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58" r:id="rId6"/>
    <p:sldId id="262" r:id="rId7"/>
    <p:sldId id="263" r:id="rId8"/>
    <p:sldId id="265" r:id="rId9"/>
    <p:sldId id="269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C079-9BA3-4EDE-8A98-0E21FD271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52F2F-47EB-439E-AC42-D049DFFAA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456F-D284-4835-9496-16DF9C51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4AF5-AD99-4599-9460-C78A194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9714-0DF5-4D14-9157-21F0542E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78F9-02AC-4910-99DD-74B2A72C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BCAB7-BBC4-465E-930A-920EB64E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AA97-5833-4F96-89B3-D4834A1C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E1E9-6EC7-4A7D-83F0-223E10C3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9330-A61E-44D5-A0E0-373B42A1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4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56013-7378-455A-A05F-D72351BF5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EA69-6EC5-46C3-B684-961D9EAA0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8CF7-BD2F-45E0-807B-CB7DCEA2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602DD-4152-4893-8144-BD421A69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77FC-353C-46F8-9297-DAC91978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8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BD9C-AD83-4FD3-946E-8F84FB97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AC03-1AE8-4237-BC3E-41AF401C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1372-B06A-4294-9207-F1D7E078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A45C-61B7-4A3D-8834-09AB104C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755C-1CC6-49F2-B29E-A302A550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6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7F24-9326-4358-BAF9-93D5EF0F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9AC4-C91A-4E1F-B551-02F3DE11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26E1-F1A4-4BAE-8F56-C8CFAF59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1382-886C-4C90-A63B-558E947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FAC9-9A28-4757-9B67-E471034F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9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363F-11F0-470E-AC18-601B767A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4091-1A62-4F71-ACEC-DC449F16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D0DB-03C2-4496-A66D-2EB90C8E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9761E-6B7A-4045-8A9B-F3C73E06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8656F-62E4-4828-A8C2-0C56389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60D67-9A9A-4177-8F9E-05BF97B4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44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D918-6B7B-4014-AE1C-E2A5E759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BEF2-7073-4E03-8E7B-1172D142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55AF5-FCBF-4579-8925-510C0A8F3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B2D3-EF98-462F-BBD3-1EF5FE098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944E1-97E5-4163-80F3-103CFDB8E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8E01F-C483-40A8-B265-EDEB1E3F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4F3EE-6C38-4316-9E71-78C0277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94121-9FAA-46D1-9C26-DACA6001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13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E55E-A169-4E7F-9375-7D678647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E317D-F5CF-4D9C-A9FD-36D6AE61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0E58-2EAB-4A54-8928-D28ADB8E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0E4AD-50D6-4A70-879A-202AC0DD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9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F4C57-A8A4-4709-9987-09B45D8B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A4711-0D82-400F-93D0-2C4A50DD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F34D-F24B-4774-91DB-086F530A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6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EF67-C8A4-4A0F-ABDD-540481A8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30E6-4C80-4721-8ACF-AB2A2B41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E563A-E99C-44AF-9BD3-8E209D3C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8977D-F1F5-4B0A-923E-A19A63E6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7C712-EF21-49B0-9C01-3DD3CFAC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2E847-20E2-40F3-8404-411BCBA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9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F488-7D51-4925-A808-87FEE7E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DC462-0377-439D-867E-50C8337CA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6EC6-DEF1-4AB2-B190-89F1913AA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D8583-55CC-4DC3-AEC9-DE6909FD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81E4A-9ACE-4204-9732-136613E9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88B8-DBD5-48E1-BF8E-447DBCFA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4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68579-73CC-4C2D-B298-90FE1ED5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B48F-7C6D-41A8-B286-E73E7DD1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E4A1-A95D-4E9D-A2B1-F0F1FDE08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FAC-5D4E-4B48-913D-3530F472E565}" type="datetimeFigureOut">
              <a:rPr lang="en-GB" smtClean="0"/>
              <a:t>29/07/2017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455C-9C42-4B58-999B-DDB55799B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E44E-604D-4C24-8965-D6E5E01D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267B-82B8-4CE4-8823-19F1E11A0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0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3AE4F-DA63-4F8F-8AED-56C2B690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61C6F-CDA7-4965-ABD3-98031478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ARDUINO ZERO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C673F-2FB9-472E-AEEB-ED28D2ABA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Dr</a:t>
            </a:r>
            <a:r>
              <a:rPr lang="es-ES" dirty="0"/>
              <a:t> Guillermo </a:t>
            </a:r>
            <a:r>
              <a:rPr lang="es-ES" dirty="0" err="1"/>
              <a:t>Sobreviela</a:t>
            </a:r>
            <a:r>
              <a:rPr lang="es-ES" dirty="0"/>
              <a:t> Falces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12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0A97A6-8C14-450E-992B-FB74A2FB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422E6-5263-41E4-844C-15DE8F40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Temperature sensor </a:t>
            </a:r>
          </a:p>
        </p:txBody>
      </p:sp>
      <p:pic>
        <p:nvPicPr>
          <p:cNvPr id="1028" name="Picture 4" descr="https://github.com/SeeedDocument/Grove-Temperature_Sensor_V1.2/raw/master/img/Grove_Temperature_Sensor_View.jpg">
            <a:extLst>
              <a:ext uri="{FF2B5EF4-FFF2-40B4-BE49-F238E27FC236}">
                <a16:creationId xmlns:a16="http://schemas.microsoft.com/office/drawing/2014/main" id="{827B27CD-5958-49C6-9D6F-4FDAD220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95" y="-85725"/>
            <a:ext cx="39338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com/SeeedDocument/Grove-Temperature_Sensor_V1.2/raw/master/img/Grove_Temperature_Sensor_Basic_Characteristics.jpg">
            <a:extLst>
              <a:ext uri="{FF2B5EF4-FFF2-40B4-BE49-F238E27FC236}">
                <a16:creationId xmlns:a16="http://schemas.microsoft.com/office/drawing/2014/main" id="{E0B8EB71-7E21-4448-9A6B-53BAEE14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3264572"/>
            <a:ext cx="6016745" cy="31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7B56-F995-4E0C-8260-B829D170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Voltage: 3.3 ~ 5V</a:t>
            </a:r>
          </a:p>
          <a:p>
            <a:r>
              <a:rPr lang="en-GB" dirty="0"/>
              <a:t>Zero power resistance: 100 K</a:t>
            </a:r>
            <a:r>
              <a:rPr lang="el-GR" dirty="0"/>
              <a:t>Ω</a:t>
            </a:r>
          </a:p>
          <a:p>
            <a:r>
              <a:rPr lang="en-GB" dirty="0"/>
              <a:t>Resistance Tolerance: ±1%</a:t>
            </a:r>
          </a:p>
          <a:p>
            <a:r>
              <a:rPr lang="en-GB" dirty="0"/>
              <a:t>Operating temperature range: </a:t>
            </a:r>
          </a:p>
          <a:p>
            <a:pPr marL="0" indent="0">
              <a:buNone/>
            </a:pPr>
            <a:r>
              <a:rPr lang="en-GB" dirty="0"/>
              <a:t>	-40 ~ +125 ℃</a:t>
            </a:r>
          </a:p>
          <a:p>
            <a:r>
              <a:rPr lang="en-GB" dirty="0"/>
              <a:t>Nominal B-Constant： </a:t>
            </a:r>
          </a:p>
          <a:p>
            <a:pPr marL="0" indent="0">
              <a:buNone/>
            </a:pPr>
            <a:r>
              <a:rPr lang="en-GB" dirty="0"/>
              <a:t>	4250 ~ 4299K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4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FC654-1ED8-47FD-8495-6AE195BF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523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B61512-11EC-4C77-98CB-E0348C6C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maths about the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C835-17CB-4940-9CCA-CA28FDE1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sensor is a temperature dependent resistor, connected in series with a second resistor.</a:t>
            </a:r>
          </a:p>
          <a:p>
            <a:endParaRPr lang="en-GB" dirty="0"/>
          </a:p>
        </p:txBody>
      </p:sp>
      <p:pic>
        <p:nvPicPr>
          <p:cNvPr id="2052" name="Picture 4" descr="Resultado de imagen de power divider resistor">
            <a:extLst>
              <a:ext uri="{FF2B5EF4-FFF2-40B4-BE49-F238E27FC236}">
                <a16:creationId xmlns:a16="http://schemas.microsoft.com/office/drawing/2014/main" id="{F124647D-DB70-4A8C-914D-010DA068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04" y="2828681"/>
            <a:ext cx="3705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12B2FF-EB86-48DC-9232-0D72C80A759B}"/>
              </a:ext>
            </a:extLst>
          </p:cNvPr>
          <p:cNvSpPr txBox="1">
            <a:spLocks/>
          </p:cNvSpPr>
          <p:nvPr/>
        </p:nvSpPr>
        <p:spPr>
          <a:xfrm>
            <a:off x="5062415" y="2828681"/>
            <a:ext cx="6291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R1 is the thermometer resistance.</a:t>
            </a:r>
          </a:p>
          <a:p>
            <a:r>
              <a:rPr lang="en-GB" dirty="0"/>
              <a:t>R2 is a resistor of 500kOhm.</a:t>
            </a:r>
          </a:p>
          <a:p>
            <a:r>
              <a:rPr lang="en-GB" dirty="0"/>
              <a:t>Vin is 5V.</a:t>
            </a:r>
          </a:p>
          <a:p>
            <a:r>
              <a:rPr lang="en-GB" dirty="0" err="1"/>
              <a:t>Vout</a:t>
            </a:r>
            <a:r>
              <a:rPr lang="en-GB" dirty="0"/>
              <a:t> can be estimated by the equation.</a:t>
            </a:r>
          </a:p>
          <a:p>
            <a:r>
              <a:rPr lang="en-GB" dirty="0"/>
              <a:t>Also, R1 can be obtained from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97D0EC-B5EE-46DC-BFAF-E546E5E28075}"/>
                  </a:ext>
                </a:extLst>
              </p:cNvPr>
              <p:cNvSpPr/>
              <p:nvPr/>
            </p:nvSpPr>
            <p:spPr>
              <a:xfrm>
                <a:off x="6640092" y="5462280"/>
                <a:ext cx="2616202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97D0EC-B5EE-46DC-BFAF-E546E5E28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92" y="5462280"/>
                <a:ext cx="2616202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27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42A92-92D4-49BE-9C73-474E2420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523"/>
            <a:ext cx="12192000" cy="687216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E23F63-10DB-4178-A3CF-0BA67D0B7D17}"/>
              </a:ext>
            </a:extLst>
          </p:cNvPr>
          <p:cNvSpPr/>
          <p:nvPr/>
        </p:nvSpPr>
        <p:spPr>
          <a:xfrm>
            <a:off x="5541108" y="4003576"/>
            <a:ext cx="6231792" cy="23083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1ECFD-54FB-466A-804F-7AC4654E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Temperature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 (I)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ECAB-3929-467B-AC82-04837D9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Vin</a:t>
            </a:r>
            <a:r>
              <a:rPr lang="es-ES" dirty="0"/>
              <a:t> and Vout. </a:t>
            </a:r>
            <a:r>
              <a:rPr lang="es-ES" dirty="0" err="1"/>
              <a:t>Vin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5V, and Vout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a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0 and 5V.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how</a:t>
            </a:r>
            <a:r>
              <a:rPr lang="es-ES" dirty="0"/>
              <a:t> can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Vout?</a:t>
            </a:r>
          </a:p>
          <a:p>
            <a:endParaRPr lang="es-ES" dirty="0"/>
          </a:p>
          <a:p>
            <a:r>
              <a:rPr lang="es-ES" dirty="0" err="1"/>
              <a:t>We</a:t>
            </a:r>
            <a:r>
              <a:rPr lang="es-ES" dirty="0"/>
              <a:t> Will use </a:t>
            </a:r>
            <a:r>
              <a:rPr lang="es-ES" dirty="0" err="1"/>
              <a:t>the</a:t>
            </a:r>
            <a:r>
              <a:rPr lang="es-ES" dirty="0"/>
              <a:t> “</a:t>
            </a:r>
            <a:r>
              <a:rPr lang="en-GB" dirty="0"/>
              <a:t>Analog Input Pins”.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968BB6-2A6B-46E8-BD83-FAB4561531FF}"/>
              </a:ext>
            </a:extLst>
          </p:cNvPr>
          <p:cNvSpPr/>
          <p:nvPr/>
        </p:nvSpPr>
        <p:spPr>
          <a:xfrm>
            <a:off x="5676900" y="40035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TyponineSans Monospace Regular 4"/>
              </a:rPr>
              <a:t>S</a:t>
            </a:r>
            <a:r>
              <a:rPr lang="en-GB" sz="2400" dirty="0" err="1">
                <a:solidFill>
                  <a:srgbClr val="000000"/>
                </a:solidFill>
                <a:latin typeface="TyponineSans Monospace Regular 4"/>
              </a:rPr>
              <a:t>ignal</a:t>
            </a:r>
            <a:r>
              <a:rPr lang="en-GB" sz="2400" dirty="0">
                <a:solidFill>
                  <a:srgbClr val="000000"/>
                </a:solidFill>
                <a:latin typeface="TyponineSans Monospace Regular 4"/>
              </a:rPr>
              <a:t> will have a value between 0 and 1023.</a:t>
            </a:r>
            <a:r>
              <a:rPr lang="es-ES" sz="24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yponineSans Monospace Regular 4"/>
              </a:rPr>
              <a:t>This</a:t>
            </a:r>
            <a:r>
              <a:rPr lang="es-ES" sz="24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yponineSans Monospace Regular 4"/>
              </a:rPr>
              <a:t>value</a:t>
            </a:r>
            <a:r>
              <a:rPr lang="es-ES" sz="2400" dirty="0">
                <a:solidFill>
                  <a:srgbClr val="000000"/>
                </a:solidFill>
                <a:latin typeface="TyponineSans Monospace Regular 4"/>
              </a:rPr>
              <a:t> can</a:t>
            </a:r>
            <a:r>
              <a:rPr lang="en-GB" sz="2400" dirty="0">
                <a:solidFill>
                  <a:srgbClr val="000000"/>
                </a:solidFill>
                <a:latin typeface="TyponineSans Monospace Regular 4"/>
              </a:rPr>
              <a:t> be estimated from the equation:</a:t>
            </a:r>
          </a:p>
          <a:p>
            <a:endParaRPr lang="es-ES" sz="2400" dirty="0">
              <a:solidFill>
                <a:srgbClr val="000000"/>
              </a:solidFill>
              <a:latin typeface="TyponineSans Monospace Regular 4"/>
            </a:endParaRPr>
          </a:p>
          <a:p>
            <a:endParaRPr lang="es-ES" sz="2400" dirty="0">
              <a:solidFill>
                <a:srgbClr val="000000"/>
              </a:solidFill>
              <a:latin typeface="TyponineSans Monospace Regular 4"/>
            </a:endParaRPr>
          </a:p>
          <a:p>
            <a:endParaRPr lang="es-ES" sz="2400" dirty="0">
              <a:solidFill>
                <a:srgbClr val="000000"/>
              </a:solidFill>
              <a:latin typeface="TyponineSans Monospace Regular 4"/>
            </a:endParaRPr>
          </a:p>
          <a:p>
            <a:r>
              <a:rPr lang="es-ES" sz="2400" dirty="0">
                <a:solidFill>
                  <a:srgbClr val="000000"/>
                </a:solidFill>
                <a:latin typeface="TyponineSans Monospace Regular 4"/>
              </a:rPr>
              <a:t>*</a:t>
            </a:r>
            <a:r>
              <a:rPr lang="es-ES" sz="2400" dirty="0" err="1">
                <a:solidFill>
                  <a:srgbClr val="000000"/>
                </a:solidFill>
                <a:latin typeface="TyponineSans Monospace Regular 4"/>
              </a:rPr>
              <a:t>Where</a:t>
            </a:r>
            <a:r>
              <a:rPr lang="es-ES" sz="2400" dirty="0">
                <a:solidFill>
                  <a:srgbClr val="000000"/>
                </a:solidFill>
                <a:latin typeface="TyponineSans Monospace Regular 4"/>
              </a:rPr>
              <a:t> V(A0) </a:t>
            </a:r>
            <a:r>
              <a:rPr lang="es-ES" sz="2400" dirty="0" err="1">
                <a:solidFill>
                  <a:srgbClr val="000000"/>
                </a:solidFill>
                <a:latin typeface="TyponineSans Monospace Regular 4"/>
              </a:rPr>
              <a:t>is</a:t>
            </a:r>
            <a:r>
              <a:rPr lang="es-ES" sz="24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TyponineSans Monospace Regular 4"/>
              </a:rPr>
              <a:t>the</a:t>
            </a:r>
            <a:r>
              <a:rPr lang="es-ES" sz="2400" dirty="0">
                <a:solidFill>
                  <a:srgbClr val="000000"/>
                </a:solidFill>
                <a:latin typeface="TyponineSans Monospace Regular 4"/>
              </a:rPr>
              <a:t> voltaje at </a:t>
            </a:r>
            <a:r>
              <a:rPr lang="es-ES" sz="2400" dirty="0" err="1">
                <a:solidFill>
                  <a:srgbClr val="000000"/>
                </a:solidFill>
                <a:latin typeface="TyponineSans Monospace Regular 4"/>
              </a:rPr>
              <a:t>the</a:t>
            </a:r>
            <a:r>
              <a:rPr lang="es-ES" sz="2400" dirty="0">
                <a:solidFill>
                  <a:srgbClr val="000000"/>
                </a:solidFill>
                <a:latin typeface="TyponineSans Monospace Regular 4"/>
              </a:rPr>
              <a:t> pin A0.</a:t>
            </a:r>
            <a:endParaRPr lang="en-GB" sz="2400" dirty="0">
              <a:solidFill>
                <a:srgbClr val="000000"/>
              </a:solidFill>
              <a:latin typeface="TyponineSans Monospace Regular 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8866BE-3810-4998-B25C-181AF826B731}"/>
                  </a:ext>
                </a:extLst>
              </p:cNvPr>
              <p:cNvSpPr/>
              <p:nvPr/>
            </p:nvSpPr>
            <p:spPr>
              <a:xfrm>
                <a:off x="7310030" y="4911270"/>
                <a:ext cx="2724924" cy="629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8866BE-3810-4998-B25C-181AF826B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030" y="4911270"/>
                <a:ext cx="2724924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2893278-3187-4114-809D-379DA4D10757}"/>
              </a:ext>
            </a:extLst>
          </p:cNvPr>
          <p:cNvSpPr txBox="1">
            <a:spLocks/>
          </p:cNvSpPr>
          <p:nvPr/>
        </p:nvSpPr>
        <p:spPr>
          <a:xfrm>
            <a:off x="838200" y="4494956"/>
            <a:ext cx="3519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Remember</a:t>
            </a:r>
            <a:r>
              <a:rPr lang="es-ES" dirty="0"/>
              <a:t>!!!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49C16F-23A7-46E5-8612-93387263C57C}"/>
              </a:ext>
            </a:extLst>
          </p:cNvPr>
          <p:cNvSpPr/>
          <p:nvPr/>
        </p:nvSpPr>
        <p:spPr>
          <a:xfrm>
            <a:off x="4103077" y="4673600"/>
            <a:ext cx="1328615" cy="98473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6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42A92-92D4-49BE-9C73-474E2420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523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1ECFD-54FB-466A-804F-7AC4654E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Temperature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 (II)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ECAB-3929-467B-AC82-04837D9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voltages</a:t>
            </a:r>
            <a:r>
              <a:rPr lang="es-ES" dirty="0"/>
              <a:t> as </a:t>
            </a:r>
            <a:r>
              <a:rPr lang="es-ES" dirty="0" err="1"/>
              <a:t>an</a:t>
            </a:r>
            <a:r>
              <a:rPr lang="es-ES" dirty="0"/>
              <a:t> adimensional variable,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quotient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Vin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vary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0 </a:t>
            </a:r>
            <a:r>
              <a:rPr lang="es-ES" dirty="0" err="1"/>
              <a:t>to</a:t>
            </a:r>
            <a:r>
              <a:rPr lang="es-ES" dirty="0"/>
              <a:t> 1023, </a:t>
            </a:r>
            <a:r>
              <a:rPr lang="es-ES" dirty="0" err="1"/>
              <a:t>meanwhile</a:t>
            </a:r>
            <a:r>
              <a:rPr lang="es-ES" dirty="0"/>
              <a:t> </a:t>
            </a:r>
            <a:r>
              <a:rPr lang="es-ES" dirty="0" err="1"/>
              <a:t>Vin</a:t>
            </a:r>
            <a:r>
              <a:rPr lang="es-ES" dirty="0"/>
              <a:t> (5V)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equivalent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1023. </a:t>
            </a:r>
            <a:r>
              <a:rPr lang="es-ES" dirty="0" err="1"/>
              <a:t>Taking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R2 </a:t>
            </a:r>
            <a:r>
              <a:rPr lang="es-ES" dirty="0" err="1"/>
              <a:t>is</a:t>
            </a:r>
            <a:r>
              <a:rPr lang="es-ES" dirty="0"/>
              <a:t> 500kOhm, </a:t>
            </a:r>
            <a:r>
              <a:rPr lang="es-ES" dirty="0" err="1"/>
              <a:t>the</a:t>
            </a:r>
            <a:r>
              <a:rPr lang="es-ES" dirty="0"/>
              <a:t> final </a:t>
            </a:r>
            <a:r>
              <a:rPr lang="es-ES" dirty="0" err="1"/>
              <a:t>equation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53ACC63-DB8E-4CD3-9679-8C2E6DBCBAE7}"/>
                  </a:ext>
                </a:extLst>
              </p:cNvPr>
              <p:cNvSpPr/>
              <p:nvPr/>
            </p:nvSpPr>
            <p:spPr>
              <a:xfrm>
                <a:off x="3998492" y="2875388"/>
                <a:ext cx="2616202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53ACC63-DB8E-4CD3-9679-8C2E6DBCB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92" y="2875388"/>
                <a:ext cx="2616202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85237B-6002-4726-BC22-892360F43B40}"/>
                  </a:ext>
                </a:extLst>
              </p:cNvPr>
              <p:cNvSpPr/>
              <p:nvPr/>
            </p:nvSpPr>
            <p:spPr>
              <a:xfrm>
                <a:off x="3982860" y="5075419"/>
                <a:ext cx="3074431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𝑂𝑢𝑡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500000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85237B-6002-4726-BC22-892360F43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860" y="5075419"/>
                <a:ext cx="3074431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89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42A92-92D4-49BE-9C73-474E2420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163"/>
            <a:ext cx="12192000" cy="6872163"/>
          </a:xfrm>
          <a:prstGeom prst="rect">
            <a:avLst/>
          </a:prstGeom>
        </p:spPr>
      </p:pic>
      <p:pic>
        <p:nvPicPr>
          <p:cNvPr id="7" name="Picture 6" descr="https://github.com/SeeedDocument/Grove-Temperature_Sensor_V1.2/raw/master/img/Grove_Temperature_Sensor_Basic_Characteristics.jpg">
            <a:extLst>
              <a:ext uri="{FF2B5EF4-FFF2-40B4-BE49-F238E27FC236}">
                <a16:creationId xmlns:a16="http://schemas.microsoft.com/office/drawing/2014/main" id="{58F33684-7DBC-46BA-890B-147FD10D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" y="2787833"/>
            <a:ext cx="6016745" cy="31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1ECFD-54FB-466A-804F-7AC4654E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Temperature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 (III)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ECAB-3929-467B-AC82-04837D9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Once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R1,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estimate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dirty="0"/>
              <a:t>temperature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equation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datasheet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B140F9-5C1A-4D4E-B6D3-D18ECED99497}"/>
                  </a:ext>
                </a:extLst>
              </p:cNvPr>
              <p:cNvSpPr/>
              <p:nvPr/>
            </p:nvSpPr>
            <p:spPr>
              <a:xfrm>
                <a:off x="7284824" y="2901365"/>
                <a:ext cx="3923062" cy="3296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i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                      </a:t>
                </a:r>
                <a:r>
                  <a:rPr lang="es-ES" dirty="0"/>
                  <a:t>[T]=K</a:t>
                </a:r>
              </a:p>
              <a:p>
                <a:endParaRPr lang="es-ES" dirty="0"/>
              </a:p>
              <a:p>
                <a:r>
                  <a:rPr lang="es-ES" dirty="0"/>
                  <a:t>B = 4275</a:t>
                </a:r>
              </a:p>
              <a:p>
                <a:r>
                  <a:rPr lang="es-ES" dirty="0"/>
                  <a:t>R0 = 100000 Ohm</a:t>
                </a:r>
              </a:p>
              <a:p>
                <a:r>
                  <a:rPr lang="es-ES" dirty="0"/>
                  <a:t>T0 = 298.15 </a:t>
                </a:r>
                <a:r>
                  <a:rPr lang="en-GB" dirty="0"/>
                  <a:t>K</a:t>
                </a:r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r>
                  <a:rPr lang="es-ES" dirty="0"/>
                  <a:t>N</a:t>
                </a:r>
                <a:r>
                  <a:rPr lang="en-GB" dirty="0"/>
                  <a:t>ow the electric concept is understood.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B140F9-5C1A-4D4E-B6D3-D18ECED99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24" y="2901365"/>
                <a:ext cx="3923062" cy="3296993"/>
              </a:xfrm>
              <a:prstGeom prst="rect">
                <a:avLst/>
              </a:prstGeom>
              <a:blipFill>
                <a:blip r:embed="rId4"/>
                <a:stretch>
                  <a:fillRect l="-1242" r="-776" b="-2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0C37BD-72EC-4CEC-835D-2061DEBE8F93}"/>
                  </a:ext>
                </a:extLst>
              </p:cNvPr>
              <p:cNvSpPr/>
              <p:nvPr/>
            </p:nvSpPr>
            <p:spPr>
              <a:xfrm>
                <a:off x="7058177" y="4901408"/>
                <a:ext cx="3074431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500000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0C37BD-72EC-4CEC-835D-2061DEBE8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177" y="4901408"/>
                <a:ext cx="3074431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28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DEF839-88A1-4D19-B8B3-D8A16DDC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18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BAAA15-DDF4-48D6-AC94-C4473EDE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temperature</a:t>
            </a:r>
            <a:r>
              <a:rPr lang="es-ES" dirty="0"/>
              <a:t> sensor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1845-44C0-4AD1-BA00-2432A217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7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b="1" dirty="0"/>
              <a:t>#</a:t>
            </a:r>
            <a:r>
              <a:rPr lang="en-GB" sz="2000" b="1" dirty="0">
                <a:solidFill>
                  <a:schemeClr val="accent2"/>
                </a:solidFill>
              </a:rPr>
              <a:t>include</a:t>
            </a:r>
            <a:r>
              <a:rPr lang="en-GB" sz="2000" b="1" dirty="0"/>
              <a:t> &lt;</a:t>
            </a:r>
            <a:r>
              <a:rPr lang="en-GB" sz="2000" b="1" dirty="0" err="1"/>
              <a:t>math.h</a:t>
            </a:r>
            <a:r>
              <a:rPr lang="en-GB" sz="2000" b="1" dirty="0"/>
              <a:t>&gt;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B = 4275; </a:t>
            </a:r>
          </a:p>
          <a:p>
            <a:pPr marL="0" indent="0">
              <a:buNone/>
            </a:pPr>
            <a:r>
              <a:rPr lang="en-GB" sz="2000" dirty="0" err="1"/>
              <a:t>int</a:t>
            </a:r>
            <a:r>
              <a:rPr lang="en-GB" sz="2000" dirty="0"/>
              <a:t> R0 = 100000;</a:t>
            </a:r>
          </a:p>
          <a:p>
            <a:pPr marL="0" indent="0">
              <a:buNone/>
            </a:pP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pinTempSensor</a:t>
            </a:r>
            <a:r>
              <a:rPr lang="en-GB" sz="2000" dirty="0"/>
              <a:t> = A5;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</a:rPr>
              <a:t>void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b="1" dirty="0">
                <a:solidFill>
                  <a:schemeClr val="accent2"/>
                </a:solidFill>
              </a:rPr>
              <a:t>setup</a:t>
            </a:r>
            <a:r>
              <a:rPr lang="en-GB" sz="2000" dirty="0"/>
              <a:t>() 	{ </a:t>
            </a:r>
          </a:p>
          <a:p>
            <a:pPr marL="0" indent="0">
              <a:buNone/>
            </a:pPr>
            <a:r>
              <a:rPr lang="en-GB" sz="2000" dirty="0"/>
              <a:t>		}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b="1" dirty="0">
                <a:solidFill>
                  <a:schemeClr val="accent2"/>
                </a:solidFill>
              </a:rPr>
              <a:t>void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b="1" dirty="0">
                <a:solidFill>
                  <a:schemeClr val="accent2"/>
                </a:solidFill>
              </a:rPr>
              <a:t>loop</a:t>
            </a:r>
            <a:r>
              <a:rPr lang="en-GB" sz="2000" dirty="0"/>
              <a:t>() 	{</a:t>
            </a:r>
          </a:p>
          <a:p>
            <a:pPr marL="0" indent="0">
              <a:buNone/>
            </a:pPr>
            <a:r>
              <a:rPr lang="en-GB" sz="2000" dirty="0"/>
              <a:t>		</a:t>
            </a:r>
            <a:r>
              <a:rPr lang="en-GB" sz="2000" b="1" dirty="0" err="1"/>
              <a:t>int</a:t>
            </a:r>
            <a:r>
              <a:rPr lang="en-GB" sz="2000" dirty="0"/>
              <a:t> a = </a:t>
            </a:r>
            <a:r>
              <a:rPr lang="en-GB" sz="2000" dirty="0" err="1">
                <a:solidFill>
                  <a:schemeClr val="accent2"/>
                </a:solidFill>
              </a:rPr>
              <a:t>analogRead</a:t>
            </a:r>
            <a:r>
              <a:rPr lang="en-GB" sz="2000" dirty="0"/>
              <a:t>(</a:t>
            </a:r>
            <a:r>
              <a:rPr lang="en-GB" sz="2000" dirty="0" err="1"/>
              <a:t>pinTempSensor</a:t>
            </a:r>
            <a:r>
              <a:rPr lang="en-GB" sz="2000" dirty="0"/>
              <a:t>); </a:t>
            </a:r>
          </a:p>
          <a:p>
            <a:pPr marL="0" indent="0">
              <a:buNone/>
            </a:pPr>
            <a:r>
              <a:rPr lang="en-GB" sz="2000" b="1" dirty="0"/>
              <a:t>		float</a:t>
            </a:r>
            <a:r>
              <a:rPr lang="en-GB" sz="2000" dirty="0"/>
              <a:t> R = 1023.0/a-1.0; </a:t>
            </a:r>
          </a:p>
          <a:p>
            <a:pPr marL="0" indent="0">
              <a:buNone/>
            </a:pPr>
            <a:r>
              <a:rPr lang="en-GB" sz="2000" dirty="0"/>
              <a:t>		R = R0*R; </a:t>
            </a:r>
          </a:p>
          <a:p>
            <a:pPr marL="0" indent="0">
              <a:buNone/>
            </a:pPr>
            <a:r>
              <a:rPr lang="en-GB" sz="2000" b="1" dirty="0"/>
              <a:t>		float</a:t>
            </a:r>
            <a:r>
              <a:rPr lang="en-GB" sz="2000" dirty="0"/>
              <a:t> temperature = 1.0/(log(R/R0)/B+1/298.15)-273.15;</a:t>
            </a:r>
          </a:p>
          <a:p>
            <a:pPr marL="0" indent="0">
              <a:buNone/>
            </a:pPr>
            <a:r>
              <a:rPr lang="es-ES" sz="2000" dirty="0"/>
              <a:t>		</a:t>
            </a:r>
            <a:r>
              <a:rPr lang="en-GB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301B3C-3612-4E38-AF0C-4C4A4BFC78E9}"/>
                  </a:ext>
                </a:extLst>
              </p:cNvPr>
              <p:cNvSpPr/>
              <p:nvPr/>
            </p:nvSpPr>
            <p:spPr>
              <a:xfrm>
                <a:off x="7581808" y="1580565"/>
                <a:ext cx="3923062" cy="3296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i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                      </a:t>
                </a:r>
                <a:r>
                  <a:rPr lang="es-ES" dirty="0"/>
                  <a:t>[T]=K</a:t>
                </a:r>
              </a:p>
              <a:p>
                <a:endParaRPr lang="es-ES" dirty="0"/>
              </a:p>
              <a:p>
                <a:r>
                  <a:rPr lang="es-ES" dirty="0"/>
                  <a:t>B = 4275</a:t>
                </a:r>
              </a:p>
              <a:p>
                <a:r>
                  <a:rPr lang="es-ES" dirty="0"/>
                  <a:t>R0 = 100000 Ohm</a:t>
                </a:r>
              </a:p>
              <a:p>
                <a:r>
                  <a:rPr lang="es-ES" dirty="0"/>
                  <a:t>T0 = 298.15 </a:t>
                </a:r>
                <a:r>
                  <a:rPr lang="en-GB" dirty="0"/>
                  <a:t>K</a:t>
                </a:r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r>
                  <a:rPr lang="es-ES" dirty="0"/>
                  <a:t>N</a:t>
                </a:r>
                <a:r>
                  <a:rPr lang="en-GB" dirty="0"/>
                  <a:t>ow the electric concept is understood.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301B3C-3612-4E38-AF0C-4C4A4BFC7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08" y="1580565"/>
                <a:ext cx="3923062" cy="3296993"/>
              </a:xfrm>
              <a:prstGeom prst="rect">
                <a:avLst/>
              </a:prstGeom>
              <a:blipFill>
                <a:blip r:embed="rId3"/>
                <a:stretch>
                  <a:fillRect l="-1400" r="-778" b="-2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125AE2-A6F8-46DD-B9C4-68ABC870F81D}"/>
                  </a:ext>
                </a:extLst>
              </p:cNvPr>
              <p:cNvSpPr/>
              <p:nvPr/>
            </p:nvSpPr>
            <p:spPr>
              <a:xfrm>
                <a:off x="7355161" y="3580608"/>
                <a:ext cx="3074431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500000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125AE2-A6F8-46DD-B9C4-68ABC870F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161" y="3580608"/>
                <a:ext cx="3074431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59D2BE-0DAC-4125-BC2B-136DCF62D0A4}"/>
              </a:ext>
            </a:extLst>
          </p:cNvPr>
          <p:cNvSpPr/>
          <p:nvPr/>
        </p:nvSpPr>
        <p:spPr>
          <a:xfrm>
            <a:off x="7471508" y="1398954"/>
            <a:ext cx="4110892" cy="366541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6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1561E-51C7-4B28-803C-96598BC4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163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90F9F1-0380-4E54-9BA5-894E21B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ready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DCD8-A814-4B61-9903-E2F3809D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HOW CAN WE KNOW WHAT IS HAPPENING INSIDE THE SYSTEM????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display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, </a:t>
            </a:r>
            <a:r>
              <a:rPr lang="es-ES" dirty="0" err="1"/>
              <a:t>namely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temperature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R1.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uses </a:t>
            </a:r>
            <a:r>
              <a:rPr lang="es-ES" dirty="0" err="1"/>
              <a:t>the</a:t>
            </a:r>
            <a:r>
              <a:rPr lang="es-ES" dirty="0"/>
              <a:t> serial </a:t>
            </a:r>
            <a:r>
              <a:rPr lang="es-ES" dirty="0" err="1"/>
              <a:t>port</a:t>
            </a:r>
            <a:r>
              <a:rPr lang="es-ES" dirty="0"/>
              <a:t> </a:t>
            </a:r>
            <a:r>
              <a:rPr lang="es-ES" dirty="0" err="1"/>
              <a:t>communications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 err="1">
                <a:solidFill>
                  <a:schemeClr val="accent2"/>
                </a:solidFill>
              </a:rPr>
              <a:t>Serial.begin</a:t>
            </a:r>
            <a:r>
              <a:rPr lang="en-GB" dirty="0"/>
              <a:t>(9600);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chemeClr val="accent2"/>
                </a:solidFill>
              </a:rPr>
              <a:t>Serial.print</a:t>
            </a:r>
            <a:r>
              <a:rPr lang="en-GB" dirty="0"/>
              <a:t>(“Temperature = "); 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(Prints the text)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2"/>
                </a:solidFill>
              </a:rPr>
              <a:t>Serial.println</a:t>
            </a:r>
            <a:r>
              <a:rPr lang="en-GB" dirty="0"/>
              <a:t>(temperature);   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(Prints the value of temperature)</a:t>
            </a:r>
          </a:p>
        </p:txBody>
      </p:sp>
    </p:spTree>
    <p:extLst>
      <p:ext uri="{BB962C8B-B14F-4D97-AF65-F5344CB8AC3E}">
        <p14:creationId xmlns:p14="http://schemas.microsoft.com/office/powerpoint/2010/main" val="329887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F4E3DA-620F-435B-81D3-3A80A2F7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06007E-12C5-4955-8FE2-F0B8B9CB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87592"/>
            <a:ext cx="11205308" cy="60991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 dirty="0"/>
              <a:t>#</a:t>
            </a:r>
            <a:r>
              <a:rPr lang="en-GB" sz="2000" b="1" dirty="0">
                <a:solidFill>
                  <a:schemeClr val="accent2"/>
                </a:solidFill>
              </a:rPr>
              <a:t>include</a:t>
            </a:r>
            <a:r>
              <a:rPr lang="en-GB" sz="2000" b="1" dirty="0"/>
              <a:t> &lt;</a:t>
            </a:r>
            <a:r>
              <a:rPr lang="en-GB" sz="2000" b="1" dirty="0" err="1"/>
              <a:t>math.h</a:t>
            </a:r>
            <a:r>
              <a:rPr lang="en-GB" sz="2000" b="1" dirty="0"/>
              <a:t>&gt;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1100" dirty="0"/>
              <a:t> </a:t>
            </a:r>
          </a:p>
          <a:p>
            <a:pPr marL="0" indent="0">
              <a:buNone/>
            </a:pPr>
            <a:r>
              <a:rPr lang="en-GB" sz="2000" dirty="0"/>
              <a:t>B = 4275; </a:t>
            </a:r>
          </a:p>
          <a:p>
            <a:pPr marL="0" indent="0">
              <a:buNone/>
            </a:pPr>
            <a:r>
              <a:rPr lang="en-GB" sz="2000" dirty="0" err="1"/>
              <a:t>int</a:t>
            </a:r>
            <a:r>
              <a:rPr lang="en-GB" sz="2000" dirty="0"/>
              <a:t> R0 = 100000;</a:t>
            </a:r>
          </a:p>
          <a:p>
            <a:pPr marL="0" indent="0">
              <a:buNone/>
            </a:pP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pinTempSensor</a:t>
            </a:r>
            <a:r>
              <a:rPr lang="en-GB" sz="2000" dirty="0"/>
              <a:t> = A5;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</a:rPr>
              <a:t>void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b="1" dirty="0">
                <a:solidFill>
                  <a:schemeClr val="accent2"/>
                </a:solidFill>
              </a:rPr>
              <a:t>setup</a:t>
            </a:r>
            <a:r>
              <a:rPr lang="en-GB" sz="2000" dirty="0"/>
              <a:t>() 	{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/>
                </a:solidFill>
              </a:rPr>
              <a:t>		</a:t>
            </a:r>
            <a:r>
              <a:rPr lang="en-GB" sz="2000" dirty="0" err="1">
                <a:solidFill>
                  <a:schemeClr val="accent2"/>
                </a:solidFill>
              </a:rPr>
              <a:t>Serial.begin</a:t>
            </a:r>
            <a:r>
              <a:rPr lang="en-GB" sz="2000" dirty="0"/>
              <a:t>(9600); </a:t>
            </a:r>
          </a:p>
          <a:p>
            <a:pPr marL="0" indent="0">
              <a:buNone/>
            </a:pPr>
            <a:r>
              <a:rPr lang="en-GB" sz="2000" dirty="0"/>
              <a:t>		}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b="1" dirty="0">
                <a:solidFill>
                  <a:schemeClr val="accent2"/>
                </a:solidFill>
              </a:rPr>
              <a:t>void</a:t>
            </a:r>
            <a:r>
              <a:rPr lang="en-GB" sz="2000" dirty="0">
                <a:solidFill>
                  <a:schemeClr val="accent2"/>
                </a:solidFill>
              </a:rPr>
              <a:t> </a:t>
            </a:r>
            <a:r>
              <a:rPr lang="en-GB" sz="2000" b="1" dirty="0">
                <a:solidFill>
                  <a:schemeClr val="accent2"/>
                </a:solidFill>
              </a:rPr>
              <a:t>loop</a:t>
            </a:r>
            <a:r>
              <a:rPr lang="en-GB" sz="2000" dirty="0"/>
              <a:t>() 	{</a:t>
            </a:r>
          </a:p>
          <a:p>
            <a:pPr marL="0" indent="0">
              <a:buNone/>
            </a:pPr>
            <a:r>
              <a:rPr lang="en-GB" sz="2000" dirty="0"/>
              <a:t>		</a:t>
            </a:r>
            <a:r>
              <a:rPr lang="en-GB" sz="2000" b="1" dirty="0" err="1"/>
              <a:t>int</a:t>
            </a:r>
            <a:r>
              <a:rPr lang="en-GB" sz="2000" dirty="0"/>
              <a:t> a = </a:t>
            </a:r>
            <a:r>
              <a:rPr lang="en-GB" sz="2000" dirty="0" err="1">
                <a:solidFill>
                  <a:schemeClr val="accent2"/>
                </a:solidFill>
              </a:rPr>
              <a:t>analogRead</a:t>
            </a:r>
            <a:r>
              <a:rPr lang="en-GB" sz="2000" dirty="0"/>
              <a:t>(</a:t>
            </a:r>
            <a:r>
              <a:rPr lang="en-GB" sz="2000" dirty="0" err="1"/>
              <a:t>pinTempSensor</a:t>
            </a:r>
            <a:r>
              <a:rPr lang="en-GB" sz="2000" dirty="0"/>
              <a:t>); </a:t>
            </a:r>
          </a:p>
          <a:p>
            <a:pPr marL="0" indent="0">
              <a:buNone/>
            </a:pPr>
            <a:r>
              <a:rPr lang="en-GB" sz="2000" b="1" dirty="0"/>
              <a:t>		float</a:t>
            </a:r>
            <a:r>
              <a:rPr lang="en-GB" sz="2000" dirty="0"/>
              <a:t> R = 1023.0/a-1.0; </a:t>
            </a:r>
          </a:p>
          <a:p>
            <a:pPr marL="0" indent="0">
              <a:buNone/>
            </a:pPr>
            <a:r>
              <a:rPr lang="en-GB" sz="2000" dirty="0"/>
              <a:t>		R = R0*R; </a:t>
            </a:r>
          </a:p>
          <a:p>
            <a:pPr marL="0" indent="0">
              <a:buNone/>
            </a:pPr>
            <a:r>
              <a:rPr lang="en-GB" sz="2000" b="1" dirty="0"/>
              <a:t>		float</a:t>
            </a:r>
            <a:r>
              <a:rPr lang="en-GB" sz="2000" dirty="0"/>
              <a:t> temperature = 1.0/(log(R/R0)/B+1/298.15)-273.15;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/>
                </a:solidFill>
              </a:rPr>
              <a:t>		</a:t>
            </a:r>
            <a:r>
              <a:rPr lang="en-GB" sz="2000" dirty="0" err="1">
                <a:solidFill>
                  <a:schemeClr val="accent2"/>
                </a:solidFill>
              </a:rPr>
              <a:t>Serial.print</a:t>
            </a:r>
            <a:r>
              <a:rPr lang="en-GB" sz="2000" dirty="0"/>
              <a:t>(“Temperature = ");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2"/>
                </a:solidFill>
              </a:rPr>
              <a:t>		</a:t>
            </a:r>
            <a:r>
              <a:rPr lang="en-GB" sz="2000" dirty="0" err="1">
                <a:solidFill>
                  <a:schemeClr val="accent2"/>
                </a:solidFill>
              </a:rPr>
              <a:t>Serial.print</a:t>
            </a:r>
            <a:r>
              <a:rPr lang="en-GB" sz="2000" dirty="0"/>
              <a:t>(temperature);    </a:t>
            </a:r>
          </a:p>
          <a:p>
            <a:pPr marL="0" indent="0">
              <a:buNone/>
            </a:pPr>
            <a:r>
              <a:rPr lang="es-ES" sz="2000" dirty="0"/>
              <a:t>		</a:t>
            </a:r>
            <a:r>
              <a:rPr lang="es-ES" sz="2000" dirty="0" err="1"/>
              <a:t>delay</a:t>
            </a:r>
            <a:r>
              <a:rPr lang="es-ES" sz="2000" dirty="0"/>
              <a:t>(100);</a:t>
            </a:r>
            <a:endParaRPr lang="en-GB" sz="2000" dirty="0"/>
          </a:p>
          <a:p>
            <a:pPr marL="0" indent="0">
              <a:buNone/>
            </a:pPr>
            <a:r>
              <a:rPr lang="es-ES" sz="2000" dirty="0"/>
              <a:t>		</a:t>
            </a:r>
            <a:r>
              <a:rPr lang="en-GB" sz="2000" dirty="0"/>
              <a:t>}</a:t>
            </a:r>
          </a:p>
        </p:txBody>
      </p:sp>
      <p:pic>
        <p:nvPicPr>
          <p:cNvPr id="6" name="Picture 4" descr="https://github.com/SeeedDocument/Grove-Temperature_Sensor_V1.2/raw/master/img/Grove_Temperature_Sensor_View.jpg">
            <a:extLst>
              <a:ext uri="{FF2B5EF4-FFF2-40B4-BE49-F238E27FC236}">
                <a16:creationId xmlns:a16="http://schemas.microsoft.com/office/drawing/2014/main" id="{58FEF042-FA49-4F52-908D-72B5329FC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41" y="109660"/>
            <a:ext cx="39338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arduino uno">
            <a:extLst>
              <a:ext uri="{FF2B5EF4-FFF2-40B4-BE49-F238E27FC236}">
                <a16:creationId xmlns:a16="http://schemas.microsoft.com/office/drawing/2014/main" id="{0D031467-E759-404F-BDF2-97918B8C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67" y="1297354"/>
            <a:ext cx="4559167" cy="34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4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143255-A9BD-4679-865D-E2818FDA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96553-FF3D-4297-8569-8B883084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I want an autonomous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253F-8FA0-4698-86C9-62C049AD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I see the data without using the computer?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67B88BF1-7532-4E00-A062-B12AEA76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8" y="2156680"/>
            <a:ext cx="5540293" cy="41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B8523B-EA24-4A73-AC5C-C9F8B140601D}"/>
              </a:ext>
            </a:extLst>
          </p:cNvPr>
          <p:cNvSpPr txBox="1">
            <a:spLocks/>
          </p:cNvSpPr>
          <p:nvPr/>
        </p:nvSpPr>
        <p:spPr>
          <a:xfrm>
            <a:off x="6082405" y="2938276"/>
            <a:ext cx="5412642" cy="391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W</a:t>
            </a:r>
            <a:r>
              <a:rPr lang="en-GB" dirty="0"/>
              <a:t>e can use the LCD RGB Backlight screen to plot the data.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chemeClr val="bg1">
                    <a:lumMod val="65000"/>
                  </a:schemeClr>
                </a:solidFill>
              </a:rPr>
              <a:t>http://wiki.seeed.cc/Grove-LCD_RGB_Backlight/</a:t>
            </a:r>
          </a:p>
          <a:p>
            <a:pPr marL="0" indent="0" algn="just">
              <a:buNone/>
            </a:pPr>
            <a:r>
              <a:rPr lang="en-GB" dirty="0"/>
              <a:t>This is a primitive 16x2 LCD module. It takes I2C as communication method with your microcontroller.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1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1ACFA-9EE5-42EE-994F-8CAFE3BE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77088-8F05-4EE6-A0C7-26949174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Base </a:t>
            </a:r>
            <a:r>
              <a:rPr lang="es-ES" dirty="0" err="1"/>
              <a:t>Shield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C3CA-4F3F-4E03-97C4-111C3AAB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9246" cy="4351338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LCD </a:t>
            </a:r>
            <a:r>
              <a:rPr lang="es-ES" dirty="0" err="1"/>
              <a:t>screen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Arduino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use </a:t>
            </a:r>
            <a:r>
              <a:rPr lang="es-ES" dirty="0" err="1"/>
              <a:t>this</a:t>
            </a:r>
            <a:r>
              <a:rPr lang="es-ES" dirty="0"/>
              <a:t> base </a:t>
            </a:r>
            <a:r>
              <a:rPr lang="es-ES" dirty="0" err="1"/>
              <a:t>shield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bg1">
                    <a:lumMod val="65000"/>
                  </a:schemeClr>
                </a:solidFill>
              </a:rPr>
              <a:t>https://www.seeedstudio.com/Base-Shield-V2-p-1378.html</a:t>
            </a:r>
          </a:p>
          <a:p>
            <a:endParaRPr lang="en-GB" dirty="0"/>
          </a:p>
        </p:txBody>
      </p:sp>
      <p:pic>
        <p:nvPicPr>
          <p:cNvPr id="2050" name="Picture 2" descr="Resultado de imagen de base shield v2">
            <a:extLst>
              <a:ext uri="{FF2B5EF4-FFF2-40B4-BE49-F238E27FC236}">
                <a16:creationId xmlns:a16="http://schemas.microsoft.com/office/drawing/2014/main" id="{080C53F8-062B-4030-84C2-4675D928B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43" y="124911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arduino uno">
            <a:extLst>
              <a:ext uri="{FF2B5EF4-FFF2-40B4-BE49-F238E27FC236}">
                <a16:creationId xmlns:a16="http://schemas.microsoft.com/office/drawing/2014/main" id="{EAA0199B-9651-4F89-92E3-529D5D3D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75" y="3831566"/>
            <a:ext cx="3590663" cy="269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F38208-D46B-4BC6-90FB-D6A423F2E254}"/>
              </a:ext>
            </a:extLst>
          </p:cNvPr>
          <p:cNvCxnSpPr>
            <a:cxnSpLocks/>
          </p:cNvCxnSpPr>
          <p:nvPr/>
        </p:nvCxnSpPr>
        <p:spPr>
          <a:xfrm flipH="1">
            <a:off x="5970954" y="3436081"/>
            <a:ext cx="1494692" cy="6904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DF3775-B942-4AF9-AD88-E4B7E0FBEC0A}"/>
              </a:ext>
            </a:extLst>
          </p:cNvPr>
          <p:cNvCxnSpPr>
            <a:cxnSpLocks/>
          </p:cNvCxnSpPr>
          <p:nvPr/>
        </p:nvCxnSpPr>
        <p:spPr>
          <a:xfrm flipH="1">
            <a:off x="6718300" y="4618892"/>
            <a:ext cx="3136900" cy="15351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EAB6F-136B-4D07-8A8A-801372AB417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16" y="4156170"/>
            <a:ext cx="3177808" cy="4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7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6D085-099F-4CBC-979D-3E992650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7F142-80AB-4CD3-9C74-6E77C2ED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803"/>
            <a:ext cx="10515600" cy="1325563"/>
          </a:xfrm>
        </p:spPr>
        <p:txBody>
          <a:bodyPr/>
          <a:lstStyle/>
          <a:p>
            <a:r>
              <a:rPr lang="es-ES" dirty="0"/>
              <a:t>Arduino and C </a:t>
            </a:r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3845-A117-4112-A482-8CCF29EA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860"/>
            <a:ext cx="10515600" cy="53355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4200" dirty="0"/>
              <a:t>The</a:t>
            </a:r>
            <a:r>
              <a:rPr lang="es-ES" sz="4200" dirty="0"/>
              <a:t> </a:t>
            </a:r>
            <a:r>
              <a:rPr lang="en-GB" sz="4200" dirty="0"/>
              <a:t>structure</a:t>
            </a:r>
            <a:r>
              <a:rPr lang="es-ES" sz="4200" dirty="0"/>
              <a:t> </a:t>
            </a:r>
            <a:r>
              <a:rPr lang="en-GB" sz="4200" dirty="0"/>
              <a:t>of the program is based </a:t>
            </a:r>
            <a:r>
              <a:rPr lang="es-ES" sz="4200" dirty="0" err="1"/>
              <a:t>on</a:t>
            </a:r>
            <a:r>
              <a:rPr lang="es-ES" sz="4200" dirty="0"/>
              <a:t> </a:t>
            </a:r>
            <a:r>
              <a:rPr lang="en-GB" sz="4200" dirty="0"/>
              <a:t>two </a:t>
            </a:r>
            <a:r>
              <a:rPr lang="en-GB" sz="4200" dirty="0">
                <a:solidFill>
                  <a:schemeClr val="accent2"/>
                </a:solidFill>
              </a:rPr>
              <a:t>void </a:t>
            </a:r>
            <a:r>
              <a:rPr lang="en-GB" sz="4200" dirty="0" err="1">
                <a:solidFill>
                  <a:schemeClr val="accent2"/>
                </a:solidFill>
              </a:rPr>
              <a:t>funtion</a:t>
            </a:r>
            <a:r>
              <a:rPr lang="es-ES" sz="4200" dirty="0"/>
              <a:t>() </a:t>
            </a:r>
            <a:r>
              <a:rPr lang="en-GB" sz="4200" dirty="0"/>
              <a:t>functions</a:t>
            </a:r>
            <a:r>
              <a:rPr lang="es-ES" sz="4200" dirty="0"/>
              <a:t>, and </a:t>
            </a:r>
            <a:r>
              <a:rPr lang="en-GB" sz="4200" dirty="0"/>
              <a:t>it’s going to be like this in most of the cases</a:t>
            </a:r>
            <a:r>
              <a:rPr lang="es-ES" sz="4200" dirty="0"/>
              <a:t>.</a:t>
            </a:r>
            <a:r>
              <a:rPr lang="en-GB" sz="4200" dirty="0"/>
              <a:t> These two functions are:</a:t>
            </a:r>
          </a:p>
          <a:p>
            <a:pPr marL="0" indent="0" algn="ctr">
              <a:buNone/>
            </a:pPr>
            <a:endParaRPr lang="es-ES" sz="42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s-ES" sz="4200" dirty="0" err="1">
                <a:solidFill>
                  <a:schemeClr val="accent2"/>
                </a:solidFill>
              </a:rPr>
              <a:t>void</a:t>
            </a:r>
            <a:r>
              <a:rPr lang="es-ES" sz="4200" dirty="0">
                <a:solidFill>
                  <a:schemeClr val="accent2"/>
                </a:solidFill>
              </a:rPr>
              <a:t> </a:t>
            </a:r>
            <a:r>
              <a:rPr lang="es-ES" sz="4200" dirty="0" err="1">
                <a:solidFill>
                  <a:schemeClr val="accent2"/>
                </a:solidFill>
              </a:rPr>
              <a:t>setup</a:t>
            </a:r>
            <a:r>
              <a:rPr lang="es-ES" sz="4200" dirty="0"/>
              <a:t>() and </a:t>
            </a:r>
            <a:r>
              <a:rPr lang="es-ES" sz="4200" dirty="0" err="1">
                <a:solidFill>
                  <a:schemeClr val="accent2"/>
                </a:solidFill>
              </a:rPr>
              <a:t>void</a:t>
            </a:r>
            <a:r>
              <a:rPr lang="es-ES" sz="4200" dirty="0">
                <a:solidFill>
                  <a:schemeClr val="accent2"/>
                </a:solidFill>
              </a:rPr>
              <a:t> </a:t>
            </a:r>
            <a:r>
              <a:rPr lang="es-ES" sz="4200" dirty="0" err="1">
                <a:solidFill>
                  <a:schemeClr val="accent2"/>
                </a:solidFill>
              </a:rPr>
              <a:t>loop</a:t>
            </a:r>
            <a:r>
              <a:rPr lang="es-ES" sz="4200" dirty="0"/>
              <a:t>()</a:t>
            </a:r>
          </a:p>
          <a:p>
            <a:pPr marL="0" indent="0" algn="ctr">
              <a:buNone/>
            </a:pPr>
            <a:endParaRPr lang="es-ES" sz="4200" dirty="0"/>
          </a:p>
          <a:p>
            <a:pPr marL="0" indent="0" algn="just">
              <a:buNone/>
            </a:pPr>
            <a:r>
              <a:rPr lang="en-GB" sz="4200" dirty="0">
                <a:solidFill>
                  <a:schemeClr val="accent2"/>
                </a:solidFill>
              </a:rPr>
              <a:t>void setup</a:t>
            </a:r>
            <a:r>
              <a:rPr lang="en-GB" sz="4200" dirty="0"/>
              <a:t>()</a:t>
            </a:r>
            <a:r>
              <a:rPr lang="en-GB" sz="4200" dirty="0">
                <a:solidFill>
                  <a:schemeClr val="accent2"/>
                </a:solidFill>
              </a:rPr>
              <a:t> </a:t>
            </a:r>
            <a:r>
              <a:rPr lang="en-GB" sz="4200" dirty="0"/>
              <a:t>is executed at the start of the program, and Will define all the variables and starting point of the system. Then, the function </a:t>
            </a:r>
            <a:r>
              <a:rPr lang="en-GB" sz="4200" dirty="0">
                <a:solidFill>
                  <a:schemeClr val="accent2"/>
                </a:solidFill>
              </a:rPr>
              <a:t>void loop</a:t>
            </a:r>
            <a:r>
              <a:rPr lang="en-GB" sz="4200" dirty="0"/>
              <a:t>() is repeated until infinite, and will contain the core of the code.</a:t>
            </a:r>
          </a:p>
          <a:p>
            <a:pPr marL="0" indent="0" algn="just">
              <a:buNone/>
            </a:pPr>
            <a:r>
              <a:rPr lang="en-US" sz="3300" b="1" dirty="0"/>
              <a:t>					Code skeleton Example</a:t>
            </a:r>
            <a:r>
              <a:rPr lang="es-ES" sz="3300" b="1" dirty="0"/>
              <a:t>:</a:t>
            </a:r>
          </a:p>
          <a:p>
            <a:pPr marL="0" indent="0" algn="just">
              <a:buNone/>
            </a:pPr>
            <a:endParaRPr lang="es-ES" sz="3300" b="1" dirty="0"/>
          </a:p>
          <a:p>
            <a:pPr marL="0" indent="0">
              <a:buNone/>
            </a:pPr>
            <a:r>
              <a:rPr lang="es-ES" sz="3300" dirty="0">
                <a:solidFill>
                  <a:schemeClr val="accent2"/>
                </a:solidFill>
              </a:rPr>
              <a:t>				</a:t>
            </a:r>
            <a:r>
              <a:rPr lang="es-ES" sz="3300" dirty="0" err="1">
                <a:solidFill>
                  <a:schemeClr val="accent2"/>
                </a:solidFill>
              </a:rPr>
              <a:t>void</a:t>
            </a:r>
            <a:r>
              <a:rPr lang="es-ES" sz="3300" dirty="0">
                <a:solidFill>
                  <a:schemeClr val="accent2"/>
                </a:solidFill>
              </a:rPr>
              <a:t> </a:t>
            </a:r>
            <a:r>
              <a:rPr lang="es-ES" sz="3300" dirty="0" err="1">
                <a:solidFill>
                  <a:schemeClr val="accent2"/>
                </a:solidFill>
              </a:rPr>
              <a:t>setup</a:t>
            </a:r>
            <a:r>
              <a:rPr lang="es-ES" sz="3300" dirty="0"/>
              <a:t>()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/>
              <a:t>					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						SETUP CONTENT</a:t>
            </a:r>
            <a:br>
              <a:rPr lang="en-GB" dirty="0"/>
            </a:br>
            <a:r>
              <a:rPr lang="en-GB" dirty="0"/>
              <a:t>					}</a:t>
            </a:r>
          </a:p>
          <a:p>
            <a:pPr marL="0" indent="0" algn="just">
              <a:buNone/>
            </a:pPr>
            <a:r>
              <a:rPr lang="es-ES" sz="3300" dirty="0">
                <a:solidFill>
                  <a:schemeClr val="accent2"/>
                </a:solidFill>
              </a:rPr>
              <a:t>				</a:t>
            </a:r>
            <a:r>
              <a:rPr lang="es-ES" sz="3300" dirty="0" err="1">
                <a:solidFill>
                  <a:schemeClr val="accent2"/>
                </a:solidFill>
              </a:rPr>
              <a:t>void</a:t>
            </a:r>
            <a:r>
              <a:rPr lang="es-ES" sz="3300" dirty="0">
                <a:solidFill>
                  <a:schemeClr val="accent2"/>
                </a:solidFill>
              </a:rPr>
              <a:t> </a:t>
            </a:r>
            <a:r>
              <a:rPr lang="es-ES" sz="3300" dirty="0" err="1">
                <a:solidFill>
                  <a:schemeClr val="accent2"/>
                </a:solidFill>
              </a:rPr>
              <a:t>loop</a:t>
            </a:r>
            <a:r>
              <a:rPr lang="es-ES" sz="3300" dirty="0"/>
              <a:t>()</a:t>
            </a:r>
          </a:p>
          <a:p>
            <a:pPr marL="0" indent="0">
              <a:buNone/>
            </a:pPr>
            <a:r>
              <a:rPr lang="en-GB" dirty="0"/>
              <a:t>					{ </a:t>
            </a:r>
          </a:p>
          <a:p>
            <a:pPr marL="0" indent="0">
              <a:buNone/>
            </a:pPr>
            <a:r>
              <a:rPr lang="en-GB" dirty="0"/>
              <a:t>							PROGRAM CONTENT</a:t>
            </a:r>
            <a:br>
              <a:rPr lang="en-GB" dirty="0"/>
            </a:br>
            <a:r>
              <a:rPr lang="en-GB" dirty="0"/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356910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3E9969-1632-472A-BB44-680A575A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C43C8-7E83-4D92-B3FB-0CAA0B83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Needed</a:t>
            </a:r>
            <a:r>
              <a:rPr lang="es-ES" dirty="0"/>
              <a:t> </a:t>
            </a:r>
            <a:r>
              <a:rPr lang="es-ES" dirty="0" err="1"/>
              <a:t>libraries</a:t>
            </a:r>
            <a:r>
              <a:rPr lang="es-ES" dirty="0"/>
              <a:t> </a:t>
            </a:r>
            <a:r>
              <a:rPr lang="es-ES" dirty="0" err="1"/>
              <a:t>fot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LCD </a:t>
            </a:r>
            <a:r>
              <a:rPr lang="es-ES" dirty="0" err="1"/>
              <a:t>screen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C580-EF30-4629-A9A2-37A037A3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Wire </a:t>
            </a:r>
            <a:r>
              <a:rPr lang="es-ES" b="1" dirty="0" err="1"/>
              <a:t>library</a:t>
            </a:r>
            <a:endParaRPr lang="en-GB" b="1" dirty="0"/>
          </a:p>
          <a:p>
            <a:r>
              <a:rPr lang="en-GB" dirty="0"/>
              <a:t>This library allows you to communicate with I2C / TWI devices.</a:t>
            </a:r>
          </a:p>
          <a:p>
            <a:pPr marL="0" indent="0">
              <a:buNone/>
            </a:pPr>
            <a:r>
              <a:rPr lang="es-ES" b="1" dirty="0"/>
              <a:t>RGB_LCD </a:t>
            </a:r>
            <a:r>
              <a:rPr lang="es-ES" b="1" dirty="0" err="1"/>
              <a:t>library</a:t>
            </a:r>
            <a:endParaRPr lang="es-ES" b="1" dirty="0"/>
          </a:p>
          <a:p>
            <a:r>
              <a:rPr lang="es-ES" dirty="0"/>
              <a:t>T</a:t>
            </a:r>
            <a:r>
              <a:rPr lang="en-GB" dirty="0"/>
              <a:t>his is the library that has the simplified instructions for the LCD screen.</a:t>
            </a:r>
          </a:p>
          <a:p>
            <a:pPr marL="0" indent="0">
              <a:buNone/>
            </a:pPr>
            <a:r>
              <a:rPr lang="es-ES" dirty="0"/>
              <a:t>I</a:t>
            </a:r>
            <a:r>
              <a:rPr lang="en-GB" dirty="0"/>
              <a:t>n order to call this library the code has to start with these lines: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#include </a:t>
            </a:r>
            <a:r>
              <a:rPr lang="en-GB" dirty="0"/>
              <a:t>&lt;</a:t>
            </a:r>
            <a:r>
              <a:rPr lang="en-GB" dirty="0" err="1"/>
              <a:t>Wire.h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#include </a:t>
            </a:r>
            <a:r>
              <a:rPr lang="en-GB" dirty="0"/>
              <a:t>"</a:t>
            </a:r>
            <a:r>
              <a:rPr lang="en-GB" dirty="0" err="1"/>
              <a:t>rgb_lcd.h</a:t>
            </a:r>
            <a:r>
              <a:rPr lang="en-GB" dirty="0"/>
              <a:t>"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0B5C04-D98F-4813-BB71-09F196A46634}"/>
              </a:ext>
            </a:extLst>
          </p:cNvPr>
          <p:cNvSpPr/>
          <p:nvPr/>
        </p:nvSpPr>
        <p:spPr>
          <a:xfrm>
            <a:off x="838200" y="4783015"/>
            <a:ext cx="3163277" cy="9847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642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3DA4DE-EF23-413D-B4BD-2D1124EC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1825B-4E53-4BA0-A71C-5433073E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LCD </a:t>
            </a:r>
            <a:r>
              <a:rPr lang="es-ES" dirty="0" err="1"/>
              <a:t>screen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2878-3C9B-4E98-B0B7-A67C3A89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accent2"/>
                </a:solidFill>
              </a:rPr>
              <a:t>lcd.begin</a:t>
            </a:r>
            <a:r>
              <a:rPr lang="es-ES" dirty="0"/>
              <a:t>(16,2);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Start</a:t>
            </a:r>
            <a:r>
              <a:rPr lang="es-ES" dirty="0"/>
              <a:t> up </a:t>
            </a:r>
            <a:r>
              <a:rPr lang="es-ES" dirty="0" err="1"/>
              <a:t>the</a:t>
            </a:r>
            <a:r>
              <a:rPr lang="es-ES" dirty="0"/>
              <a:t> LCD </a:t>
            </a:r>
            <a:r>
              <a:rPr lang="es-ES" dirty="0" err="1"/>
              <a:t>system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accent2"/>
                </a:solidFill>
              </a:rPr>
              <a:t>void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setRGB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r, </a:t>
            </a:r>
            <a:r>
              <a:rPr lang="es-ES" dirty="0" err="1"/>
              <a:t>int</a:t>
            </a:r>
            <a:r>
              <a:rPr lang="es-ES" dirty="0"/>
              <a:t> g, </a:t>
            </a:r>
            <a:r>
              <a:rPr lang="es-ES" dirty="0" err="1"/>
              <a:t>int</a:t>
            </a:r>
            <a:r>
              <a:rPr lang="es-ES" dirty="0"/>
              <a:t> b);</a:t>
            </a:r>
          </a:p>
          <a:p>
            <a:pPr marL="0" indent="0">
              <a:buNone/>
            </a:pPr>
            <a:r>
              <a:rPr lang="es-ES" dirty="0"/>
              <a:t>	Set </a:t>
            </a:r>
            <a:r>
              <a:rPr lang="es-ES" dirty="0" err="1"/>
              <a:t>the</a:t>
            </a:r>
            <a:r>
              <a:rPr lang="es-ES" dirty="0"/>
              <a:t> back </a:t>
            </a:r>
            <a:r>
              <a:rPr lang="es-ES" dirty="0" err="1"/>
              <a:t>colour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accent2"/>
                </a:solidFill>
              </a:rPr>
              <a:t>void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clear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Clean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>
                <a:solidFill>
                  <a:schemeClr val="accent2"/>
                </a:solidFill>
              </a:rPr>
              <a:t>lcd.print</a:t>
            </a:r>
            <a:r>
              <a:rPr lang="en-GB" dirty="0"/>
              <a:t>(‘’text’’);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n-GB" dirty="0"/>
              <a:t>Plot the message “text” on the screen starting at the point set on </a:t>
            </a:r>
            <a:r>
              <a:rPr lang="en-GB" dirty="0" err="1"/>
              <a:t>lcd.begin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03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821F42-1536-454A-BF48-C98427F4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7230"/>
            <a:ext cx="12192000" cy="6872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AF3CBA-011A-45D2-9D12-D43128543EE8}"/>
              </a:ext>
            </a:extLst>
          </p:cNvPr>
          <p:cNvSpPr/>
          <p:nvPr/>
        </p:nvSpPr>
        <p:spPr>
          <a:xfrm>
            <a:off x="5814647" y="13335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void</a:t>
            </a:r>
            <a:r>
              <a:rPr lang="en-GB" b="1" dirty="0"/>
              <a:t> loop()   {</a:t>
            </a:r>
          </a:p>
          <a:p>
            <a:endParaRPr lang="en-GB" b="1" dirty="0"/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1"/>
                </a:solidFill>
              </a:rPr>
              <a:t>int</a:t>
            </a:r>
            <a:r>
              <a:rPr lang="en-GB" b="1" dirty="0"/>
              <a:t> a = </a:t>
            </a:r>
            <a:r>
              <a:rPr lang="en-GB" b="1" dirty="0" err="1"/>
              <a:t>analogRead</a:t>
            </a:r>
            <a:r>
              <a:rPr lang="en-GB" b="1" dirty="0"/>
              <a:t>(A0); </a:t>
            </a:r>
          </a:p>
          <a:p>
            <a:r>
              <a:rPr lang="en-GB" b="1" dirty="0"/>
              <a:t>    </a:t>
            </a:r>
            <a:r>
              <a:rPr lang="en-GB" b="1" dirty="0">
                <a:solidFill>
                  <a:schemeClr val="accent1"/>
                </a:solidFill>
              </a:rPr>
              <a:t>float</a:t>
            </a:r>
            <a:r>
              <a:rPr lang="en-GB" b="1" dirty="0"/>
              <a:t> R = 1023.0/a-1.0; </a:t>
            </a:r>
          </a:p>
          <a:p>
            <a:r>
              <a:rPr lang="en-GB" b="1" dirty="0"/>
              <a:t>    R = R0*R; </a:t>
            </a:r>
          </a:p>
          <a:p>
            <a:r>
              <a:rPr lang="en-GB" b="1" dirty="0"/>
              <a:t>    </a:t>
            </a:r>
            <a:r>
              <a:rPr lang="en-GB" b="1" dirty="0">
                <a:solidFill>
                  <a:schemeClr val="accent1"/>
                </a:solidFill>
              </a:rPr>
              <a:t>float</a:t>
            </a:r>
            <a:r>
              <a:rPr lang="en-GB" b="1" dirty="0"/>
              <a:t> temperature = 1.0/(log(R/R0)/B+1/298.15)-273.15;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Serial.print</a:t>
            </a:r>
            <a:r>
              <a:rPr lang="en-GB" b="1" dirty="0"/>
              <a:t>("Temperature = ");     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Serial.print</a:t>
            </a:r>
            <a:r>
              <a:rPr lang="en-GB" b="1" dirty="0"/>
              <a:t>(temperature);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lcd.setCursor</a:t>
            </a:r>
            <a:r>
              <a:rPr lang="en-GB" b="1" dirty="0"/>
              <a:t>(0, 0);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lcd.print</a:t>
            </a:r>
            <a:r>
              <a:rPr lang="en-GB" b="1" dirty="0"/>
              <a:t>("Temperature =");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lcd.setCursor</a:t>
            </a:r>
            <a:r>
              <a:rPr lang="en-GB" b="1" dirty="0"/>
              <a:t>(0, 1);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lcd.print</a:t>
            </a:r>
            <a:r>
              <a:rPr lang="en-GB" b="1" dirty="0"/>
              <a:t>(temperature);</a:t>
            </a:r>
          </a:p>
          <a:p>
            <a:r>
              <a:rPr lang="en-GB" b="1" dirty="0">
                <a:solidFill>
                  <a:schemeClr val="accent2"/>
                </a:solidFill>
              </a:rPr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lcd.print</a:t>
            </a:r>
            <a:r>
              <a:rPr lang="en-GB" b="1" dirty="0"/>
              <a:t>(" C");</a:t>
            </a:r>
          </a:p>
          <a:p>
            <a:r>
              <a:rPr lang="en-GB" b="1" dirty="0"/>
              <a:t>   </a:t>
            </a:r>
          </a:p>
          <a:p>
            <a:r>
              <a:rPr lang="en-GB" b="1" dirty="0"/>
              <a:t>    </a:t>
            </a:r>
            <a:r>
              <a:rPr lang="en-GB" b="1" dirty="0">
                <a:solidFill>
                  <a:schemeClr val="accent2"/>
                </a:solidFill>
              </a:rPr>
              <a:t>delay</a:t>
            </a:r>
            <a:r>
              <a:rPr lang="en-GB" b="1" dirty="0"/>
              <a:t>(100);</a:t>
            </a:r>
          </a:p>
          <a:p>
            <a:r>
              <a:rPr lang="en-GB" b="1" dirty="0"/>
              <a:t>    }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AD7F0-96F1-4D61-8801-FC3F7B8A58C2}"/>
              </a:ext>
            </a:extLst>
          </p:cNvPr>
          <p:cNvSpPr/>
          <p:nvPr/>
        </p:nvSpPr>
        <p:spPr>
          <a:xfrm>
            <a:off x="562707" y="13335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#include </a:t>
            </a:r>
            <a:r>
              <a:rPr lang="en-GB" b="1" dirty="0"/>
              <a:t>&lt;</a:t>
            </a:r>
            <a:r>
              <a:rPr lang="en-GB" b="1" dirty="0" err="1"/>
              <a:t>math.h</a:t>
            </a:r>
            <a:r>
              <a:rPr lang="en-GB" b="1" dirty="0"/>
              <a:t>&gt; </a:t>
            </a:r>
          </a:p>
          <a:p>
            <a:r>
              <a:rPr lang="en-GB" b="1" dirty="0">
                <a:solidFill>
                  <a:schemeClr val="accent6"/>
                </a:solidFill>
              </a:rPr>
              <a:t>#include </a:t>
            </a:r>
            <a:r>
              <a:rPr lang="en-GB" b="1" dirty="0"/>
              <a:t>&lt;</a:t>
            </a:r>
            <a:r>
              <a:rPr lang="en-GB" b="1" dirty="0" err="1"/>
              <a:t>Wire.h</a:t>
            </a:r>
            <a:r>
              <a:rPr lang="en-GB" b="1" dirty="0"/>
              <a:t>&gt;</a:t>
            </a:r>
          </a:p>
          <a:p>
            <a:r>
              <a:rPr lang="en-GB" b="1" dirty="0">
                <a:solidFill>
                  <a:schemeClr val="accent6"/>
                </a:solidFill>
              </a:rPr>
              <a:t>#include </a:t>
            </a:r>
            <a:r>
              <a:rPr lang="en-GB" b="1" dirty="0"/>
              <a:t>"</a:t>
            </a:r>
            <a:r>
              <a:rPr lang="en-GB" b="1" dirty="0" err="1"/>
              <a:t>rgb_lcd.h</a:t>
            </a:r>
            <a:r>
              <a:rPr lang="en-GB" b="1" dirty="0"/>
              <a:t>"</a:t>
            </a:r>
          </a:p>
          <a:p>
            <a:endParaRPr lang="en-GB" b="1" dirty="0"/>
          </a:p>
          <a:p>
            <a:r>
              <a:rPr lang="en-GB" b="1" dirty="0" err="1">
                <a:solidFill>
                  <a:schemeClr val="accent2"/>
                </a:solidFill>
              </a:rPr>
              <a:t>rgb_lcd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lang="en-GB" b="1" dirty="0" err="1">
                <a:solidFill>
                  <a:schemeClr val="accent2"/>
                </a:solidFill>
              </a:rPr>
              <a:t>lcd</a:t>
            </a:r>
            <a:r>
              <a:rPr lang="en-GB" b="1" dirty="0"/>
              <a:t>;</a:t>
            </a:r>
          </a:p>
          <a:p>
            <a:endParaRPr lang="en-GB" b="1" dirty="0"/>
          </a:p>
          <a:p>
            <a:r>
              <a:rPr lang="en-GB" b="1" dirty="0" err="1">
                <a:solidFill>
                  <a:schemeClr val="accent1"/>
                </a:solidFill>
              </a:rPr>
              <a:t>int</a:t>
            </a:r>
            <a:r>
              <a:rPr lang="en-GB" b="1" dirty="0"/>
              <a:t> B = 4275; </a:t>
            </a:r>
          </a:p>
          <a:p>
            <a:r>
              <a:rPr lang="en-GB" b="1" dirty="0" err="1">
                <a:solidFill>
                  <a:schemeClr val="accent1"/>
                </a:solidFill>
              </a:rPr>
              <a:t>int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/>
              <a:t>R0 = 100000;</a:t>
            </a:r>
          </a:p>
          <a:p>
            <a:r>
              <a:rPr lang="en-GB" b="1" dirty="0" err="1">
                <a:solidFill>
                  <a:schemeClr val="accent1"/>
                </a:solidFill>
              </a:rPr>
              <a:t>int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/>
              <a:t>pinTempSensor</a:t>
            </a:r>
            <a:r>
              <a:rPr lang="en-GB" b="1" dirty="0"/>
              <a:t> = A5;</a:t>
            </a:r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void</a:t>
            </a:r>
            <a:r>
              <a:rPr lang="en-GB" b="1" dirty="0"/>
              <a:t> setup()   {</a:t>
            </a:r>
          </a:p>
          <a:p>
            <a:r>
              <a:rPr lang="en-GB" b="1" dirty="0"/>
              <a:t>  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Serial.begin</a:t>
            </a:r>
            <a:r>
              <a:rPr lang="en-GB" b="1" dirty="0"/>
              <a:t>(9600); 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lcd.begin</a:t>
            </a:r>
            <a:r>
              <a:rPr lang="en-GB" b="1" dirty="0"/>
              <a:t>(16,2);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lcd.setRGB</a:t>
            </a:r>
            <a:r>
              <a:rPr lang="en-GB" b="1" dirty="0"/>
              <a:t>(0, 0, 255);</a:t>
            </a:r>
          </a:p>
          <a:p>
            <a:r>
              <a:rPr lang="en-GB" b="1" dirty="0"/>
              <a:t>    </a:t>
            </a:r>
          </a:p>
          <a:p>
            <a:r>
              <a:rPr lang="en-GB" b="1" dirty="0"/>
              <a:t>    }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98C38C-6871-4CFC-8175-EE4830C4503A}"/>
              </a:ext>
            </a:extLst>
          </p:cNvPr>
          <p:cNvCxnSpPr>
            <a:cxnSpLocks/>
          </p:cNvCxnSpPr>
          <p:nvPr/>
        </p:nvCxnSpPr>
        <p:spPr>
          <a:xfrm>
            <a:off x="5595816" y="539261"/>
            <a:ext cx="0" cy="60334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9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74866E-C46D-414F-AE6C-A38E9782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723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333D9-7FB4-4EB8-866A-A004EC0B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218"/>
            <a:ext cx="10515600" cy="1325563"/>
          </a:xfrm>
        </p:spPr>
        <p:txBody>
          <a:bodyPr/>
          <a:lstStyle/>
          <a:p>
            <a:r>
              <a:rPr lang="en-GB" dirty="0"/>
              <a:t>Modified code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EA2E2-44F8-4B46-8E2F-92F7665C6011}"/>
              </a:ext>
            </a:extLst>
          </p:cNvPr>
          <p:cNvSpPr/>
          <p:nvPr/>
        </p:nvSpPr>
        <p:spPr>
          <a:xfrm>
            <a:off x="4342423" y="1036913"/>
            <a:ext cx="6096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chemeClr val="accent1"/>
                </a:solidFill>
              </a:rPr>
              <a:t>void</a:t>
            </a:r>
            <a:r>
              <a:rPr lang="en-GB" sz="1500" b="1" dirty="0"/>
              <a:t> loop()   {</a:t>
            </a:r>
          </a:p>
          <a:p>
            <a:endParaRPr lang="en-GB" sz="1500" b="1" dirty="0"/>
          </a:p>
          <a:p>
            <a:r>
              <a:rPr lang="en-GB" sz="1500" b="1" dirty="0"/>
              <a:t>    </a:t>
            </a:r>
            <a:r>
              <a:rPr lang="en-GB" sz="1500" b="1" dirty="0" err="1">
                <a:solidFill>
                  <a:schemeClr val="accent1"/>
                </a:solidFill>
              </a:rPr>
              <a:t>int</a:t>
            </a:r>
            <a:r>
              <a:rPr lang="en-GB" sz="1500" b="1" dirty="0"/>
              <a:t> a = </a:t>
            </a:r>
            <a:r>
              <a:rPr lang="en-GB" sz="1500" b="1" dirty="0" err="1"/>
              <a:t>analogRead</a:t>
            </a:r>
            <a:r>
              <a:rPr lang="en-GB" sz="1500" b="1" dirty="0"/>
              <a:t>(A0); </a:t>
            </a:r>
          </a:p>
          <a:p>
            <a:r>
              <a:rPr lang="en-GB" sz="1500" b="1" dirty="0"/>
              <a:t>    </a:t>
            </a:r>
            <a:r>
              <a:rPr lang="en-GB" sz="1500" b="1" dirty="0">
                <a:solidFill>
                  <a:schemeClr val="accent1"/>
                </a:solidFill>
              </a:rPr>
              <a:t>float</a:t>
            </a:r>
            <a:r>
              <a:rPr lang="en-GB" sz="1500" b="1" dirty="0"/>
              <a:t> R = 1023.0/a-1.0; </a:t>
            </a:r>
          </a:p>
          <a:p>
            <a:r>
              <a:rPr lang="en-GB" sz="1500" b="1" dirty="0"/>
              <a:t>    R = R0*R; </a:t>
            </a:r>
          </a:p>
          <a:p>
            <a:r>
              <a:rPr lang="en-GB" sz="1500" b="1" dirty="0"/>
              <a:t>    </a:t>
            </a:r>
            <a:r>
              <a:rPr lang="en-GB" sz="1500" b="1" dirty="0">
                <a:solidFill>
                  <a:schemeClr val="accent1"/>
                </a:solidFill>
              </a:rPr>
              <a:t>float</a:t>
            </a:r>
            <a:r>
              <a:rPr lang="en-GB" sz="1500" b="1" dirty="0"/>
              <a:t> temperature = 1.0/(log(R/R0)/B+1/298.15)-273.15;</a:t>
            </a:r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    float</a:t>
            </a:r>
            <a:r>
              <a:rPr lang="en-GB" b="1" dirty="0"/>
              <a:t> sensation=temperature-25;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1"/>
                </a:solidFill>
              </a:rPr>
              <a:t>int</a:t>
            </a:r>
            <a:r>
              <a:rPr lang="en-GB" b="1" dirty="0"/>
              <a:t> red= sensation*255/5;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1"/>
                </a:solidFill>
              </a:rPr>
              <a:t>int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/>
              <a:t>blue= 255-sensation*255/5;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lcd.setRGB</a:t>
            </a:r>
            <a:r>
              <a:rPr lang="en-GB" b="1" dirty="0"/>
              <a:t>(red, 0, blue);</a:t>
            </a:r>
          </a:p>
          <a:p>
            <a:endParaRPr lang="en-GB" b="1" dirty="0"/>
          </a:p>
          <a:p>
            <a:r>
              <a:rPr lang="en-GB" b="1" dirty="0"/>
              <a:t>    </a:t>
            </a:r>
            <a:r>
              <a:rPr lang="en-GB" sz="1500" b="1" dirty="0" err="1">
                <a:solidFill>
                  <a:schemeClr val="accent2"/>
                </a:solidFill>
              </a:rPr>
              <a:t>Serial.print</a:t>
            </a:r>
            <a:r>
              <a:rPr lang="en-GB" sz="1500" b="1" dirty="0"/>
              <a:t>("Temperature = ");     </a:t>
            </a:r>
          </a:p>
          <a:p>
            <a:r>
              <a:rPr lang="en-GB" sz="1500" b="1" dirty="0"/>
              <a:t>    </a:t>
            </a:r>
            <a:r>
              <a:rPr lang="en-GB" sz="1500" b="1" dirty="0" err="1">
                <a:solidFill>
                  <a:schemeClr val="accent2"/>
                </a:solidFill>
              </a:rPr>
              <a:t>Serial.print</a:t>
            </a:r>
            <a:r>
              <a:rPr lang="en-GB" sz="1500" b="1" dirty="0"/>
              <a:t>(temperature);</a:t>
            </a:r>
          </a:p>
          <a:p>
            <a:r>
              <a:rPr lang="en-GB" sz="1500" b="1" dirty="0"/>
              <a:t>    </a:t>
            </a:r>
            <a:r>
              <a:rPr lang="en-GB" sz="1500" b="1" dirty="0" err="1">
                <a:solidFill>
                  <a:schemeClr val="accent2"/>
                </a:solidFill>
              </a:rPr>
              <a:t>lcd.setCursor</a:t>
            </a:r>
            <a:r>
              <a:rPr lang="en-GB" sz="1500" b="1" dirty="0"/>
              <a:t>(0, 0);</a:t>
            </a:r>
          </a:p>
          <a:p>
            <a:r>
              <a:rPr lang="en-GB" sz="1500" b="1" dirty="0"/>
              <a:t>    </a:t>
            </a:r>
            <a:r>
              <a:rPr lang="en-GB" sz="1500" b="1" dirty="0" err="1">
                <a:solidFill>
                  <a:schemeClr val="accent2"/>
                </a:solidFill>
              </a:rPr>
              <a:t>lcd.print</a:t>
            </a:r>
            <a:r>
              <a:rPr lang="en-GB" sz="1500" b="1" dirty="0"/>
              <a:t>("Temperature =");</a:t>
            </a:r>
          </a:p>
          <a:p>
            <a:r>
              <a:rPr lang="en-GB" sz="1500" b="1" dirty="0"/>
              <a:t>    </a:t>
            </a:r>
            <a:r>
              <a:rPr lang="en-GB" sz="1500" b="1" dirty="0" err="1">
                <a:solidFill>
                  <a:schemeClr val="accent2"/>
                </a:solidFill>
              </a:rPr>
              <a:t>lcd.setCursor</a:t>
            </a:r>
            <a:r>
              <a:rPr lang="en-GB" sz="1500" b="1" dirty="0"/>
              <a:t>(0, 1);</a:t>
            </a:r>
          </a:p>
          <a:p>
            <a:r>
              <a:rPr lang="en-GB" sz="1500" b="1" dirty="0"/>
              <a:t>    </a:t>
            </a:r>
            <a:r>
              <a:rPr lang="en-GB" sz="1500" b="1" dirty="0" err="1">
                <a:solidFill>
                  <a:schemeClr val="accent2"/>
                </a:solidFill>
              </a:rPr>
              <a:t>lcd.print</a:t>
            </a:r>
            <a:r>
              <a:rPr lang="en-GB" sz="1500" b="1" dirty="0"/>
              <a:t>(temperature);</a:t>
            </a:r>
          </a:p>
          <a:p>
            <a:r>
              <a:rPr lang="en-GB" sz="1500" b="1" dirty="0">
                <a:solidFill>
                  <a:schemeClr val="accent2"/>
                </a:solidFill>
              </a:rPr>
              <a:t>    </a:t>
            </a:r>
            <a:r>
              <a:rPr lang="en-GB" sz="1500" b="1" dirty="0" err="1">
                <a:solidFill>
                  <a:schemeClr val="accent2"/>
                </a:solidFill>
              </a:rPr>
              <a:t>lcd.print</a:t>
            </a:r>
            <a:r>
              <a:rPr lang="en-GB" sz="1500" b="1" dirty="0"/>
              <a:t>(" C");</a:t>
            </a:r>
          </a:p>
          <a:p>
            <a:r>
              <a:rPr lang="en-GB" sz="1500" b="1" dirty="0"/>
              <a:t>   </a:t>
            </a:r>
          </a:p>
          <a:p>
            <a:r>
              <a:rPr lang="en-GB" sz="1500" b="1" dirty="0"/>
              <a:t>    </a:t>
            </a:r>
            <a:r>
              <a:rPr lang="en-GB" sz="1500" b="1" dirty="0">
                <a:solidFill>
                  <a:schemeClr val="accent2"/>
                </a:solidFill>
              </a:rPr>
              <a:t>delay</a:t>
            </a:r>
            <a:r>
              <a:rPr lang="en-GB" sz="1500" b="1" dirty="0"/>
              <a:t>(100);</a:t>
            </a:r>
          </a:p>
          <a:p>
            <a:r>
              <a:rPr lang="en-GB" sz="1500" b="1" dirty="0"/>
              <a:t>    }</a:t>
            </a:r>
            <a:endParaRPr lang="en-GB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8567D-A0A7-438A-9ADC-E9EE47CD7F8F}"/>
              </a:ext>
            </a:extLst>
          </p:cNvPr>
          <p:cNvSpPr/>
          <p:nvPr/>
        </p:nvSpPr>
        <p:spPr>
          <a:xfrm>
            <a:off x="875323" y="130228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#include </a:t>
            </a:r>
            <a:r>
              <a:rPr lang="en-GB" b="1" dirty="0"/>
              <a:t>&lt;</a:t>
            </a:r>
            <a:r>
              <a:rPr lang="en-GB" b="1" dirty="0" err="1"/>
              <a:t>math.h</a:t>
            </a:r>
            <a:r>
              <a:rPr lang="en-GB" b="1" dirty="0"/>
              <a:t>&gt; </a:t>
            </a:r>
          </a:p>
          <a:p>
            <a:r>
              <a:rPr lang="en-GB" b="1" dirty="0">
                <a:solidFill>
                  <a:schemeClr val="accent6"/>
                </a:solidFill>
              </a:rPr>
              <a:t>#include </a:t>
            </a:r>
            <a:r>
              <a:rPr lang="en-GB" b="1" dirty="0"/>
              <a:t>&lt;</a:t>
            </a:r>
            <a:r>
              <a:rPr lang="en-GB" b="1" dirty="0" err="1"/>
              <a:t>Wire.h</a:t>
            </a:r>
            <a:r>
              <a:rPr lang="en-GB" b="1" dirty="0"/>
              <a:t>&gt;</a:t>
            </a:r>
          </a:p>
          <a:p>
            <a:r>
              <a:rPr lang="en-GB" b="1" dirty="0">
                <a:solidFill>
                  <a:schemeClr val="accent6"/>
                </a:solidFill>
              </a:rPr>
              <a:t>#include </a:t>
            </a:r>
            <a:r>
              <a:rPr lang="en-GB" b="1" dirty="0"/>
              <a:t>"</a:t>
            </a:r>
            <a:r>
              <a:rPr lang="en-GB" b="1" dirty="0" err="1"/>
              <a:t>rgb_lcd.h</a:t>
            </a:r>
            <a:r>
              <a:rPr lang="en-GB" b="1" dirty="0"/>
              <a:t>"</a:t>
            </a:r>
          </a:p>
          <a:p>
            <a:endParaRPr lang="en-GB" b="1" dirty="0"/>
          </a:p>
          <a:p>
            <a:r>
              <a:rPr lang="en-GB" b="1" dirty="0" err="1">
                <a:solidFill>
                  <a:schemeClr val="accent2"/>
                </a:solidFill>
              </a:rPr>
              <a:t>rgb_lcd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lang="en-GB" b="1" dirty="0" err="1">
                <a:solidFill>
                  <a:schemeClr val="accent2"/>
                </a:solidFill>
              </a:rPr>
              <a:t>lcd</a:t>
            </a:r>
            <a:r>
              <a:rPr lang="en-GB" b="1" dirty="0"/>
              <a:t>;</a:t>
            </a:r>
          </a:p>
          <a:p>
            <a:endParaRPr lang="en-GB" b="1" dirty="0"/>
          </a:p>
          <a:p>
            <a:r>
              <a:rPr lang="en-GB" b="1" dirty="0" err="1">
                <a:solidFill>
                  <a:schemeClr val="accent1"/>
                </a:solidFill>
              </a:rPr>
              <a:t>int</a:t>
            </a:r>
            <a:r>
              <a:rPr lang="en-GB" b="1" dirty="0"/>
              <a:t> B = 4275; </a:t>
            </a:r>
          </a:p>
          <a:p>
            <a:r>
              <a:rPr lang="en-GB" b="1" dirty="0" err="1">
                <a:solidFill>
                  <a:schemeClr val="accent1"/>
                </a:solidFill>
              </a:rPr>
              <a:t>int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/>
              <a:t>R0 = 100000;</a:t>
            </a:r>
          </a:p>
          <a:p>
            <a:r>
              <a:rPr lang="en-GB" b="1" dirty="0" err="1">
                <a:solidFill>
                  <a:schemeClr val="accent1"/>
                </a:solidFill>
              </a:rPr>
              <a:t>int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/>
              <a:t>pinTempSensor</a:t>
            </a:r>
            <a:r>
              <a:rPr lang="en-GB" b="1" dirty="0"/>
              <a:t> = A5;</a:t>
            </a:r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void</a:t>
            </a:r>
            <a:r>
              <a:rPr lang="en-GB" b="1" dirty="0"/>
              <a:t> setup()   {</a:t>
            </a:r>
          </a:p>
          <a:p>
            <a:r>
              <a:rPr lang="en-GB" b="1" dirty="0"/>
              <a:t>  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Serial.begin</a:t>
            </a:r>
            <a:r>
              <a:rPr lang="en-GB" b="1" dirty="0"/>
              <a:t>(9600); 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lcd.begin</a:t>
            </a:r>
            <a:r>
              <a:rPr lang="en-GB" b="1" dirty="0"/>
              <a:t>(16,2);</a:t>
            </a:r>
          </a:p>
          <a:p>
            <a:r>
              <a:rPr lang="en-GB" b="1" dirty="0"/>
              <a:t>    </a:t>
            </a:r>
            <a:r>
              <a:rPr lang="en-GB" b="1" dirty="0" err="1">
                <a:solidFill>
                  <a:schemeClr val="accent2"/>
                </a:solidFill>
              </a:rPr>
              <a:t>lcd.setRGB</a:t>
            </a:r>
            <a:r>
              <a:rPr lang="en-GB" b="1" dirty="0"/>
              <a:t>(0, 0, 255);</a:t>
            </a:r>
          </a:p>
          <a:p>
            <a:r>
              <a:rPr lang="en-GB" b="1" dirty="0"/>
              <a:t>    </a:t>
            </a:r>
          </a:p>
          <a:p>
            <a:r>
              <a:rPr lang="en-GB" b="1" dirty="0"/>
              <a:t>    }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CB9359-0B6C-45E9-89F6-8C7E26C2001B}"/>
              </a:ext>
            </a:extLst>
          </p:cNvPr>
          <p:cNvCxnSpPr>
            <a:cxnSpLocks/>
          </p:cNvCxnSpPr>
          <p:nvPr/>
        </p:nvCxnSpPr>
        <p:spPr>
          <a:xfrm>
            <a:off x="3626339" y="1432781"/>
            <a:ext cx="0" cy="4241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esultado de imagen de cold hot">
            <a:extLst>
              <a:ext uri="{FF2B5EF4-FFF2-40B4-BE49-F238E27FC236}">
                <a16:creationId xmlns:a16="http://schemas.microsoft.com/office/drawing/2014/main" id="{5EC06A7B-1BB3-47DC-A932-FE70DDA3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19" y="2789909"/>
            <a:ext cx="4305415" cy="3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486D46-C69E-424E-943B-610CCBE70E10}"/>
              </a:ext>
            </a:extLst>
          </p:cNvPr>
          <p:cNvSpPr/>
          <p:nvPr/>
        </p:nvSpPr>
        <p:spPr>
          <a:xfrm>
            <a:off x="7390423" y="6075036"/>
            <a:ext cx="44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http://www.kiss959.com/2015/08/17/hot-and-cold-in-yyc/</a:t>
            </a:r>
          </a:p>
        </p:txBody>
      </p:sp>
    </p:spTree>
    <p:extLst>
      <p:ext uri="{BB962C8B-B14F-4D97-AF65-F5344CB8AC3E}">
        <p14:creationId xmlns:p14="http://schemas.microsoft.com/office/powerpoint/2010/main" val="263402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BEF45-470C-4979-88BA-86420EAD46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1723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2EA5F-E19A-4D7D-8827-7138DC49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More </a:t>
            </a:r>
            <a:r>
              <a:rPr lang="es-ES" dirty="0" err="1"/>
              <a:t>examples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9DE0-0720-4256-9897-FFB7F353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917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GB" sz="4800" dirty="0"/>
              <a:t>1x  Base Shield</a:t>
            </a:r>
          </a:p>
          <a:p>
            <a:r>
              <a:rPr lang="en-GB" sz="4800" dirty="0"/>
              <a:t>1x  Grove - LCD RGB Backlight</a:t>
            </a:r>
          </a:p>
          <a:p>
            <a:r>
              <a:rPr lang="en-GB" sz="4800" dirty="0"/>
              <a:t>1x  Grove - Smart Relay</a:t>
            </a:r>
          </a:p>
          <a:p>
            <a:r>
              <a:rPr lang="en-GB" sz="4800" dirty="0"/>
              <a:t>1x  Grove - Buzzer</a:t>
            </a:r>
          </a:p>
          <a:p>
            <a:r>
              <a:rPr lang="en-GB" sz="4800" dirty="0"/>
              <a:t>1x  Grove - Sound Sensor</a:t>
            </a:r>
          </a:p>
          <a:p>
            <a:r>
              <a:rPr lang="en-GB" sz="4800" dirty="0"/>
              <a:t>1x  Grove - Touch Sensor</a:t>
            </a:r>
          </a:p>
          <a:p>
            <a:r>
              <a:rPr lang="en-GB" sz="4800" dirty="0"/>
              <a:t>1x  Grove - Rotary Angle Sensor</a:t>
            </a:r>
          </a:p>
          <a:p>
            <a:r>
              <a:rPr lang="en-GB" sz="4800" dirty="0"/>
              <a:t>1x  Grove - Temperature Sensor</a:t>
            </a:r>
          </a:p>
          <a:p>
            <a:r>
              <a:rPr lang="en-GB" sz="4800" dirty="0"/>
              <a:t>1x  Grove - LED</a:t>
            </a:r>
          </a:p>
          <a:p>
            <a:r>
              <a:rPr lang="en-GB" sz="4800" dirty="0"/>
              <a:t>1x  Grove - Light Sensor</a:t>
            </a:r>
          </a:p>
          <a:p>
            <a:r>
              <a:rPr lang="en-GB" sz="4800" dirty="0"/>
              <a:t>1x  Grove - Button</a:t>
            </a:r>
          </a:p>
          <a:p>
            <a:r>
              <a:rPr lang="en-GB" sz="4800" dirty="0"/>
              <a:t>1x  DIP LED Blue-Blue</a:t>
            </a:r>
          </a:p>
          <a:p>
            <a:r>
              <a:rPr lang="en-GB" sz="4800" dirty="0"/>
              <a:t>1x  DIP LED Green-Green</a:t>
            </a:r>
          </a:p>
          <a:p>
            <a:r>
              <a:rPr lang="en-GB" sz="4800" dirty="0"/>
              <a:t>1x  DIP LED Red-Red</a:t>
            </a:r>
          </a:p>
          <a:p>
            <a:r>
              <a:rPr lang="en-GB" sz="4800" dirty="0"/>
              <a:t>1x  Mini Servo</a:t>
            </a:r>
          </a:p>
          <a:p>
            <a:r>
              <a:rPr lang="en-GB" sz="4800" dirty="0"/>
              <a:t>10x  Grove Cables</a:t>
            </a:r>
          </a:p>
          <a:p>
            <a:r>
              <a:rPr lang="en-GB" sz="4800" dirty="0"/>
              <a:t>1x  9V to Barrel Jack Adapter</a:t>
            </a:r>
          </a:p>
          <a:p>
            <a:r>
              <a:rPr lang="en-GB" sz="4800" dirty="0"/>
              <a:t>1x  Grove starter kit Manual</a:t>
            </a:r>
          </a:p>
          <a:p>
            <a:r>
              <a:rPr lang="en-GB" sz="4800" dirty="0"/>
              <a:t>1x  Green Plastic Box</a:t>
            </a:r>
          </a:p>
          <a:p>
            <a:endParaRPr lang="en-GB" dirty="0"/>
          </a:p>
        </p:txBody>
      </p:sp>
      <p:pic>
        <p:nvPicPr>
          <p:cNvPr id="1026" name="Picture 2" descr="Resultado de imagen de arduino grove">
            <a:extLst>
              <a:ext uri="{FF2B5EF4-FFF2-40B4-BE49-F238E27FC236}">
                <a16:creationId xmlns:a16="http://schemas.microsoft.com/office/drawing/2014/main" id="{A45D56F3-7635-463A-88F4-DB878794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7" y="-117230"/>
            <a:ext cx="8424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3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15117F-6D42-4EDC-B0D6-3439B740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6BAED-886B-46F4-91BC-107FD55E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70D8-917D-4DB6-BBC6-B2BA8AB7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</a:t>
            </a:r>
          </a:p>
          <a:p>
            <a:r>
              <a:rPr lang="en-GB" dirty="0"/>
              <a:t>Analog Input Pins</a:t>
            </a:r>
          </a:p>
          <a:p>
            <a:r>
              <a:rPr lang="en-GB" dirty="0"/>
              <a:t>Digital Pins</a:t>
            </a:r>
          </a:p>
          <a:p>
            <a:r>
              <a:rPr lang="en-GB" dirty="0"/>
              <a:t>AREF </a:t>
            </a:r>
            <a:r>
              <a:rPr lang="en-GB" dirty="0" err="1"/>
              <a:t>analogReference</a:t>
            </a:r>
            <a:r>
              <a:rPr lang="en-GB" dirty="0"/>
              <a:t>()</a:t>
            </a:r>
          </a:p>
          <a:p>
            <a:r>
              <a:rPr lang="en-GB" dirty="0"/>
              <a:t>ICSP (In Chip Serial Programmer)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 descr="Resultado de imagen de arduino uno">
            <a:extLst>
              <a:ext uri="{FF2B5EF4-FFF2-40B4-BE49-F238E27FC236}">
                <a16:creationId xmlns:a16="http://schemas.microsoft.com/office/drawing/2014/main" id="{90EAEA81-7757-4819-8286-42318F01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27906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43E67-95E8-4131-8922-FE0BDF68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6BAED-886B-46F4-91BC-107FD55E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70D8-917D-4DB6-BBC6-B2BA8AB7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GB" dirty="0"/>
              <a:t>Power</a:t>
            </a:r>
          </a:p>
          <a:p>
            <a:pPr marL="0" indent="0">
              <a:buNone/>
            </a:pPr>
            <a:r>
              <a:rPr lang="en-GB" dirty="0"/>
              <a:t>https://www.open-electronics.org/the-power-of-arduino-this-unknown/</a:t>
            </a:r>
          </a:p>
          <a:p>
            <a:r>
              <a:rPr lang="en-GB" dirty="0"/>
              <a:t>Analog Input Pins 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https://www.arduino.cc/en/Tutorial/AnalogInputPins</a:t>
            </a:r>
          </a:p>
          <a:p>
            <a:r>
              <a:rPr lang="en-GB" dirty="0"/>
              <a:t>Digital Pins</a:t>
            </a:r>
          </a:p>
          <a:p>
            <a:pPr marL="0" indent="0">
              <a:buNone/>
            </a:pPr>
            <a:r>
              <a:rPr lang="en-GB" dirty="0"/>
              <a:t>https://www.arduino.cc/en/Tutorial/DigitalPins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AREF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analogReference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ICSP (In Chip Serial Programmer)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 descr="Resultado de imagen de arduino uno">
            <a:extLst>
              <a:ext uri="{FF2B5EF4-FFF2-40B4-BE49-F238E27FC236}">
                <a16:creationId xmlns:a16="http://schemas.microsoft.com/office/drawing/2014/main" id="{90EAEA81-7757-4819-8286-42318F01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60" y="3200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5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09C0AC3-A275-4347-83C7-38B6DEE8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90D7-D0C3-4F5C-9A7E-B5DC7C74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</a:t>
            </a:r>
          </a:p>
        </p:txBody>
      </p:sp>
      <p:pic>
        <p:nvPicPr>
          <p:cNvPr id="4" name="Picture 2" descr="Resultado de imagen de arduino uno">
            <a:extLst>
              <a:ext uri="{FF2B5EF4-FFF2-40B4-BE49-F238E27FC236}">
                <a16:creationId xmlns:a16="http://schemas.microsoft.com/office/drawing/2014/main" id="{5E71D78E-CFE6-418E-A145-5830A8CD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2" y="1355750"/>
            <a:ext cx="6207760" cy="46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0176B-EE40-42E0-8311-7C722DA5772E}"/>
              </a:ext>
            </a:extLst>
          </p:cNvPr>
          <p:cNvSpPr/>
          <p:nvPr/>
        </p:nvSpPr>
        <p:spPr>
          <a:xfrm>
            <a:off x="2454442" y="1663566"/>
            <a:ext cx="965200" cy="7924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30F6DD-FAAE-4984-82D7-A81D1E6C7C88}"/>
              </a:ext>
            </a:extLst>
          </p:cNvPr>
          <p:cNvSpPr/>
          <p:nvPr/>
        </p:nvSpPr>
        <p:spPr>
          <a:xfrm>
            <a:off x="4903002" y="4772526"/>
            <a:ext cx="965200" cy="7924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2A63C-8C2A-46EE-99D7-A81AC1F1E45B}"/>
              </a:ext>
            </a:extLst>
          </p:cNvPr>
          <p:cNvCxnSpPr>
            <a:cxnSpLocks/>
          </p:cNvCxnSpPr>
          <p:nvPr/>
        </p:nvCxnSpPr>
        <p:spPr>
          <a:xfrm>
            <a:off x="1367322" y="1846446"/>
            <a:ext cx="985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F8F335-1212-457D-98CB-0D485608E9E2}"/>
              </a:ext>
            </a:extLst>
          </p:cNvPr>
          <p:cNvSpPr txBox="1"/>
          <p:nvPr/>
        </p:nvSpPr>
        <p:spPr>
          <a:xfrm>
            <a:off x="468163" y="1598141"/>
            <a:ext cx="110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5B042-6291-4E31-A6B9-396253728A34}"/>
              </a:ext>
            </a:extLst>
          </p:cNvPr>
          <p:cNvSpPr txBox="1"/>
          <p:nvPr/>
        </p:nvSpPr>
        <p:spPr>
          <a:xfrm>
            <a:off x="4190532" y="5641107"/>
            <a:ext cx="335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5V 3.3V and 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9400C9-4E5E-4F3C-B497-ED991CF0B0ED}"/>
              </a:ext>
            </a:extLst>
          </p:cNvPr>
          <p:cNvSpPr/>
          <p:nvPr/>
        </p:nvSpPr>
        <p:spPr>
          <a:xfrm>
            <a:off x="6856135" y="5549905"/>
            <a:ext cx="4732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err="1">
                <a:latin typeface="TyponineSans Monospace Regular 4"/>
              </a:rPr>
              <a:t>Each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one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of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these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pins</a:t>
            </a:r>
            <a:r>
              <a:rPr lang="es-ES" dirty="0">
                <a:latin typeface="TyponineSans Monospace Regular 4"/>
              </a:rPr>
              <a:t> can be </a:t>
            </a:r>
            <a:r>
              <a:rPr lang="es-ES" dirty="0" err="1">
                <a:latin typeface="TyponineSans Monospace Regular 4"/>
              </a:rPr>
              <a:t>used</a:t>
            </a:r>
            <a:r>
              <a:rPr lang="es-ES" dirty="0">
                <a:latin typeface="TyponineSans Monospace Regular 4"/>
              </a:rPr>
              <a:t> as </a:t>
            </a:r>
            <a:r>
              <a:rPr lang="es-ES" dirty="0" err="1">
                <a:latin typeface="TyponineSans Monospace Regular 4"/>
              </a:rPr>
              <a:t>power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supply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for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the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sensors</a:t>
            </a:r>
            <a:r>
              <a:rPr lang="es-ES" dirty="0">
                <a:latin typeface="TyponineSans Monospace Regular 4"/>
              </a:rPr>
              <a:t>/</a:t>
            </a:r>
            <a:r>
              <a:rPr lang="es-ES" dirty="0" err="1">
                <a:latin typeface="TyponineSans Monospace Regular 4"/>
              </a:rPr>
              <a:t>actuators</a:t>
            </a:r>
            <a:r>
              <a:rPr lang="es-ES" dirty="0">
                <a:latin typeface="TyponineSans Monospace Regular 4"/>
              </a:rPr>
              <a:t>/</a:t>
            </a:r>
            <a:r>
              <a:rPr lang="es-ES" dirty="0" err="1">
                <a:latin typeface="TyponineSans Monospace Regular 4"/>
              </a:rPr>
              <a:t>transducers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that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we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will</a:t>
            </a:r>
            <a:r>
              <a:rPr lang="es-ES" dirty="0">
                <a:latin typeface="TyponineSans Monospace Regular 4"/>
              </a:rPr>
              <a:t> use in </a:t>
            </a:r>
            <a:r>
              <a:rPr lang="es-ES" dirty="0" err="1">
                <a:latin typeface="TyponineSans Monospace Regular 4"/>
              </a:rPr>
              <a:t>our</a:t>
            </a:r>
            <a:r>
              <a:rPr lang="es-ES" dirty="0">
                <a:latin typeface="TyponineSans Monospace Regular 4"/>
              </a:rPr>
              <a:t> </a:t>
            </a:r>
            <a:r>
              <a:rPr lang="es-ES" dirty="0" err="1">
                <a:latin typeface="TyponineSans Monospace Regular 4"/>
              </a:rPr>
              <a:t>projects</a:t>
            </a:r>
            <a:r>
              <a:rPr lang="es-ES" dirty="0">
                <a:latin typeface="TyponineSans Monospace Regular 4"/>
              </a:rPr>
              <a:t>.</a:t>
            </a:r>
            <a:endParaRPr lang="en-GB" dirty="0">
              <a:latin typeface="TyponineSans Monospace Regular 4"/>
            </a:endParaRPr>
          </a:p>
        </p:txBody>
      </p:sp>
    </p:spTree>
    <p:extLst>
      <p:ext uri="{BB962C8B-B14F-4D97-AF65-F5344CB8AC3E}">
        <p14:creationId xmlns:p14="http://schemas.microsoft.com/office/powerpoint/2010/main" val="16062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164C85A-E299-4DAA-8537-16AFD650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90D7-D0C3-4F5C-9A7E-B5DC7C7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25" y="229979"/>
            <a:ext cx="10515600" cy="1325563"/>
          </a:xfrm>
        </p:spPr>
        <p:txBody>
          <a:bodyPr/>
          <a:lstStyle/>
          <a:p>
            <a:r>
              <a:rPr lang="en-GB" dirty="0"/>
              <a:t>Analog Input Pins </a:t>
            </a:r>
          </a:p>
        </p:txBody>
      </p:sp>
      <p:pic>
        <p:nvPicPr>
          <p:cNvPr id="4" name="Picture 2" descr="Resultado de imagen de arduino uno">
            <a:extLst>
              <a:ext uri="{FF2B5EF4-FFF2-40B4-BE49-F238E27FC236}">
                <a16:creationId xmlns:a16="http://schemas.microsoft.com/office/drawing/2014/main" id="{5E71D78E-CFE6-418E-A145-5830A8CD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40" y="538480"/>
            <a:ext cx="6207760" cy="46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0176B-EE40-42E0-8311-7C722DA5772E}"/>
              </a:ext>
            </a:extLst>
          </p:cNvPr>
          <p:cNvSpPr/>
          <p:nvPr/>
        </p:nvSpPr>
        <p:spPr>
          <a:xfrm>
            <a:off x="9743440" y="3789680"/>
            <a:ext cx="1452880" cy="7924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2A63C-8C2A-46EE-99D7-A81AC1F1E45B}"/>
              </a:ext>
            </a:extLst>
          </p:cNvPr>
          <p:cNvCxnSpPr>
            <a:cxnSpLocks/>
          </p:cNvCxnSpPr>
          <p:nvPr/>
        </p:nvCxnSpPr>
        <p:spPr>
          <a:xfrm flipV="1">
            <a:off x="10454640" y="4582160"/>
            <a:ext cx="0" cy="737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F8F335-1212-457D-98CB-0D485608E9E2}"/>
              </a:ext>
            </a:extLst>
          </p:cNvPr>
          <p:cNvSpPr txBox="1"/>
          <p:nvPr/>
        </p:nvSpPr>
        <p:spPr>
          <a:xfrm>
            <a:off x="9390380" y="5319375"/>
            <a:ext cx="212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5 Analog inputs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12093-AA35-4D40-AE9B-1BF69B12153E}"/>
              </a:ext>
            </a:extLst>
          </p:cNvPr>
          <p:cNvSpPr/>
          <p:nvPr/>
        </p:nvSpPr>
        <p:spPr>
          <a:xfrm>
            <a:off x="455333" y="2216467"/>
            <a:ext cx="57818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0" i="0" dirty="0" err="1">
                <a:solidFill>
                  <a:srgbClr val="CC6600"/>
                </a:solidFill>
                <a:effectLst/>
                <a:latin typeface="TyponineSans Monospace Regular 4"/>
              </a:rPr>
              <a:t>analogRead</a:t>
            </a:r>
            <a:r>
              <a:rPr lang="en-GB" b="0" i="0" dirty="0">
                <a:solidFill>
                  <a:srgbClr val="000000"/>
                </a:solidFill>
                <a:effectLst/>
                <a:latin typeface="TyponineSans Monospace Regular 4"/>
              </a:rPr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yponineSans Monospace Regular 4"/>
              </a:rPr>
              <a:t>sensorPin</a:t>
            </a:r>
            <a:r>
              <a:rPr lang="en-GB" b="0" i="0" dirty="0">
                <a:solidFill>
                  <a:srgbClr val="000000"/>
                </a:solidFill>
                <a:effectLst/>
                <a:latin typeface="TyponineSans Monospace Regular 4"/>
              </a:rPr>
              <a:t>)</a:t>
            </a:r>
          </a:p>
          <a:p>
            <a:endParaRPr lang="en-GB" dirty="0">
              <a:solidFill>
                <a:srgbClr val="000000"/>
              </a:solidFill>
              <a:latin typeface="TyponineSans Monospace Regular 4"/>
            </a:endParaRPr>
          </a:p>
          <a:p>
            <a:r>
              <a:rPr lang="en-US" b="1" dirty="0">
                <a:solidFill>
                  <a:srgbClr val="000000"/>
                </a:solidFill>
                <a:latin typeface="TyponineSans Monospace Regular 4"/>
              </a:rPr>
              <a:t>Example</a:t>
            </a:r>
            <a:r>
              <a:rPr lang="es-ES" b="1" dirty="0">
                <a:solidFill>
                  <a:srgbClr val="000000"/>
                </a:solidFill>
                <a:latin typeface="TyponineSans Monospace Regular 4"/>
              </a:rPr>
              <a:t>: 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Read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the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signal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at A0</a:t>
            </a:r>
          </a:p>
          <a:p>
            <a:endParaRPr lang="es-ES" b="0" i="0" dirty="0">
              <a:effectLst/>
              <a:latin typeface="TyponineSans Monospace Regular 4"/>
            </a:endParaRPr>
          </a:p>
          <a:p>
            <a:r>
              <a:rPr lang="es-ES" dirty="0">
                <a:latin typeface="TyponineSans Monospace Regular 4"/>
              </a:rPr>
              <a:t>I</a:t>
            </a:r>
            <a:r>
              <a:rPr lang="en-GB" dirty="0" err="1">
                <a:latin typeface="TyponineSans Monospace Regular 4"/>
              </a:rPr>
              <a:t>nt</a:t>
            </a:r>
            <a:r>
              <a:rPr lang="en-GB" dirty="0">
                <a:latin typeface="TyponineSans Monospace Regular 4"/>
              </a:rPr>
              <a:t> Signal;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TyponineSans Monospace Regular 4"/>
              </a:rPr>
              <a:t>//Signal is defined as a integer</a:t>
            </a:r>
            <a:endParaRPr lang="en-GB" b="0" i="0" dirty="0">
              <a:solidFill>
                <a:schemeClr val="bg1">
                  <a:lumMod val="65000"/>
                </a:schemeClr>
              </a:solidFill>
              <a:effectLst/>
              <a:latin typeface="TyponineSans Monospace Regular 4"/>
            </a:endParaRPr>
          </a:p>
          <a:p>
            <a:r>
              <a:rPr lang="en-GB" b="0" i="0" dirty="0">
                <a:effectLst/>
                <a:latin typeface="TyponineSans Monospace Regular 4"/>
              </a:rPr>
              <a:t>Signal = </a:t>
            </a:r>
            <a:r>
              <a:rPr lang="en-GB" b="0" i="0" dirty="0" err="1">
                <a:solidFill>
                  <a:srgbClr val="CC6600"/>
                </a:solidFill>
                <a:effectLst/>
                <a:latin typeface="TyponineSans Monospace Regular 4"/>
              </a:rPr>
              <a:t>analogRead</a:t>
            </a:r>
            <a:r>
              <a:rPr lang="en-GB" b="0" i="0" dirty="0">
                <a:solidFill>
                  <a:srgbClr val="000000"/>
                </a:solidFill>
                <a:effectLst/>
                <a:latin typeface="TyponineSans Monospace Regular 4"/>
              </a:rPr>
              <a:t>(A0);</a:t>
            </a:r>
          </a:p>
          <a:p>
            <a:endParaRPr lang="es-ES" dirty="0">
              <a:solidFill>
                <a:srgbClr val="000000"/>
              </a:solidFill>
              <a:latin typeface="TyponineSans Monospace Regular 4"/>
            </a:endParaRPr>
          </a:p>
          <a:p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S</a:t>
            </a:r>
            <a:r>
              <a:rPr lang="en-GB" dirty="0" err="1">
                <a:solidFill>
                  <a:srgbClr val="000000"/>
                </a:solidFill>
                <a:latin typeface="TyponineSans Monospace Regular 4"/>
              </a:rPr>
              <a:t>ignal</a:t>
            </a:r>
            <a:r>
              <a:rPr lang="en-GB" dirty="0">
                <a:solidFill>
                  <a:srgbClr val="000000"/>
                </a:solidFill>
                <a:latin typeface="TyponineSans Monospace Regular 4"/>
              </a:rPr>
              <a:t> will have a value between 0 and 1023.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This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value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can</a:t>
            </a:r>
            <a:r>
              <a:rPr lang="en-GB" dirty="0">
                <a:solidFill>
                  <a:srgbClr val="000000"/>
                </a:solidFill>
                <a:latin typeface="TyponineSans Monospace Regular 4"/>
              </a:rPr>
              <a:t> be estimated from the equation:</a:t>
            </a:r>
          </a:p>
          <a:p>
            <a:endParaRPr lang="es-ES" dirty="0">
              <a:solidFill>
                <a:srgbClr val="000000"/>
              </a:solidFill>
              <a:latin typeface="TyponineSans Monospace Regular 4"/>
            </a:endParaRPr>
          </a:p>
          <a:p>
            <a:endParaRPr lang="es-ES" dirty="0">
              <a:solidFill>
                <a:srgbClr val="000000"/>
              </a:solidFill>
              <a:latin typeface="TyponineSans Monospace Regular 4"/>
            </a:endParaRPr>
          </a:p>
          <a:p>
            <a:endParaRPr lang="es-ES" dirty="0">
              <a:solidFill>
                <a:srgbClr val="000000"/>
              </a:solidFill>
              <a:latin typeface="TyponineSans Monospace Regular 4"/>
            </a:endParaRPr>
          </a:p>
          <a:p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*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Where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V(A0) 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is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the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voltage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at </a:t>
            </a:r>
            <a:r>
              <a:rPr lang="es-ES" dirty="0" err="1">
                <a:solidFill>
                  <a:srgbClr val="000000"/>
                </a:solidFill>
                <a:latin typeface="TyponineSans Monospace Regular 4"/>
              </a:rPr>
              <a:t>the</a:t>
            </a:r>
            <a:r>
              <a:rPr lang="es-ES" dirty="0">
                <a:solidFill>
                  <a:srgbClr val="000000"/>
                </a:solidFill>
                <a:latin typeface="TyponineSans Monospace Regular 4"/>
              </a:rPr>
              <a:t> pin A0.</a:t>
            </a:r>
            <a:endParaRPr lang="en-GB" dirty="0">
              <a:solidFill>
                <a:srgbClr val="000000"/>
              </a:solidFill>
              <a:latin typeface="TyponineSans Monospace Regular 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FF9FBF-F7E7-43BB-A160-E9D262BCB257}"/>
                  </a:ext>
                </a:extLst>
              </p:cNvPr>
              <p:cNvSpPr/>
              <p:nvPr/>
            </p:nvSpPr>
            <p:spPr>
              <a:xfrm>
                <a:off x="2042461" y="4770593"/>
                <a:ext cx="2326339" cy="64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FF9FBF-F7E7-43BB-A160-E9D262BCB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61" y="4770593"/>
                <a:ext cx="2326339" cy="64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D408262-06A2-4F46-ABA7-AE672DCD5D23}"/>
              </a:ext>
            </a:extLst>
          </p:cNvPr>
          <p:cNvSpPr/>
          <p:nvPr/>
        </p:nvSpPr>
        <p:spPr>
          <a:xfrm>
            <a:off x="455333" y="1430060"/>
            <a:ext cx="5518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 err="1">
                <a:effectLst/>
                <a:latin typeface="TyponineSans Monospace Regular 4"/>
              </a:rPr>
              <a:t>This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is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only</a:t>
            </a:r>
            <a:r>
              <a:rPr lang="es-ES" b="0" i="0" dirty="0">
                <a:effectLst/>
                <a:latin typeface="TyponineSans Monospace Regular 4"/>
              </a:rPr>
              <a:t> a </a:t>
            </a:r>
            <a:r>
              <a:rPr lang="es-ES" b="0" i="0" dirty="0" err="1">
                <a:effectLst/>
                <a:latin typeface="TyponineSans Monospace Regular 4"/>
              </a:rPr>
              <a:t>read</a:t>
            </a:r>
            <a:r>
              <a:rPr lang="es-ES" b="0" i="0" dirty="0">
                <a:effectLst/>
                <a:latin typeface="TyponineSans Monospace Regular 4"/>
              </a:rPr>
              <a:t> pin. </a:t>
            </a:r>
            <a:r>
              <a:rPr lang="es-ES" b="0" i="0" dirty="0" err="1">
                <a:effectLst/>
                <a:latin typeface="TyponineSans Monospace Regular 4"/>
              </a:rPr>
              <a:t>Only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works</a:t>
            </a:r>
            <a:r>
              <a:rPr lang="es-ES" b="0" i="0" dirty="0">
                <a:effectLst/>
                <a:latin typeface="TyponineSans Monospace Regular 4"/>
              </a:rPr>
              <a:t> as </a:t>
            </a:r>
            <a:r>
              <a:rPr lang="es-ES" b="0" i="0" dirty="0" err="1">
                <a:effectLst/>
                <a:latin typeface="TyponineSans Monospace Regular 4"/>
              </a:rPr>
              <a:t>an</a:t>
            </a:r>
            <a:r>
              <a:rPr lang="es-ES" b="0" i="0" dirty="0">
                <a:effectLst/>
                <a:latin typeface="TyponineSans Monospace Regular 4"/>
              </a:rPr>
              <a:t> input </a:t>
            </a:r>
            <a:r>
              <a:rPr lang="es-ES" b="0" i="0" dirty="0" err="1">
                <a:effectLst/>
                <a:latin typeface="TyponineSans Monospace Regular 4"/>
              </a:rPr>
              <a:t>of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information</a:t>
            </a:r>
            <a:r>
              <a:rPr lang="es-ES" b="0" i="0" dirty="0">
                <a:effectLst/>
                <a:latin typeface="TyponineSans Monospace Regular 4"/>
              </a:rPr>
              <a:t>, and </a:t>
            </a:r>
            <a:r>
              <a:rPr lang="es-ES" b="0" i="0" dirty="0" err="1">
                <a:effectLst/>
                <a:latin typeface="TyponineSans Monospace Regular 4"/>
              </a:rPr>
              <a:t>is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used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for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sensing</a:t>
            </a:r>
            <a:r>
              <a:rPr lang="es-ES" b="0" i="0" dirty="0">
                <a:effectLst/>
                <a:latin typeface="TyponineSans Monospace Regular 4"/>
              </a:rPr>
              <a:t>.</a:t>
            </a:r>
            <a:endParaRPr lang="en-GB" dirty="0">
              <a:latin typeface="TyponineSans Monospace Regular 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FFFEDE-0DB6-4A1E-A7F2-A7463A31ACBA}"/>
              </a:ext>
            </a:extLst>
          </p:cNvPr>
          <p:cNvSpPr/>
          <p:nvPr/>
        </p:nvSpPr>
        <p:spPr>
          <a:xfrm>
            <a:off x="455333" y="3320713"/>
            <a:ext cx="3913467" cy="67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7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4334F45-8516-4B69-A257-86E3E860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90D7-D0C3-4F5C-9A7E-B5DC7C7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25" y="229979"/>
            <a:ext cx="10515600" cy="1325563"/>
          </a:xfrm>
        </p:spPr>
        <p:txBody>
          <a:bodyPr/>
          <a:lstStyle/>
          <a:p>
            <a:r>
              <a:rPr lang="en-GB" dirty="0"/>
              <a:t>Digital Pins (Output)</a:t>
            </a:r>
          </a:p>
        </p:txBody>
      </p:sp>
      <p:pic>
        <p:nvPicPr>
          <p:cNvPr id="4" name="Picture 2" descr="Resultado de imagen de arduino uno">
            <a:extLst>
              <a:ext uri="{FF2B5EF4-FFF2-40B4-BE49-F238E27FC236}">
                <a16:creationId xmlns:a16="http://schemas.microsoft.com/office/drawing/2014/main" id="{5E71D78E-CFE6-418E-A145-5830A8CD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2202180"/>
            <a:ext cx="6207760" cy="46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0176B-EE40-42E0-8311-7C722DA5772E}"/>
              </a:ext>
            </a:extLst>
          </p:cNvPr>
          <p:cNvSpPr/>
          <p:nvPr/>
        </p:nvSpPr>
        <p:spPr>
          <a:xfrm>
            <a:off x="8726104" y="2690929"/>
            <a:ext cx="2823648" cy="7924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2A63C-8C2A-46EE-99D7-A81AC1F1E45B}"/>
              </a:ext>
            </a:extLst>
          </p:cNvPr>
          <p:cNvCxnSpPr>
            <a:cxnSpLocks/>
          </p:cNvCxnSpPr>
          <p:nvPr/>
        </p:nvCxnSpPr>
        <p:spPr>
          <a:xfrm>
            <a:off x="10101446" y="1998092"/>
            <a:ext cx="0" cy="692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F8F335-1212-457D-98CB-0D485608E9E2}"/>
              </a:ext>
            </a:extLst>
          </p:cNvPr>
          <p:cNvSpPr txBox="1"/>
          <p:nvPr/>
        </p:nvSpPr>
        <p:spPr>
          <a:xfrm>
            <a:off x="8811781" y="1579916"/>
            <a:ext cx="26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13 Digital outputs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12093-AA35-4D40-AE9B-1BF69B12153E}"/>
              </a:ext>
            </a:extLst>
          </p:cNvPr>
          <p:cNvSpPr/>
          <p:nvPr/>
        </p:nvSpPr>
        <p:spPr>
          <a:xfrm>
            <a:off x="493834" y="1359750"/>
            <a:ext cx="573210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0" i="0" dirty="0" err="1">
                <a:solidFill>
                  <a:srgbClr val="CC6600"/>
                </a:solidFill>
                <a:effectLst/>
                <a:latin typeface="TyponineSans Monospace Regular 4"/>
              </a:rPr>
              <a:t>pinMode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yponineSans Monospace Regular 4"/>
              </a:rPr>
              <a:t>(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TyponineSans Monospace Regular 4"/>
              </a:rPr>
              <a:t>Pin_Number,INPUT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yponineSans Monospace Regular 4"/>
              </a:rPr>
              <a:t>/OUTPUT);</a:t>
            </a:r>
          </a:p>
          <a:p>
            <a:endParaRPr lang="en-GB" sz="1600" dirty="0">
              <a:solidFill>
                <a:srgbClr val="000000"/>
              </a:solidFill>
              <a:latin typeface="TyponineSans Monospace Regular 4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yponineSans Monospace Regular 4"/>
              </a:rPr>
              <a:t>Example</a:t>
            </a:r>
            <a:r>
              <a:rPr lang="es-ES" sz="1600" b="1" dirty="0">
                <a:solidFill>
                  <a:srgbClr val="000000"/>
                </a:solidFill>
                <a:latin typeface="TyponineSans Monospace Regular 4"/>
              </a:rPr>
              <a:t>: 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Pin 13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will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work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as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an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input and pin 12 as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an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output.</a:t>
            </a:r>
          </a:p>
          <a:p>
            <a:endParaRPr lang="es-ES" sz="1600" b="0" i="0" dirty="0">
              <a:solidFill>
                <a:srgbClr val="000000"/>
              </a:solidFill>
              <a:effectLst/>
              <a:latin typeface="TyponineSans Monospace Regular 4"/>
            </a:endParaRPr>
          </a:p>
          <a:p>
            <a:r>
              <a:rPr lang="en-GB" sz="1600" b="0" i="0" dirty="0" err="1">
                <a:solidFill>
                  <a:srgbClr val="CC6600"/>
                </a:solidFill>
                <a:effectLst/>
                <a:latin typeface="TyponineSans Monospace Regular 4"/>
              </a:rPr>
              <a:t>pinMode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yponineSans Monospace Regular 4"/>
              </a:rPr>
              <a:t>(13,INPUT);</a:t>
            </a:r>
          </a:p>
          <a:p>
            <a:r>
              <a:rPr lang="en-GB" sz="1600" b="0" i="0" dirty="0" err="1">
                <a:solidFill>
                  <a:srgbClr val="CC6600"/>
                </a:solidFill>
                <a:effectLst/>
                <a:latin typeface="TyponineSans Monospace Regular 4"/>
              </a:rPr>
              <a:t>pinMode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yponineSans Monospace Regular 4"/>
              </a:rPr>
              <a:t>(12,OUTPUT);</a:t>
            </a:r>
          </a:p>
          <a:p>
            <a:endParaRPr lang="es-ES" sz="1600" dirty="0">
              <a:solidFill>
                <a:srgbClr val="000000"/>
              </a:solidFill>
              <a:latin typeface="TyponineSans Monospace Regular 4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Now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the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pin 12 can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generate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a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signal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that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can be HIGH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or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LOW (5V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or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0V), and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provide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a máximum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current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of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40uA.</a:t>
            </a:r>
          </a:p>
          <a:p>
            <a:endParaRPr lang="es-ES" sz="1600" dirty="0">
              <a:solidFill>
                <a:srgbClr val="000000"/>
              </a:solidFill>
              <a:latin typeface="TyponineSans Monospace Regular 4"/>
            </a:endParaRPr>
          </a:p>
          <a:p>
            <a:pPr algn="ctr"/>
            <a:r>
              <a:rPr lang="en-GB" sz="1600" dirty="0" err="1">
                <a:solidFill>
                  <a:schemeClr val="accent2"/>
                </a:solidFill>
              </a:rPr>
              <a:t>digitalWrite</a:t>
            </a:r>
            <a:r>
              <a:rPr lang="en-GB" sz="1600" dirty="0"/>
              <a:t>(pin, value)</a:t>
            </a:r>
          </a:p>
          <a:p>
            <a:pPr algn="ctr"/>
            <a:endParaRPr lang="es-ES" sz="1600" dirty="0"/>
          </a:p>
          <a:p>
            <a:pPr algn="just"/>
            <a:r>
              <a:rPr lang="es-ES" sz="1600" dirty="0"/>
              <a:t>E</a:t>
            </a:r>
            <a:r>
              <a:rPr lang="en-GB" sz="1600" dirty="0" err="1"/>
              <a:t>xample</a:t>
            </a:r>
            <a:r>
              <a:rPr lang="en-GB" sz="1600" dirty="0"/>
              <a:t>: Pin 11 and 12 have been defined as output pins. We want to generate 5V at 12 and 0V at 11.</a:t>
            </a:r>
          </a:p>
          <a:p>
            <a:pPr algn="just"/>
            <a:endParaRPr lang="es-ES" sz="1600" dirty="0"/>
          </a:p>
          <a:p>
            <a:pPr algn="just"/>
            <a:r>
              <a:rPr lang="en-GB" sz="1600" dirty="0" err="1">
                <a:solidFill>
                  <a:schemeClr val="accent2"/>
                </a:solidFill>
              </a:rPr>
              <a:t>digitalWrite</a:t>
            </a:r>
            <a:r>
              <a:rPr lang="en-GB" sz="1600" dirty="0"/>
              <a:t>(12, HIGH);</a:t>
            </a:r>
          </a:p>
          <a:p>
            <a:pPr algn="just"/>
            <a:r>
              <a:rPr lang="en-GB" sz="1600" dirty="0" err="1">
                <a:solidFill>
                  <a:schemeClr val="accent2"/>
                </a:solidFill>
              </a:rPr>
              <a:t>digitalWrite</a:t>
            </a:r>
            <a:r>
              <a:rPr lang="en-GB" sz="1600" dirty="0"/>
              <a:t>(11, LOW);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408262-06A2-4F46-ABA7-AE672DCD5D23}"/>
              </a:ext>
            </a:extLst>
          </p:cNvPr>
          <p:cNvSpPr/>
          <p:nvPr/>
        </p:nvSpPr>
        <p:spPr>
          <a:xfrm>
            <a:off x="5624099" y="626059"/>
            <a:ext cx="4877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i="0" dirty="0" err="1">
                <a:effectLst/>
                <a:latin typeface="TyponineSans Monospace Regular 4"/>
              </a:rPr>
              <a:t>This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is</a:t>
            </a:r>
            <a:r>
              <a:rPr lang="es-ES" b="0" i="0" dirty="0">
                <a:effectLst/>
                <a:latin typeface="TyponineSans Monospace Regular 4"/>
              </a:rPr>
              <a:t> a </a:t>
            </a:r>
            <a:r>
              <a:rPr lang="es-ES" b="0" i="0" dirty="0" err="1">
                <a:effectLst/>
                <a:latin typeface="TyponineSans Monospace Regular 4"/>
              </a:rPr>
              <a:t>read</a:t>
            </a:r>
            <a:r>
              <a:rPr lang="es-ES" b="0" i="0" dirty="0">
                <a:effectLst/>
                <a:latin typeface="TyponineSans Monospace Regular 4"/>
              </a:rPr>
              <a:t>/</a:t>
            </a:r>
            <a:r>
              <a:rPr lang="es-ES" b="0" i="0" dirty="0" err="1">
                <a:effectLst/>
                <a:latin typeface="TyponineSans Monospace Regular 4"/>
              </a:rPr>
              <a:t>write</a:t>
            </a:r>
            <a:r>
              <a:rPr lang="es-ES" b="0" i="0" dirty="0">
                <a:effectLst/>
                <a:latin typeface="TyponineSans Monospace Regular 4"/>
              </a:rPr>
              <a:t> pin. Works in </a:t>
            </a:r>
            <a:r>
              <a:rPr lang="es-ES" b="0" i="0" dirty="0" err="1">
                <a:effectLst/>
                <a:latin typeface="TyponineSans Monospace Regular 4"/>
              </a:rPr>
              <a:t>both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directions</a:t>
            </a:r>
            <a:r>
              <a:rPr lang="es-ES" b="0" i="0" dirty="0">
                <a:effectLst/>
                <a:latin typeface="TyponineSans Monospace Regular 4"/>
              </a:rPr>
              <a:t>, </a:t>
            </a:r>
            <a:r>
              <a:rPr lang="es-ES" b="0" i="0" dirty="0" err="1">
                <a:effectLst/>
                <a:latin typeface="TyponineSans Monospace Regular 4"/>
              </a:rPr>
              <a:t>but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the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direction</a:t>
            </a:r>
            <a:r>
              <a:rPr lang="es-ES" b="0" i="0" dirty="0">
                <a:effectLst/>
                <a:latin typeface="TyponineSans Monospace Regular 4"/>
              </a:rPr>
              <a:t> has </a:t>
            </a:r>
            <a:r>
              <a:rPr lang="es-ES" b="0" i="0" dirty="0" err="1">
                <a:effectLst/>
                <a:latin typeface="TyponineSans Monospace Regular 4"/>
              </a:rPr>
              <a:t>to</a:t>
            </a:r>
            <a:r>
              <a:rPr lang="es-ES" b="0" i="0" dirty="0">
                <a:effectLst/>
                <a:latin typeface="TyponineSans Monospace Regular 4"/>
              </a:rPr>
              <a:t> be </a:t>
            </a:r>
            <a:r>
              <a:rPr lang="es-ES" b="0" i="0" dirty="0" err="1">
                <a:effectLst/>
                <a:latin typeface="TyponineSans Monospace Regular 4"/>
              </a:rPr>
              <a:t>defined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before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performing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the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action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of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writing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or</a:t>
            </a:r>
            <a:r>
              <a:rPr lang="es-ES" b="0" i="0" dirty="0">
                <a:effectLst/>
                <a:latin typeface="TyponineSans Monospace Regular 4"/>
              </a:rPr>
              <a:t> </a:t>
            </a:r>
            <a:r>
              <a:rPr lang="es-ES" b="0" i="0" dirty="0" err="1">
                <a:effectLst/>
                <a:latin typeface="TyponineSans Monospace Regular 4"/>
              </a:rPr>
              <a:t>measuring</a:t>
            </a:r>
            <a:r>
              <a:rPr lang="es-ES" b="0" i="0" dirty="0">
                <a:effectLst/>
                <a:latin typeface="TyponineSans Monospace Regular 4"/>
              </a:rPr>
              <a:t>.</a:t>
            </a:r>
            <a:endParaRPr lang="en-GB" dirty="0">
              <a:latin typeface="TyponineSans Monospace Regular 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63899A-B3CF-4E5D-882D-847B43BBAF91}"/>
              </a:ext>
            </a:extLst>
          </p:cNvPr>
          <p:cNvSpPr/>
          <p:nvPr/>
        </p:nvSpPr>
        <p:spPr>
          <a:xfrm>
            <a:off x="493834" y="2289233"/>
            <a:ext cx="2114613" cy="67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8B5AE5-4EDA-4E1E-B7EE-E0F0D59AB687}"/>
              </a:ext>
            </a:extLst>
          </p:cNvPr>
          <p:cNvSpPr/>
          <p:nvPr/>
        </p:nvSpPr>
        <p:spPr>
          <a:xfrm>
            <a:off x="493835" y="5024394"/>
            <a:ext cx="2114612" cy="67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15884DB-7E01-4062-99C3-9483DDA1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90D7-D0C3-4F5C-9A7E-B5DC7C7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25" y="229979"/>
            <a:ext cx="10515600" cy="1325563"/>
          </a:xfrm>
        </p:spPr>
        <p:txBody>
          <a:bodyPr/>
          <a:lstStyle/>
          <a:p>
            <a:r>
              <a:rPr lang="en-GB" dirty="0"/>
              <a:t>Digital Pins (Input)</a:t>
            </a:r>
          </a:p>
        </p:txBody>
      </p:sp>
      <p:pic>
        <p:nvPicPr>
          <p:cNvPr id="4" name="Picture 2" descr="Resultado de imagen de arduino uno">
            <a:extLst>
              <a:ext uri="{FF2B5EF4-FFF2-40B4-BE49-F238E27FC236}">
                <a16:creationId xmlns:a16="http://schemas.microsoft.com/office/drawing/2014/main" id="{5E71D78E-CFE6-418E-A145-5830A8CD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368"/>
            <a:ext cx="6207760" cy="46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0176B-EE40-42E0-8311-7C722DA5772E}"/>
              </a:ext>
            </a:extLst>
          </p:cNvPr>
          <p:cNvSpPr/>
          <p:nvPr/>
        </p:nvSpPr>
        <p:spPr>
          <a:xfrm>
            <a:off x="2741864" y="2127540"/>
            <a:ext cx="2823648" cy="7924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2A63C-8C2A-46EE-99D7-A81AC1F1E45B}"/>
              </a:ext>
            </a:extLst>
          </p:cNvPr>
          <p:cNvCxnSpPr>
            <a:cxnSpLocks/>
          </p:cNvCxnSpPr>
          <p:nvPr/>
        </p:nvCxnSpPr>
        <p:spPr>
          <a:xfrm>
            <a:off x="4117206" y="1742712"/>
            <a:ext cx="0" cy="384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F8F335-1212-457D-98CB-0D485608E9E2}"/>
              </a:ext>
            </a:extLst>
          </p:cNvPr>
          <p:cNvSpPr txBox="1"/>
          <p:nvPr/>
        </p:nvSpPr>
        <p:spPr>
          <a:xfrm>
            <a:off x="2827541" y="1324536"/>
            <a:ext cx="26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13 Digital inputs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12093-AA35-4D40-AE9B-1BF69B12153E}"/>
              </a:ext>
            </a:extLst>
          </p:cNvPr>
          <p:cNvSpPr/>
          <p:nvPr/>
        </p:nvSpPr>
        <p:spPr>
          <a:xfrm>
            <a:off x="6055541" y="485589"/>
            <a:ext cx="5732107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yponineSans Monospace Regular 4"/>
              </a:rPr>
              <a:t>Example</a:t>
            </a:r>
            <a:r>
              <a:rPr lang="es-ES" sz="1600" b="1" dirty="0">
                <a:solidFill>
                  <a:srgbClr val="000000"/>
                </a:solidFill>
                <a:latin typeface="TyponineSans Monospace Regular 4"/>
              </a:rPr>
              <a:t>: 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Pin 13 and 12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will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work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as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an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input pin.</a:t>
            </a:r>
          </a:p>
          <a:p>
            <a:endParaRPr lang="es-ES" sz="1600" b="0" i="0" dirty="0">
              <a:solidFill>
                <a:srgbClr val="000000"/>
              </a:solidFill>
              <a:effectLst/>
              <a:latin typeface="TyponineSans Monospace Regular 4"/>
            </a:endParaRPr>
          </a:p>
          <a:p>
            <a:r>
              <a:rPr lang="en-GB" sz="1600" b="0" i="0" dirty="0" err="1">
                <a:solidFill>
                  <a:srgbClr val="CC6600"/>
                </a:solidFill>
                <a:effectLst/>
                <a:latin typeface="TyponineSans Monospace Regular 4"/>
              </a:rPr>
              <a:t>pinMode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yponineSans Monospace Regular 4"/>
              </a:rPr>
              <a:t>(13,INPUT);</a:t>
            </a:r>
          </a:p>
          <a:p>
            <a:r>
              <a:rPr lang="en-GB" sz="1600" b="0" i="0" dirty="0" err="1">
                <a:solidFill>
                  <a:srgbClr val="CC6600"/>
                </a:solidFill>
                <a:effectLst/>
                <a:latin typeface="TyponineSans Monospace Regular 4"/>
              </a:rPr>
              <a:t>pinMode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yponineSans Monospace Regular 4"/>
              </a:rPr>
              <a:t>(12,INPUT);</a:t>
            </a:r>
          </a:p>
          <a:p>
            <a:endParaRPr lang="es-ES" sz="1600" dirty="0">
              <a:solidFill>
                <a:srgbClr val="000000"/>
              </a:solidFill>
              <a:latin typeface="TyponineSans Monospace Regular 4"/>
            </a:endParaRPr>
          </a:p>
          <a:p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Now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the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pin can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read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the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digital input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voltage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(HIGH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or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LOW).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But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we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have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to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define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another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parameter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.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The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pull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-up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or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pull-down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yponineSans Monospace Regular 4"/>
              </a:rPr>
              <a:t>resistors</a:t>
            </a:r>
            <a:r>
              <a:rPr lang="es-ES" sz="1600" dirty="0">
                <a:solidFill>
                  <a:srgbClr val="000000"/>
                </a:solidFill>
                <a:latin typeface="TyponineSans Monospace Regular 4"/>
              </a:rPr>
              <a:t>. </a:t>
            </a:r>
          </a:p>
          <a:p>
            <a:endParaRPr lang="es-ES" sz="1600" dirty="0">
              <a:solidFill>
                <a:srgbClr val="000000"/>
              </a:solidFill>
              <a:latin typeface="TyponineSans Monospace Regular 4"/>
            </a:endParaRPr>
          </a:p>
          <a:p>
            <a:pPr algn="ctr"/>
            <a:r>
              <a:rPr lang="en-GB" sz="1600" dirty="0" err="1">
                <a:solidFill>
                  <a:schemeClr val="accent2"/>
                </a:solidFill>
              </a:rPr>
              <a:t>digitalWrite</a:t>
            </a:r>
            <a:r>
              <a:rPr lang="en-GB" sz="1600" dirty="0"/>
              <a:t>(pin, value)</a:t>
            </a:r>
          </a:p>
          <a:p>
            <a:pPr algn="ctr"/>
            <a:endParaRPr lang="es-ES" sz="1600" dirty="0"/>
          </a:p>
          <a:p>
            <a:pPr algn="just"/>
            <a:r>
              <a:rPr lang="es-ES" sz="1600" b="1" dirty="0"/>
              <a:t>E</a:t>
            </a:r>
            <a:r>
              <a:rPr lang="en-GB" sz="1600" b="1" dirty="0" err="1"/>
              <a:t>xample</a:t>
            </a:r>
            <a:r>
              <a:rPr lang="en-GB" sz="1600" b="1" dirty="0"/>
              <a:t>: </a:t>
            </a:r>
            <a:r>
              <a:rPr lang="en-GB" sz="1600" dirty="0"/>
              <a:t>Pin 13 will have a pull-up resistor and pin 12 a pull-down resistor.</a:t>
            </a:r>
          </a:p>
          <a:p>
            <a:pPr algn="just"/>
            <a:endParaRPr lang="es-ES" sz="1600" dirty="0"/>
          </a:p>
          <a:p>
            <a:pPr algn="just"/>
            <a:r>
              <a:rPr lang="en-GB" sz="1600" dirty="0" err="1">
                <a:solidFill>
                  <a:schemeClr val="accent2"/>
                </a:solidFill>
              </a:rPr>
              <a:t>digitalWrite</a:t>
            </a:r>
            <a:r>
              <a:rPr lang="en-GB" sz="1600" dirty="0"/>
              <a:t>(13, HIGH);</a:t>
            </a:r>
          </a:p>
          <a:p>
            <a:pPr algn="just"/>
            <a:r>
              <a:rPr lang="en-GB" sz="1600" dirty="0" err="1">
                <a:solidFill>
                  <a:schemeClr val="accent2"/>
                </a:solidFill>
              </a:rPr>
              <a:t>digitalWrite</a:t>
            </a:r>
            <a:r>
              <a:rPr lang="en-GB" sz="1600" dirty="0"/>
              <a:t>(12, LOW);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b="1" dirty="0" err="1"/>
              <a:t>Example</a:t>
            </a:r>
            <a:r>
              <a:rPr lang="es-ES" sz="1600" b="1" dirty="0"/>
              <a:t>: </a:t>
            </a:r>
            <a:r>
              <a:rPr lang="es-ES" sz="1600" dirty="0" err="1"/>
              <a:t>Based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previous</a:t>
            </a:r>
            <a:r>
              <a:rPr lang="es-ES" sz="1600" dirty="0"/>
              <a:t> </a:t>
            </a:r>
            <a:r>
              <a:rPr lang="es-ES" sz="1600" dirty="0" err="1"/>
              <a:t>configuration</a:t>
            </a:r>
            <a:r>
              <a:rPr lang="es-ES" sz="1600" dirty="0"/>
              <a:t>,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want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read</a:t>
            </a:r>
            <a:r>
              <a:rPr lang="es-ES" sz="1600" dirty="0"/>
              <a:t> </a:t>
            </a:r>
            <a:r>
              <a:rPr lang="es-ES" sz="1600" dirty="0" err="1"/>
              <a:t>both</a:t>
            </a:r>
            <a:r>
              <a:rPr lang="es-ES" sz="1600" dirty="0"/>
              <a:t>, pin 13 and 12.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 err="1"/>
              <a:t>bool</a:t>
            </a:r>
            <a:r>
              <a:rPr lang="es-ES" sz="1600" dirty="0"/>
              <a:t> In13, In12; </a:t>
            </a:r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s-ES" sz="1600" dirty="0" err="1">
                <a:solidFill>
                  <a:schemeClr val="bg1">
                    <a:lumMod val="65000"/>
                  </a:schemeClr>
                </a:solidFill>
              </a:rPr>
              <a:t>We</a:t>
            </a:r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 define as </a:t>
            </a:r>
            <a:r>
              <a:rPr lang="es-ES" sz="1600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, 1 bit variable.</a:t>
            </a:r>
          </a:p>
          <a:p>
            <a:pPr algn="just"/>
            <a:endParaRPr lang="en-GB" sz="1600" dirty="0"/>
          </a:p>
          <a:p>
            <a:pPr algn="just"/>
            <a:r>
              <a:rPr lang="en-GB" sz="1600" dirty="0"/>
              <a:t>In13 = </a:t>
            </a:r>
            <a:r>
              <a:rPr lang="en-GB" sz="1600" dirty="0" err="1">
                <a:solidFill>
                  <a:schemeClr val="accent2"/>
                </a:solidFill>
              </a:rPr>
              <a:t>digitalRead</a:t>
            </a:r>
            <a:r>
              <a:rPr lang="en-GB" sz="1600" dirty="0"/>
              <a:t>(13);</a:t>
            </a:r>
          </a:p>
          <a:p>
            <a:pPr algn="just"/>
            <a:r>
              <a:rPr lang="es-ES" sz="1600" dirty="0"/>
              <a:t>In12 = </a:t>
            </a:r>
            <a:r>
              <a:rPr lang="en-GB" sz="1600" dirty="0" err="1">
                <a:solidFill>
                  <a:schemeClr val="accent2"/>
                </a:solidFill>
              </a:rPr>
              <a:t>digitalRead</a:t>
            </a:r>
            <a:r>
              <a:rPr lang="en-GB" sz="1600" dirty="0"/>
              <a:t>(12);</a:t>
            </a:r>
          </a:p>
          <a:p>
            <a:pPr algn="just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9049D6-2312-4046-B2DA-0B56CA7D4991}"/>
              </a:ext>
            </a:extLst>
          </p:cNvPr>
          <p:cNvSpPr/>
          <p:nvPr/>
        </p:nvSpPr>
        <p:spPr>
          <a:xfrm>
            <a:off x="6094698" y="1025631"/>
            <a:ext cx="1865396" cy="529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6E1CA-A662-4210-BDA2-8E9A60E82A87}"/>
              </a:ext>
            </a:extLst>
          </p:cNvPr>
          <p:cNvSpPr/>
          <p:nvPr/>
        </p:nvSpPr>
        <p:spPr>
          <a:xfrm>
            <a:off x="6094697" y="3873104"/>
            <a:ext cx="2051397" cy="67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B5E858-4223-48C3-868F-D36B3882E61E}"/>
              </a:ext>
            </a:extLst>
          </p:cNvPr>
          <p:cNvSpPr/>
          <p:nvPr/>
        </p:nvSpPr>
        <p:spPr>
          <a:xfrm>
            <a:off x="6085190" y="5858696"/>
            <a:ext cx="2060904" cy="57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0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B95F64-953F-4B7C-9AD7-188873EE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1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B6A0C55-0768-4210-9AEF-5A4730AEA12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ARDUINO ZERO</a:t>
            </a:r>
          </a:p>
          <a:p>
            <a:pPr algn="ctr"/>
            <a:r>
              <a:rPr lang="es-ES" dirty="0"/>
              <a:t>Full </a:t>
            </a:r>
            <a:r>
              <a:rPr lang="es-ES" dirty="0" err="1"/>
              <a:t>example</a:t>
            </a:r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795CE8-D0BA-4ACA-B808-BC49B47ACD9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Guillermo </a:t>
            </a:r>
            <a:r>
              <a:rPr lang="es-ES" dirty="0" err="1"/>
              <a:t>Sobreviela</a:t>
            </a:r>
            <a:r>
              <a:rPr lang="es-ES" dirty="0"/>
              <a:t> Falces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42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1557</Words>
  <Application>Microsoft Office PowerPoint</Application>
  <PresentationFormat>Widescreen</PresentationFormat>
  <Paragraphs>321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TyponineSans Monospace Regular 4</vt:lpstr>
      <vt:lpstr>Office Theme</vt:lpstr>
      <vt:lpstr>ARDUINO ZERO</vt:lpstr>
      <vt:lpstr>Arduino and C programming</vt:lpstr>
      <vt:lpstr>ARDUINO UNO</vt:lpstr>
      <vt:lpstr>ARDUINO UNO</vt:lpstr>
      <vt:lpstr>POWER</vt:lpstr>
      <vt:lpstr>Analog Input Pins </vt:lpstr>
      <vt:lpstr>Digital Pins (Output)</vt:lpstr>
      <vt:lpstr>Digital Pins (Input)</vt:lpstr>
      <vt:lpstr>PowerPoint Presentation</vt:lpstr>
      <vt:lpstr>Temperature sensor </vt:lpstr>
      <vt:lpstr>Some maths about the sensor</vt:lpstr>
      <vt:lpstr>Temperature extraction (I)</vt:lpstr>
      <vt:lpstr>Temperature extraction (II)</vt:lpstr>
      <vt:lpstr>Temperature extraction (III)</vt:lpstr>
      <vt:lpstr>Code for the temperature sensor</vt:lpstr>
      <vt:lpstr>The code is ready but…</vt:lpstr>
      <vt:lpstr>PowerPoint Presentation</vt:lpstr>
      <vt:lpstr>But I want an autonomous system</vt:lpstr>
      <vt:lpstr>The Base Shield</vt:lpstr>
      <vt:lpstr>Needed libraries fot this LCD screen</vt:lpstr>
      <vt:lpstr>Some functions for the LCD screen</vt:lpstr>
      <vt:lpstr>PowerPoint Presentation</vt:lpstr>
      <vt:lpstr>Modified code example</vt:lpstr>
      <vt:lpstr>More examples?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</dc:creator>
  <cp:lastModifiedBy>Guillermo</cp:lastModifiedBy>
  <cp:revision>61</cp:revision>
  <dcterms:created xsi:type="dcterms:W3CDTF">2017-07-21T13:13:22Z</dcterms:created>
  <dcterms:modified xsi:type="dcterms:W3CDTF">2017-07-29T10:56:18Z</dcterms:modified>
</cp:coreProperties>
</file>