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40288" cy="42803763"/>
  <p:notesSz cx="6810375" cy="9942513"/>
  <p:defaultTextStyle>
    <a:defPPr>
      <a:defRPr lang="de-DE"/>
    </a:defPPr>
    <a:lvl1pPr marL="0" algn="l" defTabSz="29502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5110" algn="l" defTabSz="29502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0220" algn="l" defTabSz="29502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5330" algn="l" defTabSz="29502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0440" algn="l" defTabSz="29502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75550" algn="l" defTabSz="29502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0660" algn="l" defTabSz="29502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25771" algn="l" defTabSz="29502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0881" algn="l" defTabSz="295022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7D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83" autoAdjust="0"/>
    <p:restoredTop sz="94660"/>
  </p:normalViewPr>
  <p:slideViewPr>
    <p:cSldViewPr>
      <p:cViewPr varScale="1">
        <p:scale>
          <a:sx n="18" d="100"/>
          <a:sy n="18" d="100"/>
        </p:scale>
        <p:origin x="3606" y="138"/>
      </p:cViewPr>
      <p:guideLst>
        <p:guide orient="horz" pos="13482"/>
        <p:guide pos="952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68022" y="13296919"/>
            <a:ext cx="25704245" cy="917506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36043" y="24255466"/>
            <a:ext cx="21168202" cy="109387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979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959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939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918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8986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8783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858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837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01.09.2014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01.09.2014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1924221" y="1714141"/>
            <a:ext cx="6804065" cy="36521914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512028" y="1714141"/>
            <a:ext cx="19908189" cy="36521914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01.09.2014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01.09.2014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8774" y="27505385"/>
            <a:ext cx="25704245" cy="8501302"/>
          </a:xfrm>
        </p:spPr>
        <p:txBody>
          <a:bodyPr anchor="t"/>
          <a:lstStyle>
            <a:lvl1pPr algn="l">
              <a:defRPr sz="26058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388774" y="18142072"/>
            <a:ext cx="25704245" cy="9363321"/>
          </a:xfrm>
        </p:spPr>
        <p:txBody>
          <a:bodyPr anchor="b"/>
          <a:lstStyle>
            <a:lvl1pPr marL="0" indent="0">
              <a:buNone/>
              <a:defRPr sz="13130">
                <a:solidFill>
                  <a:schemeClr val="tx1">
                    <a:tint val="75000"/>
                  </a:schemeClr>
                </a:solidFill>
              </a:defRPr>
            </a:lvl1pPr>
            <a:lvl2pPr marL="2979722" indent="0">
              <a:buNone/>
              <a:defRPr sz="11716">
                <a:solidFill>
                  <a:schemeClr val="tx1">
                    <a:tint val="75000"/>
                  </a:schemeClr>
                </a:solidFill>
              </a:defRPr>
            </a:lvl2pPr>
            <a:lvl3pPr marL="5959444" indent="0">
              <a:buNone/>
              <a:defRPr sz="10504">
                <a:solidFill>
                  <a:schemeClr val="tx1">
                    <a:tint val="75000"/>
                  </a:schemeClr>
                </a:solidFill>
              </a:defRPr>
            </a:lvl3pPr>
            <a:lvl4pPr marL="8939167" indent="0">
              <a:buNone/>
              <a:defRPr sz="9090">
                <a:solidFill>
                  <a:schemeClr val="tx1">
                    <a:tint val="75000"/>
                  </a:schemeClr>
                </a:solidFill>
              </a:defRPr>
            </a:lvl4pPr>
            <a:lvl5pPr marL="11918889" indent="0">
              <a:buNone/>
              <a:defRPr sz="9090">
                <a:solidFill>
                  <a:schemeClr val="tx1">
                    <a:tint val="75000"/>
                  </a:schemeClr>
                </a:solidFill>
              </a:defRPr>
            </a:lvl5pPr>
            <a:lvl6pPr marL="14898611" indent="0">
              <a:buNone/>
              <a:defRPr sz="9090">
                <a:solidFill>
                  <a:schemeClr val="tx1">
                    <a:tint val="75000"/>
                  </a:schemeClr>
                </a:solidFill>
              </a:defRPr>
            </a:lvl6pPr>
            <a:lvl7pPr marL="17878333" indent="0">
              <a:buNone/>
              <a:defRPr sz="9090">
                <a:solidFill>
                  <a:schemeClr val="tx1">
                    <a:tint val="75000"/>
                  </a:schemeClr>
                </a:solidFill>
              </a:defRPr>
            </a:lvl7pPr>
            <a:lvl8pPr marL="20858057" indent="0">
              <a:buNone/>
              <a:defRPr sz="9090">
                <a:solidFill>
                  <a:schemeClr val="tx1">
                    <a:tint val="75000"/>
                  </a:schemeClr>
                </a:solidFill>
              </a:defRPr>
            </a:lvl8pPr>
            <a:lvl9pPr marL="23837780" indent="0">
              <a:buNone/>
              <a:defRPr sz="90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01.09.2014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12015" y="9987548"/>
            <a:ext cx="13356128" cy="28248506"/>
          </a:xfrm>
        </p:spPr>
        <p:txBody>
          <a:bodyPr/>
          <a:lstStyle>
            <a:lvl1pPr>
              <a:defRPr sz="18180"/>
            </a:lvl1pPr>
            <a:lvl2pPr>
              <a:defRPr sz="15554"/>
            </a:lvl2pPr>
            <a:lvl3pPr>
              <a:defRPr sz="13130"/>
            </a:lvl3pPr>
            <a:lvl4pPr>
              <a:defRPr sz="11716"/>
            </a:lvl4pPr>
            <a:lvl5pPr>
              <a:defRPr sz="11716"/>
            </a:lvl5pPr>
            <a:lvl6pPr>
              <a:defRPr sz="11716"/>
            </a:lvl6pPr>
            <a:lvl7pPr>
              <a:defRPr sz="11716"/>
            </a:lvl7pPr>
            <a:lvl8pPr>
              <a:defRPr sz="11716"/>
            </a:lvl8pPr>
            <a:lvl9pPr>
              <a:defRPr sz="11716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372147" y="9987548"/>
            <a:ext cx="13356128" cy="28248506"/>
          </a:xfrm>
        </p:spPr>
        <p:txBody>
          <a:bodyPr/>
          <a:lstStyle>
            <a:lvl1pPr>
              <a:defRPr sz="18180"/>
            </a:lvl1pPr>
            <a:lvl2pPr>
              <a:defRPr sz="15554"/>
            </a:lvl2pPr>
            <a:lvl3pPr>
              <a:defRPr sz="13130"/>
            </a:lvl3pPr>
            <a:lvl4pPr>
              <a:defRPr sz="11716"/>
            </a:lvl4pPr>
            <a:lvl5pPr>
              <a:defRPr sz="11716"/>
            </a:lvl5pPr>
            <a:lvl6pPr>
              <a:defRPr sz="11716"/>
            </a:lvl6pPr>
            <a:lvl7pPr>
              <a:defRPr sz="11716"/>
            </a:lvl7pPr>
            <a:lvl8pPr>
              <a:defRPr sz="11716"/>
            </a:lvl8pPr>
            <a:lvl9pPr>
              <a:defRPr sz="11716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01.09.2014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2015" y="9581313"/>
            <a:ext cx="13361379" cy="3993034"/>
          </a:xfrm>
        </p:spPr>
        <p:txBody>
          <a:bodyPr anchor="b"/>
          <a:lstStyle>
            <a:lvl1pPr marL="0" indent="0">
              <a:buNone/>
              <a:defRPr sz="15554" b="1"/>
            </a:lvl1pPr>
            <a:lvl2pPr marL="2979722" indent="0">
              <a:buNone/>
              <a:defRPr sz="13130" b="1"/>
            </a:lvl2pPr>
            <a:lvl3pPr marL="5959444" indent="0">
              <a:buNone/>
              <a:defRPr sz="11716" b="1"/>
            </a:lvl3pPr>
            <a:lvl4pPr marL="8939167" indent="0">
              <a:buNone/>
              <a:defRPr sz="10504" b="1"/>
            </a:lvl4pPr>
            <a:lvl5pPr marL="11918889" indent="0">
              <a:buNone/>
              <a:defRPr sz="10504" b="1"/>
            </a:lvl5pPr>
            <a:lvl6pPr marL="14898611" indent="0">
              <a:buNone/>
              <a:defRPr sz="10504" b="1"/>
            </a:lvl6pPr>
            <a:lvl7pPr marL="17878333" indent="0">
              <a:buNone/>
              <a:defRPr sz="10504" b="1"/>
            </a:lvl7pPr>
            <a:lvl8pPr marL="20858057" indent="0">
              <a:buNone/>
              <a:defRPr sz="10504" b="1"/>
            </a:lvl8pPr>
            <a:lvl9pPr marL="23837780" indent="0">
              <a:buNone/>
              <a:defRPr sz="10504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12015" y="13574346"/>
            <a:ext cx="13361379" cy="24661707"/>
          </a:xfrm>
        </p:spPr>
        <p:txBody>
          <a:bodyPr/>
          <a:lstStyle>
            <a:lvl1pPr>
              <a:defRPr sz="15554"/>
            </a:lvl1pPr>
            <a:lvl2pPr>
              <a:defRPr sz="13130"/>
            </a:lvl2pPr>
            <a:lvl3pPr>
              <a:defRPr sz="11716"/>
            </a:lvl3pPr>
            <a:lvl4pPr>
              <a:defRPr sz="10504"/>
            </a:lvl4pPr>
            <a:lvl5pPr>
              <a:defRPr sz="10504"/>
            </a:lvl5pPr>
            <a:lvl6pPr>
              <a:defRPr sz="10504"/>
            </a:lvl6pPr>
            <a:lvl7pPr>
              <a:defRPr sz="10504"/>
            </a:lvl7pPr>
            <a:lvl8pPr>
              <a:defRPr sz="10504"/>
            </a:lvl8pPr>
            <a:lvl9pPr>
              <a:defRPr sz="10504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5361660" y="9581313"/>
            <a:ext cx="13366628" cy="3993034"/>
          </a:xfrm>
        </p:spPr>
        <p:txBody>
          <a:bodyPr anchor="b"/>
          <a:lstStyle>
            <a:lvl1pPr marL="0" indent="0">
              <a:buNone/>
              <a:defRPr sz="15554" b="1"/>
            </a:lvl1pPr>
            <a:lvl2pPr marL="2979722" indent="0">
              <a:buNone/>
              <a:defRPr sz="13130" b="1"/>
            </a:lvl2pPr>
            <a:lvl3pPr marL="5959444" indent="0">
              <a:buNone/>
              <a:defRPr sz="11716" b="1"/>
            </a:lvl3pPr>
            <a:lvl4pPr marL="8939167" indent="0">
              <a:buNone/>
              <a:defRPr sz="10504" b="1"/>
            </a:lvl4pPr>
            <a:lvl5pPr marL="11918889" indent="0">
              <a:buNone/>
              <a:defRPr sz="10504" b="1"/>
            </a:lvl5pPr>
            <a:lvl6pPr marL="14898611" indent="0">
              <a:buNone/>
              <a:defRPr sz="10504" b="1"/>
            </a:lvl6pPr>
            <a:lvl7pPr marL="17878333" indent="0">
              <a:buNone/>
              <a:defRPr sz="10504" b="1"/>
            </a:lvl7pPr>
            <a:lvl8pPr marL="20858057" indent="0">
              <a:buNone/>
              <a:defRPr sz="10504" b="1"/>
            </a:lvl8pPr>
            <a:lvl9pPr marL="23837780" indent="0">
              <a:buNone/>
              <a:defRPr sz="10504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5361660" y="13574346"/>
            <a:ext cx="13366628" cy="24661707"/>
          </a:xfrm>
        </p:spPr>
        <p:txBody>
          <a:bodyPr/>
          <a:lstStyle>
            <a:lvl1pPr>
              <a:defRPr sz="15554"/>
            </a:lvl1pPr>
            <a:lvl2pPr>
              <a:defRPr sz="13130"/>
            </a:lvl2pPr>
            <a:lvl3pPr>
              <a:defRPr sz="11716"/>
            </a:lvl3pPr>
            <a:lvl4pPr>
              <a:defRPr sz="10504"/>
            </a:lvl4pPr>
            <a:lvl5pPr>
              <a:defRPr sz="10504"/>
            </a:lvl5pPr>
            <a:lvl6pPr>
              <a:defRPr sz="10504"/>
            </a:lvl6pPr>
            <a:lvl7pPr>
              <a:defRPr sz="10504"/>
            </a:lvl7pPr>
            <a:lvl8pPr>
              <a:defRPr sz="10504"/>
            </a:lvl8pPr>
            <a:lvl9pPr>
              <a:defRPr sz="10504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01.09.2014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01.09.2014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01.09.2014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2029" y="1704233"/>
            <a:ext cx="9948846" cy="7252861"/>
          </a:xfrm>
        </p:spPr>
        <p:txBody>
          <a:bodyPr anchor="b"/>
          <a:lstStyle>
            <a:lvl1pPr algn="l">
              <a:defRPr sz="1313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23114" y="1704235"/>
            <a:ext cx="16905161" cy="36531825"/>
          </a:xfrm>
        </p:spPr>
        <p:txBody>
          <a:bodyPr/>
          <a:lstStyle>
            <a:lvl1pPr>
              <a:defRPr sz="20806"/>
            </a:lvl1pPr>
            <a:lvl2pPr>
              <a:defRPr sz="18180"/>
            </a:lvl2pPr>
            <a:lvl3pPr>
              <a:defRPr sz="15554"/>
            </a:lvl3pPr>
            <a:lvl4pPr>
              <a:defRPr sz="13130"/>
            </a:lvl4pPr>
            <a:lvl5pPr>
              <a:defRPr sz="13130"/>
            </a:lvl5pPr>
            <a:lvl6pPr>
              <a:defRPr sz="13130"/>
            </a:lvl6pPr>
            <a:lvl7pPr>
              <a:defRPr sz="13130"/>
            </a:lvl7pPr>
            <a:lvl8pPr>
              <a:defRPr sz="13130"/>
            </a:lvl8pPr>
            <a:lvl9pPr>
              <a:defRPr sz="1313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12029" y="8957089"/>
            <a:ext cx="9948846" cy="29278966"/>
          </a:xfrm>
        </p:spPr>
        <p:txBody>
          <a:bodyPr/>
          <a:lstStyle>
            <a:lvl1pPr marL="0" indent="0">
              <a:buNone/>
              <a:defRPr sz="9090"/>
            </a:lvl1pPr>
            <a:lvl2pPr marL="2979722" indent="0">
              <a:buNone/>
              <a:defRPr sz="7878"/>
            </a:lvl2pPr>
            <a:lvl3pPr marL="5959444" indent="0">
              <a:buNone/>
              <a:defRPr sz="6464"/>
            </a:lvl3pPr>
            <a:lvl4pPr marL="8939167" indent="0">
              <a:buNone/>
              <a:defRPr sz="5858"/>
            </a:lvl4pPr>
            <a:lvl5pPr marL="11918889" indent="0">
              <a:buNone/>
              <a:defRPr sz="5858"/>
            </a:lvl5pPr>
            <a:lvl6pPr marL="14898611" indent="0">
              <a:buNone/>
              <a:defRPr sz="5858"/>
            </a:lvl6pPr>
            <a:lvl7pPr marL="17878333" indent="0">
              <a:buNone/>
              <a:defRPr sz="5858"/>
            </a:lvl7pPr>
            <a:lvl8pPr marL="20858057" indent="0">
              <a:buNone/>
              <a:defRPr sz="5858"/>
            </a:lvl8pPr>
            <a:lvl9pPr marL="23837780" indent="0">
              <a:buNone/>
              <a:defRPr sz="5858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01.09.2014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27308" y="29962636"/>
            <a:ext cx="18144173" cy="3537259"/>
          </a:xfrm>
        </p:spPr>
        <p:txBody>
          <a:bodyPr anchor="b"/>
          <a:lstStyle>
            <a:lvl1pPr algn="l">
              <a:defRPr sz="1313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927308" y="3824601"/>
            <a:ext cx="18144173" cy="25682258"/>
          </a:xfrm>
        </p:spPr>
        <p:txBody>
          <a:bodyPr/>
          <a:lstStyle>
            <a:lvl1pPr marL="0" indent="0">
              <a:buNone/>
              <a:defRPr sz="20806"/>
            </a:lvl1pPr>
            <a:lvl2pPr marL="2979722" indent="0">
              <a:buNone/>
              <a:defRPr sz="18180"/>
            </a:lvl2pPr>
            <a:lvl3pPr marL="5959444" indent="0">
              <a:buNone/>
              <a:defRPr sz="15554"/>
            </a:lvl3pPr>
            <a:lvl4pPr marL="8939167" indent="0">
              <a:buNone/>
              <a:defRPr sz="13130"/>
            </a:lvl4pPr>
            <a:lvl5pPr marL="11918889" indent="0">
              <a:buNone/>
              <a:defRPr sz="13130"/>
            </a:lvl5pPr>
            <a:lvl6pPr marL="14898611" indent="0">
              <a:buNone/>
              <a:defRPr sz="13130"/>
            </a:lvl6pPr>
            <a:lvl7pPr marL="17878333" indent="0">
              <a:buNone/>
              <a:defRPr sz="13130"/>
            </a:lvl7pPr>
            <a:lvl8pPr marL="20858057" indent="0">
              <a:buNone/>
              <a:defRPr sz="13130"/>
            </a:lvl8pPr>
            <a:lvl9pPr marL="23837780" indent="0">
              <a:buNone/>
              <a:defRPr sz="1313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927308" y="33499893"/>
            <a:ext cx="18144173" cy="5023494"/>
          </a:xfrm>
        </p:spPr>
        <p:txBody>
          <a:bodyPr/>
          <a:lstStyle>
            <a:lvl1pPr marL="0" indent="0">
              <a:buNone/>
              <a:defRPr sz="9090"/>
            </a:lvl1pPr>
            <a:lvl2pPr marL="2979722" indent="0">
              <a:buNone/>
              <a:defRPr sz="7878"/>
            </a:lvl2pPr>
            <a:lvl3pPr marL="5959444" indent="0">
              <a:buNone/>
              <a:defRPr sz="6464"/>
            </a:lvl3pPr>
            <a:lvl4pPr marL="8939167" indent="0">
              <a:buNone/>
              <a:defRPr sz="5858"/>
            </a:lvl4pPr>
            <a:lvl5pPr marL="11918889" indent="0">
              <a:buNone/>
              <a:defRPr sz="5858"/>
            </a:lvl5pPr>
            <a:lvl6pPr marL="14898611" indent="0">
              <a:buNone/>
              <a:defRPr sz="5858"/>
            </a:lvl6pPr>
            <a:lvl7pPr marL="17878333" indent="0">
              <a:buNone/>
              <a:defRPr sz="5858"/>
            </a:lvl7pPr>
            <a:lvl8pPr marL="20858057" indent="0">
              <a:buNone/>
              <a:defRPr sz="5858"/>
            </a:lvl8pPr>
            <a:lvl9pPr marL="23837780" indent="0">
              <a:buNone/>
              <a:defRPr sz="5858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01.09.2014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12021" y="1714143"/>
            <a:ext cx="27216259" cy="7133961"/>
          </a:xfrm>
          <a:prstGeom prst="rect">
            <a:avLst/>
          </a:prstGeom>
        </p:spPr>
        <p:txBody>
          <a:bodyPr vert="horz" lIns="295022" tIns="147511" rIns="295022" bIns="147511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2021" y="9987548"/>
            <a:ext cx="27216259" cy="28248506"/>
          </a:xfrm>
          <a:prstGeom prst="rect">
            <a:avLst/>
          </a:prstGeom>
        </p:spPr>
        <p:txBody>
          <a:bodyPr vert="horz" lIns="295022" tIns="147511" rIns="295022" bIns="147511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512015" y="39672752"/>
            <a:ext cx="7056067" cy="2278904"/>
          </a:xfrm>
          <a:prstGeom prst="rect">
            <a:avLst/>
          </a:prstGeom>
        </p:spPr>
        <p:txBody>
          <a:bodyPr vert="horz" lIns="295022" tIns="147511" rIns="295022" bIns="147511" rtlCol="0" anchor="ctr"/>
          <a:lstStyle>
            <a:lvl1pPr algn="l">
              <a:defRPr sz="78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01.09.2014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332104" y="39672752"/>
            <a:ext cx="9576092" cy="2278904"/>
          </a:xfrm>
          <a:prstGeom prst="rect">
            <a:avLst/>
          </a:prstGeom>
        </p:spPr>
        <p:txBody>
          <a:bodyPr vert="horz" lIns="295022" tIns="147511" rIns="295022" bIns="147511" rtlCol="0" anchor="ctr"/>
          <a:lstStyle>
            <a:lvl1pPr algn="ctr">
              <a:defRPr sz="78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1672208" y="39672752"/>
            <a:ext cx="7056067" cy="2278904"/>
          </a:xfrm>
          <a:prstGeom prst="rect">
            <a:avLst/>
          </a:prstGeom>
        </p:spPr>
        <p:txBody>
          <a:bodyPr vert="horz" lIns="295022" tIns="147511" rIns="295022" bIns="147511" rtlCol="0" anchor="ctr"/>
          <a:lstStyle>
            <a:lvl1pPr algn="r">
              <a:defRPr sz="78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959444" rtl="0" eaLnBrk="1" latinLnBrk="0" hangingPunct="1">
        <a:spcBef>
          <a:spcPct val="0"/>
        </a:spcBef>
        <a:buNone/>
        <a:defRPr sz="286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4793" indent="-2234793" algn="l" defTabSz="5959444" rtl="0" eaLnBrk="1" latinLnBrk="0" hangingPunct="1">
        <a:spcBef>
          <a:spcPct val="20000"/>
        </a:spcBef>
        <a:buFont typeface="Arial" pitchFamily="34" charset="0"/>
        <a:buChar char="•"/>
        <a:defRPr sz="20806" kern="1200">
          <a:solidFill>
            <a:schemeClr val="tx1"/>
          </a:solidFill>
          <a:latin typeface="+mn-lt"/>
          <a:ea typeface="+mn-ea"/>
          <a:cs typeface="+mn-cs"/>
        </a:defRPr>
      </a:lvl1pPr>
      <a:lvl2pPr marL="4842049" indent="-1862327" algn="l" defTabSz="5959444" rtl="0" eaLnBrk="1" latinLnBrk="0" hangingPunct="1">
        <a:spcBef>
          <a:spcPct val="20000"/>
        </a:spcBef>
        <a:buFont typeface="Arial" pitchFamily="34" charset="0"/>
        <a:buChar char="–"/>
        <a:defRPr sz="18180" kern="1200">
          <a:solidFill>
            <a:schemeClr val="tx1"/>
          </a:solidFill>
          <a:latin typeface="+mn-lt"/>
          <a:ea typeface="+mn-ea"/>
          <a:cs typeface="+mn-cs"/>
        </a:defRPr>
      </a:lvl2pPr>
      <a:lvl3pPr marL="7449306" indent="-1489861" algn="l" defTabSz="5959444" rtl="0" eaLnBrk="1" latinLnBrk="0" hangingPunct="1">
        <a:spcBef>
          <a:spcPct val="20000"/>
        </a:spcBef>
        <a:buFont typeface="Arial" pitchFamily="34" charset="0"/>
        <a:buChar char="•"/>
        <a:defRPr sz="15554" kern="1200">
          <a:solidFill>
            <a:schemeClr val="tx1"/>
          </a:solidFill>
          <a:latin typeface="+mn-lt"/>
          <a:ea typeface="+mn-ea"/>
          <a:cs typeface="+mn-cs"/>
        </a:defRPr>
      </a:lvl3pPr>
      <a:lvl4pPr marL="10429028" indent="-1489861" algn="l" defTabSz="5959444" rtl="0" eaLnBrk="1" latinLnBrk="0" hangingPunct="1">
        <a:spcBef>
          <a:spcPct val="20000"/>
        </a:spcBef>
        <a:buFont typeface="Arial" pitchFamily="34" charset="0"/>
        <a:buChar char="–"/>
        <a:defRPr sz="13130" kern="1200">
          <a:solidFill>
            <a:schemeClr val="tx1"/>
          </a:solidFill>
          <a:latin typeface="+mn-lt"/>
          <a:ea typeface="+mn-ea"/>
          <a:cs typeface="+mn-cs"/>
        </a:defRPr>
      </a:lvl4pPr>
      <a:lvl5pPr marL="13408750" indent="-1489861" algn="l" defTabSz="5959444" rtl="0" eaLnBrk="1" latinLnBrk="0" hangingPunct="1">
        <a:spcBef>
          <a:spcPct val="20000"/>
        </a:spcBef>
        <a:buFont typeface="Arial" pitchFamily="34" charset="0"/>
        <a:buChar char="»"/>
        <a:defRPr sz="13130" kern="1200">
          <a:solidFill>
            <a:schemeClr val="tx1"/>
          </a:solidFill>
          <a:latin typeface="+mn-lt"/>
          <a:ea typeface="+mn-ea"/>
          <a:cs typeface="+mn-cs"/>
        </a:defRPr>
      </a:lvl5pPr>
      <a:lvl6pPr marL="16388472" indent="-1489861" algn="l" defTabSz="5959444" rtl="0" eaLnBrk="1" latinLnBrk="0" hangingPunct="1">
        <a:spcBef>
          <a:spcPct val="20000"/>
        </a:spcBef>
        <a:buFont typeface="Arial" pitchFamily="34" charset="0"/>
        <a:buChar char="•"/>
        <a:defRPr sz="13130" kern="1200">
          <a:solidFill>
            <a:schemeClr val="tx1"/>
          </a:solidFill>
          <a:latin typeface="+mn-lt"/>
          <a:ea typeface="+mn-ea"/>
          <a:cs typeface="+mn-cs"/>
        </a:defRPr>
      </a:lvl6pPr>
      <a:lvl7pPr marL="19368196" indent="-1489861" algn="l" defTabSz="5959444" rtl="0" eaLnBrk="1" latinLnBrk="0" hangingPunct="1">
        <a:spcBef>
          <a:spcPct val="20000"/>
        </a:spcBef>
        <a:buFont typeface="Arial" pitchFamily="34" charset="0"/>
        <a:buChar char="•"/>
        <a:defRPr sz="13130" kern="1200">
          <a:solidFill>
            <a:schemeClr val="tx1"/>
          </a:solidFill>
          <a:latin typeface="+mn-lt"/>
          <a:ea typeface="+mn-ea"/>
          <a:cs typeface="+mn-cs"/>
        </a:defRPr>
      </a:lvl7pPr>
      <a:lvl8pPr marL="22347919" indent="-1489861" algn="l" defTabSz="5959444" rtl="0" eaLnBrk="1" latinLnBrk="0" hangingPunct="1">
        <a:spcBef>
          <a:spcPct val="20000"/>
        </a:spcBef>
        <a:buFont typeface="Arial" pitchFamily="34" charset="0"/>
        <a:buChar char="•"/>
        <a:defRPr sz="13130" kern="1200">
          <a:solidFill>
            <a:schemeClr val="tx1"/>
          </a:solidFill>
          <a:latin typeface="+mn-lt"/>
          <a:ea typeface="+mn-ea"/>
          <a:cs typeface="+mn-cs"/>
        </a:defRPr>
      </a:lvl8pPr>
      <a:lvl9pPr marL="25327641" indent="-1489861" algn="l" defTabSz="5959444" rtl="0" eaLnBrk="1" latinLnBrk="0" hangingPunct="1">
        <a:spcBef>
          <a:spcPct val="20000"/>
        </a:spcBef>
        <a:buFont typeface="Arial" pitchFamily="34" charset="0"/>
        <a:buChar char="•"/>
        <a:defRPr sz="131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959444" rtl="0" eaLnBrk="1" latinLnBrk="0" hangingPunct="1">
        <a:defRPr sz="11716" kern="1200">
          <a:solidFill>
            <a:schemeClr val="tx1"/>
          </a:solidFill>
          <a:latin typeface="+mn-lt"/>
          <a:ea typeface="+mn-ea"/>
          <a:cs typeface="+mn-cs"/>
        </a:defRPr>
      </a:lvl1pPr>
      <a:lvl2pPr marL="2979722" algn="l" defTabSz="5959444" rtl="0" eaLnBrk="1" latinLnBrk="0" hangingPunct="1">
        <a:defRPr sz="11716" kern="1200">
          <a:solidFill>
            <a:schemeClr val="tx1"/>
          </a:solidFill>
          <a:latin typeface="+mn-lt"/>
          <a:ea typeface="+mn-ea"/>
          <a:cs typeface="+mn-cs"/>
        </a:defRPr>
      </a:lvl2pPr>
      <a:lvl3pPr marL="5959444" algn="l" defTabSz="5959444" rtl="0" eaLnBrk="1" latinLnBrk="0" hangingPunct="1">
        <a:defRPr sz="11716" kern="1200">
          <a:solidFill>
            <a:schemeClr val="tx1"/>
          </a:solidFill>
          <a:latin typeface="+mn-lt"/>
          <a:ea typeface="+mn-ea"/>
          <a:cs typeface="+mn-cs"/>
        </a:defRPr>
      </a:lvl3pPr>
      <a:lvl4pPr marL="8939167" algn="l" defTabSz="5959444" rtl="0" eaLnBrk="1" latinLnBrk="0" hangingPunct="1">
        <a:defRPr sz="11716" kern="1200">
          <a:solidFill>
            <a:schemeClr val="tx1"/>
          </a:solidFill>
          <a:latin typeface="+mn-lt"/>
          <a:ea typeface="+mn-ea"/>
          <a:cs typeface="+mn-cs"/>
        </a:defRPr>
      </a:lvl4pPr>
      <a:lvl5pPr marL="11918889" algn="l" defTabSz="5959444" rtl="0" eaLnBrk="1" latinLnBrk="0" hangingPunct="1">
        <a:defRPr sz="11716" kern="1200">
          <a:solidFill>
            <a:schemeClr val="tx1"/>
          </a:solidFill>
          <a:latin typeface="+mn-lt"/>
          <a:ea typeface="+mn-ea"/>
          <a:cs typeface="+mn-cs"/>
        </a:defRPr>
      </a:lvl5pPr>
      <a:lvl6pPr marL="14898611" algn="l" defTabSz="5959444" rtl="0" eaLnBrk="1" latinLnBrk="0" hangingPunct="1">
        <a:defRPr sz="11716" kern="1200">
          <a:solidFill>
            <a:schemeClr val="tx1"/>
          </a:solidFill>
          <a:latin typeface="+mn-lt"/>
          <a:ea typeface="+mn-ea"/>
          <a:cs typeface="+mn-cs"/>
        </a:defRPr>
      </a:lvl6pPr>
      <a:lvl7pPr marL="17878333" algn="l" defTabSz="5959444" rtl="0" eaLnBrk="1" latinLnBrk="0" hangingPunct="1">
        <a:defRPr sz="11716" kern="1200">
          <a:solidFill>
            <a:schemeClr val="tx1"/>
          </a:solidFill>
          <a:latin typeface="+mn-lt"/>
          <a:ea typeface="+mn-ea"/>
          <a:cs typeface="+mn-cs"/>
        </a:defRPr>
      </a:lvl7pPr>
      <a:lvl8pPr marL="20858057" algn="l" defTabSz="5959444" rtl="0" eaLnBrk="1" latinLnBrk="0" hangingPunct="1">
        <a:defRPr sz="11716" kern="1200">
          <a:solidFill>
            <a:schemeClr val="tx1"/>
          </a:solidFill>
          <a:latin typeface="+mn-lt"/>
          <a:ea typeface="+mn-ea"/>
          <a:cs typeface="+mn-cs"/>
        </a:defRPr>
      </a:lvl8pPr>
      <a:lvl9pPr marL="23837780" algn="l" defTabSz="5959444" rtl="0" eaLnBrk="1" latinLnBrk="0" hangingPunct="1">
        <a:defRPr sz="117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emf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emf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emf"/><Relationship Id="rId25" Type="http://schemas.openxmlformats.org/officeDocument/2006/relationships/image" Target="../media/image24.png"/><Relationship Id="rId33" Type="http://schemas.openxmlformats.org/officeDocument/2006/relationships/image" Target="../media/image32.jpg"/><Relationship Id="rId2" Type="http://schemas.openxmlformats.org/officeDocument/2006/relationships/image" Target="../media/image1.jpg"/><Relationship Id="rId16" Type="http://schemas.openxmlformats.org/officeDocument/2006/relationships/image" Target="../media/image15.wmf"/><Relationship Id="rId20" Type="http://schemas.openxmlformats.org/officeDocument/2006/relationships/image" Target="../media/image19.emf"/><Relationship Id="rId29" Type="http://schemas.openxmlformats.org/officeDocument/2006/relationships/image" Target="../media/image2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emf"/><Relationship Id="rId32" Type="http://schemas.openxmlformats.org/officeDocument/2006/relationships/image" Target="../media/image31.jp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emf"/><Relationship Id="rId28" Type="http://schemas.openxmlformats.org/officeDocument/2006/relationships/image" Target="../media/image27.png"/><Relationship Id="rId36" Type="http://schemas.openxmlformats.org/officeDocument/2006/relationships/image" Target="../media/image35.jpg"/><Relationship Id="rId10" Type="http://schemas.openxmlformats.org/officeDocument/2006/relationships/image" Target="../media/image9.PNG"/><Relationship Id="rId19" Type="http://schemas.openxmlformats.org/officeDocument/2006/relationships/image" Target="../media/image18.emf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emf"/><Relationship Id="rId27" Type="http://schemas.openxmlformats.org/officeDocument/2006/relationships/image" Target="../media/image26.png"/><Relationship Id="rId30" Type="http://schemas.openxmlformats.org/officeDocument/2006/relationships/image" Target="../media/image29.emf"/><Relationship Id="rId35" Type="http://schemas.openxmlformats.org/officeDocument/2006/relationships/image" Target="../media/image34.jp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rafik 28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345"/>
            <a:ext cx="30243463" cy="4021817"/>
          </a:xfrm>
          <a:prstGeom prst="rect">
            <a:avLst/>
          </a:prstGeom>
        </p:spPr>
      </p:pic>
      <p:sp>
        <p:nvSpPr>
          <p:cNvPr id="287" name="TextBox 7"/>
          <p:cNvSpPr txBox="1"/>
          <p:nvPr/>
        </p:nvSpPr>
        <p:spPr>
          <a:xfrm>
            <a:off x="378101" y="225877"/>
            <a:ext cx="2089213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800" b="1" dirty="0" smtClean="0">
                <a:solidFill>
                  <a:schemeClr val="bg1"/>
                </a:solidFill>
              </a:rPr>
              <a:t>Robust Registration of Longitudinal Spine CT</a:t>
            </a:r>
            <a:endParaRPr lang="en-GB" sz="8800" b="1" dirty="0">
              <a:solidFill>
                <a:schemeClr val="bg1"/>
              </a:solidFill>
            </a:endParaRPr>
          </a:p>
        </p:txBody>
      </p:sp>
      <p:sp>
        <p:nvSpPr>
          <p:cNvPr id="288" name="TextBox 18"/>
          <p:cNvSpPr txBox="1"/>
          <p:nvPr/>
        </p:nvSpPr>
        <p:spPr>
          <a:xfrm>
            <a:off x="449179" y="1672427"/>
            <a:ext cx="19011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 smtClean="0">
                <a:solidFill>
                  <a:schemeClr val="bg1"/>
                </a:solidFill>
                <a:latin typeface="+mj-lt"/>
              </a:rPr>
              <a:t>Ben </a:t>
            </a:r>
            <a:r>
              <a:rPr lang="en-GB" sz="5400" dirty="0">
                <a:solidFill>
                  <a:schemeClr val="bg1"/>
                </a:solidFill>
                <a:latin typeface="+mj-lt"/>
              </a:rPr>
              <a:t>Glocker</a:t>
            </a:r>
            <a:r>
              <a:rPr lang="en-GB" sz="5400" baseline="30000" dirty="0">
                <a:solidFill>
                  <a:schemeClr val="bg1"/>
                </a:solidFill>
                <a:latin typeface="+mj-lt"/>
              </a:rPr>
              <a:t>1</a:t>
            </a:r>
            <a:r>
              <a:rPr lang="en-GB" sz="540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GB" sz="5400" dirty="0" smtClean="0">
                <a:solidFill>
                  <a:schemeClr val="bg1"/>
                </a:solidFill>
                <a:latin typeface="+mj-lt"/>
              </a:rPr>
              <a:t>Darko Zikic</a:t>
            </a:r>
            <a:r>
              <a:rPr lang="en-GB" sz="5400" baseline="30000" dirty="0">
                <a:solidFill>
                  <a:schemeClr val="bg1"/>
                </a:solidFill>
                <a:latin typeface="+mj-lt"/>
              </a:rPr>
              <a:t>2</a:t>
            </a:r>
            <a:r>
              <a:rPr lang="en-GB" sz="5400" dirty="0" smtClean="0">
                <a:solidFill>
                  <a:schemeClr val="bg1"/>
                </a:solidFill>
              </a:rPr>
              <a:t> </a:t>
            </a:r>
            <a:r>
              <a:rPr lang="en-GB" sz="5400" dirty="0">
                <a:solidFill>
                  <a:schemeClr val="bg1"/>
                </a:solidFill>
              </a:rPr>
              <a:t>, </a:t>
            </a:r>
            <a:r>
              <a:rPr lang="en-GB" sz="5400" dirty="0" smtClean="0">
                <a:solidFill>
                  <a:schemeClr val="bg1"/>
                </a:solidFill>
                <a:latin typeface="+mj-lt"/>
              </a:rPr>
              <a:t>David R. Haynor</a:t>
            </a:r>
            <a:r>
              <a:rPr lang="en-GB" sz="5400" baseline="30000" dirty="0" smtClean="0">
                <a:solidFill>
                  <a:schemeClr val="bg1"/>
                </a:solidFill>
                <a:latin typeface="+mj-lt"/>
              </a:rPr>
              <a:t>3</a:t>
            </a:r>
            <a:endParaRPr lang="en-GB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89" name="TextBox 19"/>
          <p:cNvSpPr txBox="1"/>
          <p:nvPr/>
        </p:nvSpPr>
        <p:spPr>
          <a:xfrm>
            <a:off x="449178" y="2962181"/>
            <a:ext cx="25044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aseline="30000" dirty="0" smtClean="0">
                <a:solidFill>
                  <a:schemeClr val="bg1"/>
                </a:solidFill>
              </a:rPr>
              <a:t>1</a:t>
            </a:r>
            <a:r>
              <a:rPr lang="en-GB" sz="3200" dirty="0" smtClean="0">
                <a:solidFill>
                  <a:schemeClr val="bg1"/>
                </a:solidFill>
              </a:rPr>
              <a:t>Biomedical Image Analysis Group, Imperial College London, UK          </a:t>
            </a:r>
            <a:r>
              <a:rPr lang="en-GB" sz="3200" baseline="30000" dirty="0" smtClean="0">
                <a:solidFill>
                  <a:schemeClr val="bg1"/>
                </a:solidFill>
              </a:rPr>
              <a:t>2</a:t>
            </a:r>
            <a:r>
              <a:rPr lang="en-GB" sz="3200" dirty="0" smtClean="0">
                <a:solidFill>
                  <a:schemeClr val="bg1"/>
                </a:solidFill>
              </a:rPr>
              <a:t>Microsoft </a:t>
            </a:r>
            <a:r>
              <a:rPr lang="en-GB" sz="3200" dirty="0">
                <a:solidFill>
                  <a:schemeClr val="bg1"/>
                </a:solidFill>
              </a:rPr>
              <a:t>Research </a:t>
            </a:r>
            <a:r>
              <a:rPr lang="en-GB" sz="3200" dirty="0" smtClean="0">
                <a:solidFill>
                  <a:schemeClr val="bg1"/>
                </a:solidFill>
              </a:rPr>
              <a:t>Cambridge, UK          </a:t>
            </a:r>
            <a:r>
              <a:rPr lang="en-GB" sz="3200" baseline="30000" dirty="0" smtClean="0">
                <a:solidFill>
                  <a:schemeClr val="bg1"/>
                </a:solidFill>
              </a:rPr>
              <a:t>3</a:t>
            </a:r>
            <a:r>
              <a:rPr lang="en-GB" sz="3200" dirty="0" smtClean="0">
                <a:solidFill>
                  <a:schemeClr val="bg1"/>
                </a:solidFill>
              </a:rPr>
              <a:t>University </a:t>
            </a:r>
            <a:r>
              <a:rPr lang="en-GB" sz="3200" dirty="0">
                <a:solidFill>
                  <a:schemeClr val="bg1"/>
                </a:solidFill>
              </a:rPr>
              <a:t>of Washington, Seattle, </a:t>
            </a:r>
            <a:r>
              <a:rPr lang="en-GB" sz="3200" dirty="0" smtClean="0">
                <a:solidFill>
                  <a:schemeClr val="bg1"/>
                </a:solidFill>
              </a:rPr>
              <a:t>USA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290" name="Rectangle 24"/>
          <p:cNvSpPr/>
          <p:nvPr/>
        </p:nvSpPr>
        <p:spPr>
          <a:xfrm>
            <a:off x="372084" y="4356697"/>
            <a:ext cx="14581862" cy="160859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1" name="Rectangle 25"/>
          <p:cNvSpPr/>
          <p:nvPr/>
        </p:nvSpPr>
        <p:spPr>
          <a:xfrm>
            <a:off x="15326030" y="4356697"/>
            <a:ext cx="14581862" cy="160859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2" name="Rectangle 1"/>
          <p:cNvSpPr/>
          <p:nvPr/>
        </p:nvSpPr>
        <p:spPr>
          <a:xfrm>
            <a:off x="370925" y="4356696"/>
            <a:ext cx="14419680" cy="1260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6600" b="1" dirty="0" smtClean="0">
                <a:solidFill>
                  <a:srgbClr val="002060"/>
                </a:solidFill>
              </a:rPr>
              <a:t>Longitudinal Registration</a:t>
            </a:r>
            <a:endParaRPr lang="en-GB" sz="6600" b="1" dirty="0">
              <a:solidFill>
                <a:srgbClr val="002060"/>
              </a:solidFill>
            </a:endParaRPr>
          </a:p>
        </p:txBody>
      </p:sp>
      <p:sp>
        <p:nvSpPr>
          <p:cNvPr id="293" name="Rectangle 32"/>
          <p:cNvSpPr/>
          <p:nvPr/>
        </p:nvSpPr>
        <p:spPr>
          <a:xfrm>
            <a:off x="370925" y="5508824"/>
            <a:ext cx="14583021" cy="72338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5400" b="1" dirty="0" smtClean="0">
                <a:solidFill>
                  <a:srgbClr val="002060"/>
                </a:solidFill>
              </a:rPr>
              <a:t>Challenge: Fully automatic, robust </a:t>
            </a:r>
            <a:r>
              <a:rPr lang="en-GB" sz="5400" b="1" dirty="0">
                <a:solidFill>
                  <a:srgbClr val="002060"/>
                </a:solidFill>
              </a:rPr>
              <a:t>i</a:t>
            </a:r>
            <a:r>
              <a:rPr lang="en-GB" sz="5400" b="1" dirty="0" smtClean="0">
                <a:solidFill>
                  <a:srgbClr val="002060"/>
                </a:solidFill>
              </a:rPr>
              <a:t>nitialization</a:t>
            </a:r>
          </a:p>
          <a:p>
            <a:pPr marL="857250" indent="-857250">
              <a:buFont typeface="Arial" pitchFamily="34" charset="0"/>
              <a:buChar char="•"/>
            </a:pPr>
            <a:r>
              <a:rPr lang="en-GB" sz="3600" dirty="0" smtClean="0">
                <a:solidFill>
                  <a:srgbClr val="002060"/>
                </a:solidFill>
              </a:rPr>
              <a:t>Robust initialization is a major challenge for automatic methods</a:t>
            </a:r>
          </a:p>
          <a:p>
            <a:pPr marL="857250" indent="-857250">
              <a:buFont typeface="Arial" pitchFamily="34" charset="0"/>
              <a:buChar char="•"/>
            </a:pPr>
            <a:r>
              <a:rPr lang="en-GB" sz="3600" dirty="0" smtClean="0">
                <a:solidFill>
                  <a:srgbClr val="002060"/>
                </a:solidFill>
              </a:rPr>
              <a:t>Pre- and post-operative scans can vary significantly, e.g. small overlap</a:t>
            </a:r>
          </a:p>
          <a:p>
            <a:pPr marL="857250" indent="-857250">
              <a:buFont typeface="Arial" pitchFamily="34" charset="0"/>
              <a:buChar char="•"/>
            </a:pPr>
            <a:r>
              <a:rPr lang="en-GB" sz="3600" dirty="0" smtClean="0">
                <a:solidFill>
                  <a:srgbClr val="002060"/>
                </a:solidFill>
              </a:rPr>
              <a:t>Shape differences after treatment of deformities, e.g. scoliosis</a:t>
            </a:r>
          </a:p>
          <a:p>
            <a:pPr marL="857250" indent="-857250">
              <a:buFont typeface="Arial" pitchFamily="34" charset="0"/>
              <a:buChar char="•"/>
            </a:pPr>
            <a:r>
              <a:rPr lang="en-GB" sz="3600" dirty="0" smtClean="0">
                <a:solidFill>
                  <a:srgbClr val="002060"/>
                </a:solidFill>
              </a:rPr>
              <a:t>Appearance differences due to surgical implants, e.g. metal screws</a:t>
            </a:r>
          </a:p>
          <a:p>
            <a:endParaRPr lang="en-GB" sz="3200" b="1" dirty="0" smtClean="0">
              <a:solidFill>
                <a:srgbClr val="002060"/>
              </a:solidFill>
            </a:endParaRPr>
          </a:p>
          <a:p>
            <a:r>
              <a:rPr lang="en-GB" sz="5400" b="1" dirty="0" smtClean="0">
                <a:solidFill>
                  <a:srgbClr val="002060"/>
                </a:solidFill>
              </a:rPr>
              <a:t>Solution: Use of location </a:t>
            </a:r>
            <a:r>
              <a:rPr lang="en-GB" sz="5400" b="1" dirty="0">
                <a:solidFill>
                  <a:srgbClr val="002060"/>
                </a:solidFill>
              </a:rPr>
              <a:t>p</a:t>
            </a:r>
            <a:r>
              <a:rPr lang="en-GB" sz="5400" b="1" dirty="0" smtClean="0">
                <a:solidFill>
                  <a:srgbClr val="002060"/>
                </a:solidFill>
              </a:rPr>
              <a:t>riors during registration</a:t>
            </a:r>
            <a:endParaRPr lang="en-GB" sz="3600" dirty="0" smtClean="0">
              <a:solidFill>
                <a:srgbClr val="002060"/>
              </a:solidFill>
            </a:endParaRPr>
          </a:p>
          <a:p>
            <a:pPr marL="685800" indent="-685800">
              <a:buFont typeface="Arial" pitchFamily="34" charset="0"/>
              <a:buChar char="•"/>
            </a:pPr>
            <a:r>
              <a:rPr lang="en-GB" sz="3600" dirty="0" smtClean="0">
                <a:solidFill>
                  <a:srgbClr val="002060"/>
                </a:solidFill>
              </a:rPr>
              <a:t>Learning-based extraction of semantic information from images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GB" sz="3600" dirty="0" smtClean="0">
                <a:solidFill>
                  <a:srgbClr val="002060"/>
                </a:solidFill>
              </a:rPr>
              <a:t>Location priors provide patient-specific coordinate system</a:t>
            </a:r>
            <a:endParaRPr lang="en-GB" sz="3600" dirty="0">
              <a:solidFill>
                <a:srgbClr val="002060"/>
              </a:solidFill>
            </a:endParaRPr>
          </a:p>
          <a:p>
            <a:pPr marL="685800" indent="-685800">
              <a:buFont typeface="Arial" pitchFamily="34" charset="0"/>
              <a:buChar char="•"/>
            </a:pPr>
            <a:r>
              <a:rPr lang="en-GB" sz="3600" dirty="0" smtClean="0">
                <a:solidFill>
                  <a:srgbClr val="002060"/>
                </a:solidFill>
              </a:rPr>
              <a:t>Priors are used to initialize the registration and guide the optimization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GB" sz="3600" dirty="0">
                <a:solidFill>
                  <a:srgbClr val="002060"/>
                </a:solidFill>
              </a:rPr>
              <a:t>Integrating priors significantly reduces the number of failure cases</a:t>
            </a:r>
            <a:endParaRPr lang="en-GB" sz="3600" dirty="0" smtClean="0">
              <a:solidFill>
                <a:srgbClr val="002060"/>
              </a:solidFill>
            </a:endParaRPr>
          </a:p>
        </p:txBody>
      </p:sp>
      <p:sp>
        <p:nvSpPr>
          <p:cNvPr id="294" name="Rectangle 40"/>
          <p:cNvSpPr/>
          <p:nvPr/>
        </p:nvSpPr>
        <p:spPr>
          <a:xfrm>
            <a:off x="15326030" y="4356697"/>
            <a:ext cx="14575843" cy="15999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6600" b="1" dirty="0" smtClean="0">
                <a:solidFill>
                  <a:srgbClr val="002060"/>
                </a:solidFill>
              </a:rPr>
              <a:t>Localization Priors via Classification</a:t>
            </a:r>
          </a:p>
          <a:p>
            <a:r>
              <a:rPr lang="en-GB" sz="2000" b="1" dirty="0">
                <a:solidFill>
                  <a:srgbClr val="002060"/>
                </a:solidFill>
              </a:rPr>
              <a:t>Glocker et al. </a:t>
            </a:r>
            <a:r>
              <a:rPr lang="en-GB" sz="2000" b="1" dirty="0" smtClean="0">
                <a:solidFill>
                  <a:srgbClr val="002060"/>
                </a:solidFill>
              </a:rPr>
              <a:t>“Vertebrae </a:t>
            </a:r>
            <a:r>
              <a:rPr lang="en-GB" sz="2000" b="1" dirty="0">
                <a:solidFill>
                  <a:srgbClr val="002060"/>
                </a:solidFill>
              </a:rPr>
              <a:t>Localization in Pathological Spine </a:t>
            </a:r>
            <a:r>
              <a:rPr lang="en-GB" sz="2000" b="1" dirty="0" smtClean="0">
                <a:solidFill>
                  <a:srgbClr val="002060"/>
                </a:solidFill>
              </a:rPr>
              <a:t>CT via </a:t>
            </a:r>
            <a:r>
              <a:rPr lang="en-GB" sz="2000" b="1" dirty="0">
                <a:solidFill>
                  <a:srgbClr val="002060"/>
                </a:solidFill>
              </a:rPr>
              <a:t>Dense </a:t>
            </a:r>
            <a:r>
              <a:rPr lang="en-GB" sz="2000" b="1" dirty="0" smtClean="0">
                <a:solidFill>
                  <a:srgbClr val="002060"/>
                </a:solidFill>
              </a:rPr>
              <a:t>Classification </a:t>
            </a:r>
            <a:r>
              <a:rPr lang="en-GB" sz="2000" b="1" dirty="0">
                <a:solidFill>
                  <a:srgbClr val="002060"/>
                </a:solidFill>
              </a:rPr>
              <a:t>from Sparse </a:t>
            </a:r>
            <a:r>
              <a:rPr lang="en-GB" sz="2000" b="1" dirty="0" smtClean="0">
                <a:solidFill>
                  <a:srgbClr val="002060"/>
                </a:solidFill>
              </a:rPr>
              <a:t>Annotations”. MICCAI 2013</a:t>
            </a:r>
            <a:endParaRPr lang="en-GB" sz="2000" b="1" dirty="0">
              <a:solidFill>
                <a:srgbClr val="002060"/>
              </a:solidFill>
            </a:endParaRPr>
          </a:p>
          <a:p>
            <a:endParaRPr lang="en-GB" sz="1800" b="1" dirty="0" smtClean="0">
              <a:solidFill>
                <a:srgbClr val="002060"/>
              </a:solidFill>
            </a:endParaRPr>
          </a:p>
          <a:p>
            <a:pPr marL="685800" indent="-685800">
              <a:buFont typeface="Calibri" panose="020F0502020204030204" pitchFamily="34" charset="0"/>
              <a:buChar char="›"/>
            </a:pPr>
            <a:r>
              <a:rPr lang="en-GB" sz="5400" b="1" dirty="0" smtClean="0">
                <a:solidFill>
                  <a:srgbClr val="002060"/>
                </a:solidFill>
              </a:rPr>
              <a:t>Dense Labels from Sparse Annotations</a:t>
            </a:r>
            <a:br>
              <a:rPr lang="en-GB" sz="5400" b="1" dirty="0" smtClean="0">
                <a:solidFill>
                  <a:srgbClr val="002060"/>
                </a:solidFill>
              </a:rPr>
            </a:br>
            <a:r>
              <a:rPr lang="en-GB" sz="3600" dirty="0" smtClean="0">
                <a:solidFill>
                  <a:srgbClr val="002060"/>
                </a:solidFill>
              </a:rPr>
              <a:t>Generate training data for learning a dense classifier</a:t>
            </a:r>
            <a:endParaRPr lang="en-GB" sz="3600" b="1" dirty="0">
              <a:solidFill>
                <a:srgbClr val="002060"/>
              </a:solidFill>
            </a:endParaRPr>
          </a:p>
          <a:p>
            <a:endParaRPr lang="en-GB" sz="5400" b="1" dirty="0">
              <a:solidFill>
                <a:srgbClr val="002060"/>
              </a:solidFill>
            </a:endParaRPr>
          </a:p>
          <a:p>
            <a:endParaRPr lang="en-GB" sz="5400" b="1" dirty="0" smtClean="0">
              <a:solidFill>
                <a:srgbClr val="002060"/>
              </a:solidFill>
            </a:endParaRPr>
          </a:p>
          <a:p>
            <a:endParaRPr lang="en-GB" sz="5400" b="1" dirty="0">
              <a:solidFill>
                <a:srgbClr val="002060"/>
              </a:solidFill>
            </a:endParaRPr>
          </a:p>
          <a:p>
            <a:endParaRPr lang="en-GB" sz="5400" b="1" dirty="0" smtClean="0">
              <a:solidFill>
                <a:srgbClr val="002060"/>
              </a:solidFill>
            </a:endParaRPr>
          </a:p>
          <a:p>
            <a:endParaRPr lang="en-GB" sz="5400" b="1" dirty="0" smtClean="0">
              <a:solidFill>
                <a:srgbClr val="002060"/>
              </a:solidFill>
            </a:endParaRPr>
          </a:p>
          <a:p>
            <a:endParaRPr lang="en-GB" sz="5400" dirty="0" smtClean="0">
              <a:solidFill>
                <a:srgbClr val="002060"/>
              </a:solidFill>
            </a:endParaRPr>
          </a:p>
          <a:p>
            <a:pPr marL="685800" indent="-685800">
              <a:buFont typeface="Calibri" panose="020F0502020204030204" pitchFamily="34" charset="0"/>
              <a:buChar char="›"/>
            </a:pPr>
            <a:endParaRPr lang="en-GB" sz="5400" b="1" dirty="0" smtClean="0">
              <a:solidFill>
                <a:srgbClr val="002060"/>
              </a:solidFill>
            </a:endParaRPr>
          </a:p>
          <a:p>
            <a:pPr marL="685800" indent="-685800">
              <a:buFont typeface="Calibri" panose="020F0502020204030204" pitchFamily="34" charset="0"/>
              <a:buChar char="›"/>
            </a:pPr>
            <a:r>
              <a:rPr lang="en-GB" sz="5400" b="1" dirty="0" smtClean="0">
                <a:solidFill>
                  <a:srgbClr val="002060"/>
                </a:solidFill>
              </a:rPr>
              <a:t>Centroid Estimation from Dense Classification</a:t>
            </a:r>
            <a:br>
              <a:rPr lang="en-GB" sz="5400" b="1" dirty="0" smtClean="0">
                <a:solidFill>
                  <a:srgbClr val="002060"/>
                </a:solidFill>
              </a:rPr>
            </a:br>
            <a:r>
              <a:rPr lang="en-GB" sz="3600" dirty="0" smtClean="0">
                <a:solidFill>
                  <a:srgbClr val="002060"/>
                </a:solidFill>
              </a:rPr>
              <a:t>Voxel-wise classification, mean shift, and outlier removal</a:t>
            </a:r>
            <a:endParaRPr lang="en-GB" sz="3600" b="1" dirty="0" smtClean="0">
              <a:solidFill>
                <a:srgbClr val="002060"/>
              </a:solidFill>
            </a:endParaRPr>
          </a:p>
        </p:txBody>
      </p:sp>
      <p:sp>
        <p:nvSpPr>
          <p:cNvPr id="295" name="TextBox 24"/>
          <p:cNvSpPr txBox="1"/>
          <p:nvPr/>
        </p:nvSpPr>
        <p:spPr>
          <a:xfrm rot="16200000">
            <a:off x="13684223" y="9517661"/>
            <a:ext cx="5058482" cy="98488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Training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296" name="TextBox 45"/>
          <p:cNvSpPr txBox="1"/>
          <p:nvPr/>
        </p:nvSpPr>
        <p:spPr>
          <a:xfrm rot="16200000">
            <a:off x="13684224" y="16727985"/>
            <a:ext cx="5058481" cy="98488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Testing</a:t>
            </a:r>
            <a:endParaRPr lang="en-GB" sz="4000" dirty="0">
              <a:solidFill>
                <a:schemeClr val="bg1"/>
              </a:solidFill>
            </a:endParaRPr>
          </a:p>
        </p:txBody>
      </p:sp>
      <p:grpSp>
        <p:nvGrpSpPr>
          <p:cNvPr id="297" name="Group 22"/>
          <p:cNvGrpSpPr/>
          <p:nvPr/>
        </p:nvGrpSpPr>
        <p:grpSpPr>
          <a:xfrm>
            <a:off x="17230896" y="7480865"/>
            <a:ext cx="5928132" cy="5518080"/>
            <a:chOff x="17114479" y="7885091"/>
            <a:chExt cx="5928132" cy="5518080"/>
          </a:xfrm>
        </p:grpSpPr>
        <p:pic>
          <p:nvPicPr>
            <p:cNvPr id="298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14479" y="7885091"/>
              <a:ext cx="2886478" cy="5068007"/>
            </a:xfrm>
            <a:prstGeom prst="rect">
              <a:avLst/>
            </a:prstGeom>
          </p:spPr>
        </p:pic>
        <p:pic>
          <p:nvPicPr>
            <p:cNvPr id="299" name="Picture 2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56133" y="7885091"/>
              <a:ext cx="2886478" cy="5068007"/>
            </a:xfrm>
            <a:prstGeom prst="rect">
              <a:avLst/>
            </a:prstGeom>
          </p:spPr>
        </p:pic>
        <p:sp>
          <p:nvSpPr>
            <p:cNvPr id="300" name="TextBox 10"/>
            <p:cNvSpPr txBox="1"/>
            <p:nvPr/>
          </p:nvSpPr>
          <p:spPr>
            <a:xfrm>
              <a:off x="17697530" y="12941506"/>
              <a:ext cx="1708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dirty="0" smtClean="0">
                  <a:solidFill>
                    <a:srgbClr val="002060"/>
                  </a:solidFill>
                </a:rPr>
                <a:t>Annotations</a:t>
              </a:r>
              <a:endParaRPr lang="en-GB" sz="2400" dirty="0">
                <a:solidFill>
                  <a:srgbClr val="002060"/>
                </a:solidFill>
              </a:endParaRPr>
            </a:p>
          </p:txBody>
        </p:sp>
        <p:sp>
          <p:nvSpPr>
            <p:cNvPr id="301" name="TextBox 25"/>
            <p:cNvSpPr txBox="1"/>
            <p:nvPr/>
          </p:nvSpPr>
          <p:spPr>
            <a:xfrm>
              <a:off x="20691112" y="12941506"/>
              <a:ext cx="18165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dirty="0" smtClean="0">
                  <a:solidFill>
                    <a:srgbClr val="002060"/>
                  </a:solidFill>
                </a:rPr>
                <a:t>Dense Labels</a:t>
              </a:r>
              <a:endParaRPr lang="en-GB" sz="24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302" name="Group 19"/>
          <p:cNvGrpSpPr/>
          <p:nvPr/>
        </p:nvGrpSpPr>
        <p:grpSpPr>
          <a:xfrm>
            <a:off x="23684017" y="7480865"/>
            <a:ext cx="5623290" cy="5518080"/>
            <a:chOff x="23684017" y="7885091"/>
            <a:chExt cx="5623290" cy="5518080"/>
          </a:xfrm>
        </p:grpSpPr>
        <p:pic>
          <p:nvPicPr>
            <p:cNvPr id="303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73250" y="7885091"/>
              <a:ext cx="2734057" cy="5058481"/>
            </a:xfrm>
            <a:prstGeom prst="rect">
              <a:avLst/>
            </a:prstGeom>
          </p:spPr>
        </p:pic>
        <p:pic>
          <p:nvPicPr>
            <p:cNvPr id="304" name="Picture 2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84017" y="7894617"/>
              <a:ext cx="2734057" cy="5058481"/>
            </a:xfrm>
            <a:prstGeom prst="rect">
              <a:avLst/>
            </a:prstGeom>
          </p:spPr>
        </p:pic>
        <p:sp>
          <p:nvSpPr>
            <p:cNvPr id="305" name="TextBox 27"/>
            <p:cNvSpPr txBox="1"/>
            <p:nvPr/>
          </p:nvSpPr>
          <p:spPr>
            <a:xfrm>
              <a:off x="24196612" y="12941506"/>
              <a:ext cx="1708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dirty="0" smtClean="0">
                  <a:solidFill>
                    <a:srgbClr val="002060"/>
                  </a:solidFill>
                </a:rPr>
                <a:t>Annotations</a:t>
              </a:r>
              <a:endParaRPr lang="en-GB" sz="2400" dirty="0">
                <a:solidFill>
                  <a:srgbClr val="002060"/>
                </a:solidFill>
              </a:endParaRPr>
            </a:p>
          </p:txBody>
        </p:sp>
        <p:sp>
          <p:nvSpPr>
            <p:cNvPr id="306" name="TextBox 28"/>
            <p:cNvSpPr txBox="1"/>
            <p:nvPr/>
          </p:nvSpPr>
          <p:spPr>
            <a:xfrm>
              <a:off x="27032016" y="12941506"/>
              <a:ext cx="18165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dirty="0" smtClean="0">
                  <a:solidFill>
                    <a:srgbClr val="002060"/>
                  </a:solidFill>
                </a:rPr>
                <a:t>Dense Labels</a:t>
              </a:r>
              <a:endParaRPr lang="en-GB" sz="24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307" name="Group 23"/>
          <p:cNvGrpSpPr/>
          <p:nvPr/>
        </p:nvGrpSpPr>
        <p:grpSpPr>
          <a:xfrm>
            <a:off x="17230896" y="14681662"/>
            <a:ext cx="5928132" cy="5516794"/>
            <a:chOff x="17114479" y="15229904"/>
            <a:chExt cx="5928132" cy="5516794"/>
          </a:xfrm>
        </p:grpSpPr>
        <p:pic>
          <p:nvPicPr>
            <p:cNvPr id="308" name="Picture 3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14479" y="15229904"/>
              <a:ext cx="2886478" cy="5068007"/>
            </a:xfrm>
            <a:prstGeom prst="rect">
              <a:avLst/>
            </a:prstGeom>
          </p:spPr>
        </p:pic>
        <p:pic>
          <p:nvPicPr>
            <p:cNvPr id="309" name="Picture 3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56133" y="15229904"/>
              <a:ext cx="2886478" cy="5068007"/>
            </a:xfrm>
            <a:prstGeom prst="rect">
              <a:avLst/>
            </a:prstGeom>
          </p:spPr>
        </p:pic>
        <p:sp>
          <p:nvSpPr>
            <p:cNvPr id="310" name="TextBox 30"/>
            <p:cNvSpPr txBox="1"/>
            <p:nvPr/>
          </p:nvSpPr>
          <p:spPr>
            <a:xfrm>
              <a:off x="17646430" y="20285033"/>
              <a:ext cx="18110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dirty="0" smtClean="0">
                  <a:solidFill>
                    <a:srgbClr val="002060"/>
                  </a:solidFill>
                </a:rPr>
                <a:t>Classification</a:t>
              </a:r>
              <a:endParaRPr lang="en-GB" sz="2400" dirty="0">
                <a:solidFill>
                  <a:srgbClr val="002060"/>
                </a:solidFill>
              </a:endParaRPr>
            </a:p>
          </p:txBody>
        </p:sp>
        <p:sp>
          <p:nvSpPr>
            <p:cNvPr id="311" name="TextBox 31"/>
            <p:cNvSpPr txBox="1"/>
            <p:nvPr/>
          </p:nvSpPr>
          <p:spPr>
            <a:xfrm>
              <a:off x="20500359" y="20285033"/>
              <a:ext cx="21980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dirty="0" smtClean="0">
                  <a:solidFill>
                    <a:srgbClr val="002060"/>
                  </a:solidFill>
                </a:rPr>
                <a:t>Outlier Removal</a:t>
              </a:r>
              <a:endParaRPr lang="en-GB" sz="24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312" name="Group 29"/>
          <p:cNvGrpSpPr/>
          <p:nvPr/>
        </p:nvGrpSpPr>
        <p:grpSpPr>
          <a:xfrm>
            <a:off x="23684017" y="14681662"/>
            <a:ext cx="5623290" cy="5516794"/>
            <a:chOff x="23684017" y="15229904"/>
            <a:chExt cx="5623290" cy="5516794"/>
          </a:xfrm>
        </p:grpSpPr>
        <p:pic>
          <p:nvPicPr>
            <p:cNvPr id="313" name="Picture 4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73250" y="15229904"/>
              <a:ext cx="2734057" cy="5058481"/>
            </a:xfrm>
            <a:prstGeom prst="rect">
              <a:avLst/>
            </a:prstGeom>
          </p:spPr>
        </p:pic>
        <p:pic>
          <p:nvPicPr>
            <p:cNvPr id="314" name="Picture 4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84017" y="15239430"/>
              <a:ext cx="2734057" cy="5058481"/>
            </a:xfrm>
            <a:prstGeom prst="rect">
              <a:avLst/>
            </a:prstGeom>
          </p:spPr>
        </p:pic>
        <p:sp>
          <p:nvSpPr>
            <p:cNvPr id="315" name="TextBox 32"/>
            <p:cNvSpPr txBox="1"/>
            <p:nvPr/>
          </p:nvSpPr>
          <p:spPr>
            <a:xfrm>
              <a:off x="24145512" y="20285033"/>
              <a:ext cx="18110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dirty="0" smtClean="0">
                  <a:solidFill>
                    <a:srgbClr val="002060"/>
                  </a:solidFill>
                </a:rPr>
                <a:t>Classification</a:t>
              </a:r>
              <a:endParaRPr lang="en-GB" sz="2400" dirty="0">
                <a:solidFill>
                  <a:srgbClr val="002060"/>
                </a:solidFill>
              </a:endParaRPr>
            </a:p>
          </p:txBody>
        </p:sp>
        <p:sp>
          <p:nvSpPr>
            <p:cNvPr id="316" name="TextBox 33"/>
            <p:cNvSpPr txBox="1"/>
            <p:nvPr/>
          </p:nvSpPr>
          <p:spPr>
            <a:xfrm>
              <a:off x="26841262" y="20285033"/>
              <a:ext cx="21980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dirty="0" smtClean="0">
                  <a:solidFill>
                    <a:srgbClr val="002060"/>
                  </a:solidFill>
                </a:rPr>
                <a:t>Outlier Removal</a:t>
              </a:r>
              <a:endParaRPr lang="en-GB" sz="2400" dirty="0">
                <a:solidFill>
                  <a:srgbClr val="002060"/>
                </a:solidFill>
              </a:endParaRPr>
            </a:p>
          </p:txBody>
        </p:sp>
      </p:grpSp>
      <p:pic>
        <p:nvPicPr>
          <p:cNvPr id="317" name="Grafik 3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4859" y="1016611"/>
            <a:ext cx="4785078" cy="2547997"/>
          </a:xfrm>
          <a:prstGeom prst="rect">
            <a:avLst/>
          </a:prstGeom>
        </p:spPr>
      </p:pic>
      <p:grpSp>
        <p:nvGrpSpPr>
          <p:cNvPr id="318" name="Gruppieren 317"/>
          <p:cNvGrpSpPr/>
          <p:nvPr/>
        </p:nvGrpSpPr>
        <p:grpSpPr>
          <a:xfrm>
            <a:off x="569165" y="12637616"/>
            <a:ext cx="14179630" cy="7266076"/>
            <a:chOff x="1635115" y="6041265"/>
            <a:chExt cx="11296125" cy="5788480"/>
          </a:xfrm>
        </p:grpSpPr>
        <p:pic>
          <p:nvPicPr>
            <p:cNvPr id="319" name="Grafik 318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6972" y="6041265"/>
              <a:ext cx="3524742" cy="5382376"/>
            </a:xfrm>
            <a:prstGeom prst="rect">
              <a:avLst/>
            </a:prstGeom>
          </p:spPr>
        </p:pic>
        <p:pic>
          <p:nvPicPr>
            <p:cNvPr id="320" name="Grafik 319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3968" y="6041265"/>
              <a:ext cx="1771897" cy="5382376"/>
            </a:xfrm>
            <a:prstGeom prst="rect">
              <a:avLst/>
            </a:prstGeom>
          </p:spPr>
        </p:pic>
        <p:pic>
          <p:nvPicPr>
            <p:cNvPr id="321" name="Grafik 320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8119" y="6041265"/>
              <a:ext cx="3524742" cy="5382376"/>
            </a:xfrm>
            <a:prstGeom prst="rect">
              <a:avLst/>
            </a:prstGeom>
          </p:spPr>
        </p:pic>
        <p:pic>
          <p:nvPicPr>
            <p:cNvPr id="322" name="Grafik 321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6972" y="6041265"/>
              <a:ext cx="3534268" cy="5382376"/>
            </a:xfrm>
            <a:prstGeom prst="rect">
              <a:avLst/>
            </a:prstGeom>
          </p:spPr>
        </p:pic>
        <p:pic>
          <p:nvPicPr>
            <p:cNvPr id="323" name="Grafik 322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5115" y="6041265"/>
              <a:ext cx="1771897" cy="5382376"/>
            </a:xfrm>
            <a:prstGeom prst="rect">
              <a:avLst/>
            </a:prstGeom>
          </p:spPr>
        </p:pic>
        <p:pic>
          <p:nvPicPr>
            <p:cNvPr id="324" name="Grafik 323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3968" y="6041265"/>
              <a:ext cx="1771897" cy="5382376"/>
            </a:xfrm>
            <a:prstGeom prst="rect">
              <a:avLst/>
            </a:prstGeom>
          </p:spPr>
        </p:pic>
        <p:grpSp>
          <p:nvGrpSpPr>
            <p:cNvPr id="325" name="Gruppieren 324"/>
            <p:cNvGrpSpPr/>
            <p:nvPr/>
          </p:nvGrpSpPr>
          <p:grpSpPr>
            <a:xfrm>
              <a:off x="7980831" y="6082538"/>
              <a:ext cx="3695310" cy="4882724"/>
              <a:chOff x="994151" y="765173"/>
              <a:chExt cx="3695310" cy="4882724"/>
            </a:xfrm>
          </p:grpSpPr>
          <p:sp>
            <p:nvSpPr>
              <p:cNvPr id="342" name="Textfeld 341"/>
              <p:cNvSpPr txBox="1"/>
              <p:nvPr/>
            </p:nvSpPr>
            <p:spPr>
              <a:xfrm>
                <a:off x="4040477" y="4985888"/>
                <a:ext cx="648984" cy="6620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4800" b="1" spc="50" dirty="0" smtClean="0">
                    <a:ln w="12700" cmpd="sng">
                      <a:solidFill>
                        <a:schemeClr val="tx1"/>
                      </a:solidFill>
                      <a:prstDash val="solid"/>
                    </a:ln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T3</a:t>
                </a:r>
                <a:endParaRPr lang="en-GB" sz="4800" b="1" spc="50" dirty="0">
                  <a:ln w="12700" cmpd="sng">
                    <a:solidFill>
                      <a:schemeClr val="tx1"/>
                    </a:solidFill>
                    <a:prstDash val="solid"/>
                  </a:ln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3" name="Textfeld 342"/>
              <p:cNvSpPr txBox="1"/>
              <p:nvPr/>
            </p:nvSpPr>
            <p:spPr>
              <a:xfrm>
                <a:off x="3507146" y="3124731"/>
                <a:ext cx="665585" cy="6620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4800" b="1" spc="50" dirty="0" smtClean="0">
                    <a:ln w="12700" cmpd="sng">
                      <a:solidFill>
                        <a:schemeClr val="tx1"/>
                      </a:solidFill>
                      <a:prstDash val="solid"/>
                    </a:ln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C6</a:t>
                </a:r>
                <a:endParaRPr lang="en-GB" sz="4800" b="1" spc="50" dirty="0">
                  <a:ln w="12700" cmpd="sng">
                    <a:solidFill>
                      <a:schemeClr val="tx1"/>
                    </a:solidFill>
                    <a:prstDash val="solid"/>
                  </a:ln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cxnSp>
            <p:nvCxnSpPr>
              <p:cNvPr id="344" name="Gerader Verbinder 343"/>
              <p:cNvCxnSpPr>
                <a:stCxn id="349" idx="5"/>
                <a:endCxn id="346" idx="1"/>
              </p:cNvCxnSpPr>
              <p:nvPr/>
            </p:nvCxnSpPr>
            <p:spPr>
              <a:xfrm>
                <a:off x="1118873" y="889895"/>
                <a:ext cx="2244138" cy="2552393"/>
              </a:xfrm>
              <a:prstGeom prst="line">
                <a:avLst/>
              </a:prstGeom>
              <a:ln w="57150">
                <a:solidFill>
                  <a:srgbClr val="FF33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Gerader Verbinder 344"/>
              <p:cNvCxnSpPr>
                <a:stCxn id="348" idx="5"/>
                <a:endCxn id="347" idx="1"/>
              </p:cNvCxnSpPr>
              <p:nvPr/>
            </p:nvCxnSpPr>
            <p:spPr>
              <a:xfrm>
                <a:off x="1313680" y="1659515"/>
                <a:ext cx="2559977" cy="3636655"/>
              </a:xfrm>
              <a:prstGeom prst="line">
                <a:avLst/>
              </a:prstGeom>
              <a:ln w="57150">
                <a:solidFill>
                  <a:srgbClr val="FF33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6" name="Ellipse 345"/>
              <p:cNvSpPr>
                <a:spLocks noChangeAspect="1"/>
              </p:cNvSpPr>
              <p:nvPr/>
            </p:nvSpPr>
            <p:spPr>
              <a:xfrm>
                <a:off x="3335810" y="3415087"/>
                <a:ext cx="185738" cy="185738"/>
              </a:xfrm>
              <a:prstGeom prst="ellipse">
                <a:avLst/>
              </a:prstGeom>
              <a:solidFill>
                <a:srgbClr val="66FF3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6600"/>
              </a:p>
            </p:txBody>
          </p:sp>
          <p:sp>
            <p:nvSpPr>
              <p:cNvPr id="347" name="Ellipse 346"/>
              <p:cNvSpPr>
                <a:spLocks noChangeAspect="1"/>
              </p:cNvSpPr>
              <p:nvPr/>
            </p:nvSpPr>
            <p:spPr>
              <a:xfrm>
                <a:off x="3846456" y="5268969"/>
                <a:ext cx="185738" cy="185738"/>
              </a:xfrm>
              <a:prstGeom prst="ellipse">
                <a:avLst/>
              </a:prstGeom>
              <a:solidFill>
                <a:srgbClr val="66FF3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6600"/>
              </a:p>
            </p:txBody>
          </p:sp>
          <p:sp>
            <p:nvSpPr>
              <p:cNvPr id="348" name="Ellipse 347"/>
              <p:cNvSpPr>
                <a:spLocks noChangeAspect="1"/>
              </p:cNvSpPr>
              <p:nvPr/>
            </p:nvSpPr>
            <p:spPr>
              <a:xfrm>
                <a:off x="1188958" y="1534793"/>
                <a:ext cx="146121" cy="146121"/>
              </a:xfrm>
              <a:prstGeom prst="ellipse">
                <a:avLst/>
              </a:prstGeom>
              <a:solidFill>
                <a:srgbClr val="FF33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6600"/>
              </a:p>
            </p:txBody>
          </p:sp>
          <p:sp>
            <p:nvSpPr>
              <p:cNvPr id="349" name="Ellipse 348"/>
              <p:cNvSpPr>
                <a:spLocks noChangeAspect="1"/>
              </p:cNvSpPr>
              <p:nvPr/>
            </p:nvSpPr>
            <p:spPr>
              <a:xfrm>
                <a:off x="994151" y="765173"/>
                <a:ext cx="146121" cy="146121"/>
              </a:xfrm>
              <a:prstGeom prst="ellipse">
                <a:avLst/>
              </a:prstGeom>
              <a:solidFill>
                <a:srgbClr val="FF33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6600"/>
              </a:p>
            </p:txBody>
          </p:sp>
        </p:grpSp>
        <p:grpSp>
          <p:nvGrpSpPr>
            <p:cNvPr id="326" name="Gruppieren 325"/>
            <p:cNvGrpSpPr/>
            <p:nvPr/>
          </p:nvGrpSpPr>
          <p:grpSpPr>
            <a:xfrm>
              <a:off x="2244025" y="6082538"/>
              <a:ext cx="3695310" cy="4882724"/>
              <a:chOff x="994151" y="765173"/>
              <a:chExt cx="3695310" cy="4882724"/>
            </a:xfrm>
          </p:grpSpPr>
          <p:sp>
            <p:nvSpPr>
              <p:cNvPr id="334" name="Textfeld 333"/>
              <p:cNvSpPr txBox="1"/>
              <p:nvPr/>
            </p:nvSpPr>
            <p:spPr>
              <a:xfrm>
                <a:off x="4040477" y="4985888"/>
                <a:ext cx="648984" cy="6620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4800" b="1" spc="50" dirty="0" smtClean="0">
                    <a:ln w="12700" cmpd="sng">
                      <a:solidFill>
                        <a:schemeClr val="tx1"/>
                      </a:solidFill>
                      <a:prstDash val="solid"/>
                    </a:ln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T3</a:t>
                </a:r>
                <a:endParaRPr lang="en-GB" sz="4800" b="1" spc="50" dirty="0">
                  <a:ln w="12700" cmpd="sng">
                    <a:solidFill>
                      <a:schemeClr val="tx1"/>
                    </a:solidFill>
                    <a:prstDash val="solid"/>
                  </a:ln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5" name="Textfeld 334"/>
              <p:cNvSpPr txBox="1"/>
              <p:nvPr/>
            </p:nvSpPr>
            <p:spPr>
              <a:xfrm>
                <a:off x="3507146" y="3124731"/>
                <a:ext cx="665585" cy="6620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4800" b="1" spc="50" dirty="0" smtClean="0">
                    <a:ln w="12700" cmpd="sng">
                      <a:solidFill>
                        <a:schemeClr val="tx1"/>
                      </a:solidFill>
                      <a:prstDash val="solid"/>
                    </a:ln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C6</a:t>
                </a:r>
                <a:endParaRPr lang="en-GB" sz="4800" b="1" spc="50" dirty="0">
                  <a:ln w="12700" cmpd="sng">
                    <a:solidFill>
                      <a:schemeClr val="tx1"/>
                    </a:solidFill>
                    <a:prstDash val="solid"/>
                  </a:ln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cxnSp>
            <p:nvCxnSpPr>
              <p:cNvPr id="336" name="Gerader Verbinder 335"/>
              <p:cNvCxnSpPr>
                <a:stCxn id="341" idx="5"/>
                <a:endCxn id="338" idx="1"/>
              </p:cNvCxnSpPr>
              <p:nvPr/>
            </p:nvCxnSpPr>
            <p:spPr>
              <a:xfrm>
                <a:off x="1118873" y="889895"/>
                <a:ext cx="2244138" cy="2552393"/>
              </a:xfrm>
              <a:prstGeom prst="line">
                <a:avLst/>
              </a:prstGeom>
              <a:ln w="57150">
                <a:solidFill>
                  <a:srgbClr val="FF33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Gerader Verbinder 336"/>
              <p:cNvCxnSpPr>
                <a:stCxn id="340" idx="5"/>
                <a:endCxn id="339" idx="1"/>
              </p:cNvCxnSpPr>
              <p:nvPr/>
            </p:nvCxnSpPr>
            <p:spPr>
              <a:xfrm>
                <a:off x="1313680" y="1659515"/>
                <a:ext cx="2559977" cy="3636655"/>
              </a:xfrm>
              <a:prstGeom prst="line">
                <a:avLst/>
              </a:prstGeom>
              <a:ln w="57150">
                <a:solidFill>
                  <a:srgbClr val="FF33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8" name="Ellipse 337"/>
              <p:cNvSpPr>
                <a:spLocks noChangeAspect="1"/>
              </p:cNvSpPr>
              <p:nvPr/>
            </p:nvSpPr>
            <p:spPr>
              <a:xfrm>
                <a:off x="3335810" y="3415087"/>
                <a:ext cx="185738" cy="185738"/>
              </a:xfrm>
              <a:prstGeom prst="ellipse">
                <a:avLst/>
              </a:prstGeom>
              <a:solidFill>
                <a:srgbClr val="66FF3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6600"/>
              </a:p>
            </p:txBody>
          </p:sp>
          <p:sp>
            <p:nvSpPr>
              <p:cNvPr id="339" name="Ellipse 338"/>
              <p:cNvSpPr>
                <a:spLocks noChangeAspect="1"/>
              </p:cNvSpPr>
              <p:nvPr/>
            </p:nvSpPr>
            <p:spPr>
              <a:xfrm>
                <a:off x="3846456" y="5268969"/>
                <a:ext cx="185738" cy="185738"/>
              </a:xfrm>
              <a:prstGeom prst="ellipse">
                <a:avLst/>
              </a:prstGeom>
              <a:solidFill>
                <a:srgbClr val="66FF3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6600"/>
              </a:p>
            </p:txBody>
          </p:sp>
          <p:sp>
            <p:nvSpPr>
              <p:cNvPr id="340" name="Ellipse 339"/>
              <p:cNvSpPr>
                <a:spLocks noChangeAspect="1"/>
              </p:cNvSpPr>
              <p:nvPr/>
            </p:nvSpPr>
            <p:spPr>
              <a:xfrm>
                <a:off x="1188958" y="1534793"/>
                <a:ext cx="146121" cy="146121"/>
              </a:xfrm>
              <a:prstGeom prst="ellipse">
                <a:avLst/>
              </a:prstGeom>
              <a:solidFill>
                <a:srgbClr val="FF33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6600"/>
              </a:p>
            </p:txBody>
          </p:sp>
          <p:sp>
            <p:nvSpPr>
              <p:cNvPr id="341" name="Ellipse 340"/>
              <p:cNvSpPr>
                <a:spLocks noChangeAspect="1"/>
              </p:cNvSpPr>
              <p:nvPr/>
            </p:nvSpPr>
            <p:spPr>
              <a:xfrm>
                <a:off x="994151" y="765173"/>
                <a:ext cx="146121" cy="146121"/>
              </a:xfrm>
              <a:prstGeom prst="ellipse">
                <a:avLst/>
              </a:prstGeom>
              <a:solidFill>
                <a:srgbClr val="FF33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6600"/>
              </a:p>
            </p:txBody>
          </p:sp>
        </p:grpSp>
        <p:grpSp>
          <p:nvGrpSpPr>
            <p:cNvPr id="327" name="Gruppieren 326"/>
            <p:cNvGrpSpPr/>
            <p:nvPr/>
          </p:nvGrpSpPr>
          <p:grpSpPr>
            <a:xfrm>
              <a:off x="1635115" y="11314849"/>
              <a:ext cx="11296125" cy="514896"/>
              <a:chOff x="405057" y="6337727"/>
              <a:chExt cx="11296125" cy="514896"/>
            </a:xfrm>
          </p:grpSpPr>
          <p:sp>
            <p:nvSpPr>
              <p:cNvPr id="328" name="Rechteck 327"/>
              <p:cNvSpPr/>
              <p:nvPr/>
            </p:nvSpPr>
            <p:spPr>
              <a:xfrm>
                <a:off x="6163910" y="6374337"/>
                <a:ext cx="5537272" cy="45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6600"/>
              </a:p>
            </p:txBody>
          </p:sp>
          <p:sp>
            <p:nvSpPr>
              <p:cNvPr id="329" name="Rechteck 328"/>
              <p:cNvSpPr/>
              <p:nvPr/>
            </p:nvSpPr>
            <p:spPr>
              <a:xfrm>
                <a:off x="2408061" y="6374337"/>
                <a:ext cx="3534268" cy="45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6600"/>
              </a:p>
            </p:txBody>
          </p:sp>
          <p:sp>
            <p:nvSpPr>
              <p:cNvPr id="330" name="Rechteck 329"/>
              <p:cNvSpPr/>
              <p:nvPr/>
            </p:nvSpPr>
            <p:spPr>
              <a:xfrm>
                <a:off x="405057" y="6374337"/>
                <a:ext cx="1771897" cy="45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6600"/>
              </a:p>
            </p:txBody>
          </p:sp>
          <p:sp>
            <p:nvSpPr>
              <p:cNvPr id="331" name="Textfeld 330"/>
              <p:cNvSpPr txBox="1"/>
              <p:nvPr/>
            </p:nvSpPr>
            <p:spPr>
              <a:xfrm>
                <a:off x="2408061" y="6337727"/>
                <a:ext cx="974778" cy="5148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b="1" spc="50" dirty="0" smtClean="0">
                    <a:ln w="12700" cmpd="sng">
                      <a:solidFill>
                        <a:schemeClr val="tx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Fixed</a:t>
                </a:r>
                <a:endParaRPr lang="en-GB" sz="3600" b="1" spc="50" dirty="0">
                  <a:ln w="12700" cmpd="sng">
                    <a:solidFill>
                      <a:schemeClr val="tx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2" name="Textfeld 331"/>
              <p:cNvSpPr txBox="1"/>
              <p:nvPr/>
            </p:nvSpPr>
            <p:spPr>
              <a:xfrm>
                <a:off x="405057" y="6337727"/>
                <a:ext cx="1333673" cy="5148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b="1" spc="50" dirty="0" smtClean="0">
                    <a:ln w="12700" cmpd="sng">
                      <a:solidFill>
                        <a:schemeClr val="tx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Moving</a:t>
                </a:r>
                <a:endParaRPr lang="en-GB" sz="3600" b="1" spc="50" dirty="0">
                  <a:ln w="12700" cmpd="sng">
                    <a:solidFill>
                      <a:schemeClr val="tx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3" name="Textfeld 332"/>
              <p:cNvSpPr txBox="1"/>
              <p:nvPr/>
            </p:nvSpPr>
            <p:spPr>
              <a:xfrm>
                <a:off x="6163910" y="6337727"/>
                <a:ext cx="4134645" cy="5148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b="1" spc="50" dirty="0" smtClean="0">
                    <a:ln w="12700" cmpd="sng">
                      <a:solidFill>
                        <a:schemeClr val="tx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Vertebrae Location Priors</a:t>
                </a:r>
                <a:endParaRPr lang="en-GB" sz="3600" b="1" spc="50" dirty="0">
                  <a:ln w="12700" cmpd="sng">
                    <a:solidFill>
                      <a:schemeClr val="tx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350" name="Rectangle 26"/>
          <p:cNvSpPr/>
          <p:nvPr/>
        </p:nvSpPr>
        <p:spPr>
          <a:xfrm>
            <a:off x="370924" y="21728031"/>
            <a:ext cx="29525955" cy="196320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1" name="Rectangle 1"/>
          <p:cNvSpPr/>
          <p:nvPr/>
        </p:nvSpPr>
        <p:spPr>
          <a:xfrm>
            <a:off x="370924" y="21753940"/>
            <a:ext cx="29513783" cy="19606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r>
              <a:rPr lang="en-GB" sz="6600" b="1" dirty="0" smtClean="0">
                <a:solidFill>
                  <a:srgbClr val="002060"/>
                </a:solidFill>
              </a:rPr>
              <a:t>Registration Procedure</a:t>
            </a:r>
          </a:p>
          <a:p>
            <a:pPr lvl="0"/>
            <a:endParaRPr lang="en-GB" sz="1800" dirty="0" smtClean="0">
              <a:solidFill>
                <a:srgbClr val="002060"/>
              </a:solidFill>
            </a:endParaRPr>
          </a:p>
          <a:p>
            <a:pPr lvl="0"/>
            <a:r>
              <a:rPr lang="en-GB" sz="5400" dirty="0" smtClean="0">
                <a:solidFill>
                  <a:srgbClr val="002060"/>
                </a:solidFill>
              </a:rPr>
              <a:t>1. Prior-based Initialization</a:t>
            </a:r>
          </a:p>
          <a:p>
            <a:pPr lvl="0"/>
            <a:r>
              <a:rPr lang="en-GB" sz="5400" dirty="0" smtClean="0">
                <a:solidFill>
                  <a:srgbClr val="002060"/>
                </a:solidFill>
              </a:rPr>
              <a:t>2. Rigid Registration</a:t>
            </a:r>
          </a:p>
          <a:p>
            <a:pPr lvl="0"/>
            <a:r>
              <a:rPr lang="en-GB" sz="5400" dirty="0" smtClean="0">
                <a:solidFill>
                  <a:srgbClr val="002060"/>
                </a:solidFill>
              </a:rPr>
              <a:t>3. FFD-based Non-rigid Registration</a:t>
            </a:r>
          </a:p>
          <a:p>
            <a:pPr lvl="0"/>
            <a:endParaRPr lang="en-GB" sz="1400" b="1" dirty="0" smtClean="0">
              <a:solidFill>
                <a:srgbClr val="002060"/>
              </a:solidFill>
            </a:endParaRPr>
          </a:p>
          <a:p>
            <a:endParaRPr lang="en-GB" sz="3600" b="1" dirty="0" smtClean="0">
              <a:solidFill>
                <a:srgbClr val="002060"/>
              </a:solidFill>
            </a:endParaRPr>
          </a:p>
          <a:p>
            <a:r>
              <a:rPr lang="en-GB" sz="5400" b="1" dirty="0" smtClean="0">
                <a:solidFill>
                  <a:srgbClr val="002060"/>
                </a:solidFill>
              </a:rPr>
              <a:t>Prior-based Registration Objective</a:t>
            </a:r>
            <a:br>
              <a:rPr lang="en-GB" sz="5400" b="1" dirty="0" smtClean="0">
                <a:solidFill>
                  <a:srgbClr val="002060"/>
                </a:solidFill>
              </a:rPr>
            </a:br>
            <a:r>
              <a:rPr lang="en-GB" sz="3600" dirty="0" smtClean="0">
                <a:solidFill>
                  <a:srgbClr val="002060"/>
                </a:solidFill>
              </a:rPr>
              <a:t>Incorporating priors into optimization problem</a:t>
            </a:r>
            <a:endParaRPr lang="en-GB" sz="5400" b="1" dirty="0" smtClean="0">
              <a:solidFill>
                <a:srgbClr val="002060"/>
              </a:solidFill>
            </a:endParaRPr>
          </a:p>
          <a:p>
            <a:endParaRPr lang="en-GB" sz="6600" b="1" dirty="0" smtClean="0">
              <a:solidFill>
                <a:srgbClr val="002060"/>
              </a:solidFill>
            </a:endParaRPr>
          </a:p>
          <a:p>
            <a:endParaRPr lang="en-GB" sz="6600" b="1" dirty="0" smtClean="0">
              <a:solidFill>
                <a:srgbClr val="002060"/>
              </a:solidFill>
            </a:endParaRPr>
          </a:p>
          <a:p>
            <a:endParaRPr lang="en-GB" sz="4400" b="1" dirty="0" smtClean="0">
              <a:solidFill>
                <a:srgbClr val="002060"/>
              </a:solidFill>
            </a:endParaRPr>
          </a:p>
          <a:p>
            <a:r>
              <a:rPr lang="en-GB" sz="6600" b="1" dirty="0" smtClean="0">
                <a:solidFill>
                  <a:srgbClr val="002060"/>
                </a:solidFill>
              </a:rPr>
              <a:t>Quantitative Evaluation</a:t>
            </a:r>
          </a:p>
        </p:txBody>
      </p:sp>
      <p:sp>
        <p:nvSpPr>
          <p:cNvPr id="352" name="Rectangle 14"/>
          <p:cNvSpPr/>
          <p:nvPr/>
        </p:nvSpPr>
        <p:spPr>
          <a:xfrm>
            <a:off x="18853840" y="21773556"/>
            <a:ext cx="10885514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000" b="1" dirty="0" smtClean="0">
                <a:solidFill>
                  <a:srgbClr val="002060"/>
                </a:solidFill>
              </a:rPr>
              <a:t>Initialization with different methods</a:t>
            </a:r>
            <a:endParaRPr lang="en-GB" sz="4000" b="1" dirty="0">
              <a:solidFill>
                <a:srgbClr val="002060"/>
              </a:solidFill>
            </a:endParaRPr>
          </a:p>
        </p:txBody>
      </p:sp>
      <p:pic>
        <p:nvPicPr>
          <p:cNvPr id="353" name="Grafik 3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41790835"/>
            <a:ext cx="30243464" cy="1008163"/>
          </a:xfrm>
          <a:prstGeom prst="rect">
            <a:avLst/>
          </a:prstGeom>
        </p:spPr>
      </p:pic>
      <p:sp>
        <p:nvSpPr>
          <p:cNvPr id="354" name="TextBox 18"/>
          <p:cNvSpPr txBox="1"/>
          <p:nvPr/>
        </p:nvSpPr>
        <p:spPr>
          <a:xfrm>
            <a:off x="0" y="41977068"/>
            <a:ext cx="26132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>
                <a:solidFill>
                  <a:schemeClr val="bg1"/>
                </a:solidFill>
                <a:latin typeface="+mj-lt"/>
              </a:rPr>
              <a:t>Contact: b.glocker@imperial.ac.uk</a:t>
            </a:r>
            <a:endParaRPr lang="en-GB" sz="4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55" name="Grafik 35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9035" y="41871203"/>
            <a:ext cx="3211663" cy="847986"/>
          </a:xfrm>
          <a:prstGeom prst="rect">
            <a:avLst/>
          </a:prstGeom>
        </p:spPr>
      </p:pic>
      <p:grpSp>
        <p:nvGrpSpPr>
          <p:cNvPr id="356" name="Gruppieren 355"/>
          <p:cNvGrpSpPr/>
          <p:nvPr/>
        </p:nvGrpSpPr>
        <p:grpSpPr>
          <a:xfrm>
            <a:off x="12355169" y="34502168"/>
            <a:ext cx="17456194" cy="6736270"/>
            <a:chOff x="2181138" y="12703830"/>
            <a:chExt cx="17456194" cy="6736270"/>
          </a:xfrm>
        </p:grpSpPr>
        <p:pic>
          <p:nvPicPr>
            <p:cNvPr id="357" name="Grafik 356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1138" y="12709624"/>
              <a:ext cx="4638770" cy="3473250"/>
            </a:xfrm>
            <a:prstGeom prst="rect">
              <a:avLst/>
            </a:prstGeom>
          </p:spPr>
        </p:pic>
        <p:pic>
          <p:nvPicPr>
            <p:cNvPr id="358" name="Grafik 357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1138" y="15966850"/>
              <a:ext cx="4638770" cy="3473250"/>
            </a:xfrm>
            <a:prstGeom prst="rect">
              <a:avLst/>
            </a:prstGeom>
          </p:spPr>
        </p:pic>
        <p:pic>
          <p:nvPicPr>
            <p:cNvPr id="359" name="Grafik 358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9610" y="12709624"/>
              <a:ext cx="4638770" cy="3473250"/>
            </a:xfrm>
            <a:prstGeom prst="rect">
              <a:avLst/>
            </a:prstGeom>
          </p:spPr>
        </p:pic>
        <p:pic>
          <p:nvPicPr>
            <p:cNvPr id="360" name="Grafik 359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9610" y="15966850"/>
              <a:ext cx="4638770" cy="3473250"/>
            </a:xfrm>
            <a:prstGeom prst="rect">
              <a:avLst/>
            </a:prstGeom>
          </p:spPr>
        </p:pic>
        <p:pic>
          <p:nvPicPr>
            <p:cNvPr id="361" name="Grafik 360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8082" y="12706727"/>
              <a:ext cx="4638770" cy="3473250"/>
            </a:xfrm>
            <a:prstGeom prst="rect">
              <a:avLst/>
            </a:prstGeom>
          </p:spPr>
        </p:pic>
        <p:pic>
          <p:nvPicPr>
            <p:cNvPr id="362" name="Grafik 361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8082" y="15963953"/>
              <a:ext cx="4638770" cy="3473250"/>
            </a:xfrm>
            <a:prstGeom prst="rect">
              <a:avLst/>
            </a:prstGeom>
          </p:spPr>
        </p:pic>
        <p:pic>
          <p:nvPicPr>
            <p:cNvPr id="363" name="Grafik 362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96481" y="12703830"/>
              <a:ext cx="4638770" cy="3473250"/>
            </a:xfrm>
            <a:prstGeom prst="rect">
              <a:avLst/>
            </a:prstGeom>
          </p:spPr>
        </p:pic>
        <p:pic>
          <p:nvPicPr>
            <p:cNvPr id="364" name="Grafik 363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98562" y="15961056"/>
              <a:ext cx="4638770" cy="3473250"/>
            </a:xfrm>
            <a:prstGeom prst="rect">
              <a:avLst/>
            </a:prstGeom>
          </p:spPr>
        </p:pic>
      </p:grpSp>
      <p:grpSp>
        <p:nvGrpSpPr>
          <p:cNvPr id="365" name="Gruppieren 364"/>
          <p:cNvGrpSpPr/>
          <p:nvPr/>
        </p:nvGrpSpPr>
        <p:grpSpPr>
          <a:xfrm>
            <a:off x="11809363" y="22518888"/>
            <a:ext cx="13976689" cy="5353644"/>
            <a:chOff x="1293193" y="4234407"/>
            <a:chExt cx="14293447" cy="5474975"/>
          </a:xfrm>
        </p:grpSpPr>
        <p:sp>
          <p:nvSpPr>
            <p:cNvPr id="366" name="Rechteck 365"/>
            <p:cNvSpPr/>
            <p:nvPr/>
          </p:nvSpPr>
          <p:spPr>
            <a:xfrm>
              <a:off x="1296092" y="4296883"/>
              <a:ext cx="14290548" cy="53823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5400"/>
            </a:p>
          </p:txBody>
        </p:sp>
        <p:pic>
          <p:nvPicPr>
            <p:cNvPr id="367" name="Grafik 366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1898" y="4296883"/>
              <a:ext cx="3524742" cy="5382376"/>
            </a:xfrm>
            <a:prstGeom prst="rect">
              <a:avLst/>
            </a:prstGeom>
          </p:spPr>
        </p:pic>
        <p:pic>
          <p:nvPicPr>
            <p:cNvPr id="368" name="Grafik 367"/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6092" y="4296883"/>
              <a:ext cx="3534268" cy="5382376"/>
            </a:xfrm>
            <a:prstGeom prst="rect">
              <a:avLst/>
            </a:prstGeom>
          </p:spPr>
        </p:pic>
        <p:pic>
          <p:nvPicPr>
            <p:cNvPr id="369" name="Grafik 368"/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1045" y="4296883"/>
              <a:ext cx="3524742" cy="5382376"/>
            </a:xfrm>
            <a:prstGeom prst="rect">
              <a:avLst/>
            </a:prstGeom>
          </p:spPr>
        </p:pic>
        <p:pic>
          <p:nvPicPr>
            <p:cNvPr id="370" name="Grafik 369"/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6472" y="4296883"/>
              <a:ext cx="3524742" cy="5382376"/>
            </a:xfrm>
            <a:prstGeom prst="rect">
              <a:avLst/>
            </a:prstGeom>
          </p:spPr>
        </p:pic>
        <p:cxnSp>
          <p:nvCxnSpPr>
            <p:cNvPr id="371" name="Gerader Verbinder 370"/>
            <p:cNvCxnSpPr>
              <a:stCxn id="380" idx="6"/>
              <a:endCxn id="375" idx="2"/>
            </p:cNvCxnSpPr>
            <p:nvPr/>
          </p:nvCxnSpPr>
          <p:spPr>
            <a:xfrm>
              <a:off x="2428664" y="7085558"/>
              <a:ext cx="10580068" cy="0"/>
            </a:xfrm>
            <a:prstGeom prst="line">
              <a:avLst/>
            </a:prstGeom>
            <a:ln w="57150">
              <a:solidFill>
                <a:srgbClr val="FF33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Gerader Verbinder 371"/>
            <p:cNvCxnSpPr>
              <a:stCxn id="381" idx="6"/>
              <a:endCxn id="376" idx="2"/>
            </p:cNvCxnSpPr>
            <p:nvPr/>
          </p:nvCxnSpPr>
          <p:spPr>
            <a:xfrm>
              <a:off x="2939310" y="8939440"/>
              <a:ext cx="10580068" cy="0"/>
            </a:xfrm>
            <a:prstGeom prst="line">
              <a:avLst/>
            </a:prstGeom>
            <a:ln w="57150">
              <a:solidFill>
                <a:srgbClr val="FF33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Textfeld 372"/>
            <p:cNvSpPr txBox="1"/>
            <p:nvPr/>
          </p:nvSpPr>
          <p:spPr>
            <a:xfrm>
              <a:off x="13841085" y="8407701"/>
              <a:ext cx="833110" cy="849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800" b="1" spc="50" dirty="0" smtClean="0">
                  <a:ln w="12700" cmpd="sng">
                    <a:solidFill>
                      <a:schemeClr val="tx1"/>
                    </a:solidFill>
                    <a:prstDash val="solid"/>
                  </a:ln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T3</a:t>
              </a:r>
              <a:endParaRPr lang="en-GB" sz="4800" b="1" spc="50" dirty="0">
                <a:ln w="12700" cmpd="sng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4" name="Textfeld 373"/>
            <p:cNvSpPr txBox="1"/>
            <p:nvPr/>
          </p:nvSpPr>
          <p:spPr>
            <a:xfrm>
              <a:off x="13307754" y="6546544"/>
              <a:ext cx="854420" cy="849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800" b="1" spc="50" dirty="0" smtClean="0">
                  <a:ln w="12700" cmpd="sng">
                    <a:solidFill>
                      <a:schemeClr val="tx1"/>
                    </a:solidFill>
                    <a:prstDash val="solid"/>
                  </a:ln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C6</a:t>
              </a:r>
              <a:endParaRPr lang="en-GB" sz="4800" b="1" spc="50" dirty="0">
                <a:ln w="12700" cmpd="sng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5" name="Ellipse 374"/>
            <p:cNvSpPr>
              <a:spLocks noChangeAspect="1"/>
            </p:cNvSpPr>
            <p:nvPr/>
          </p:nvSpPr>
          <p:spPr>
            <a:xfrm>
              <a:off x="13008732" y="6992689"/>
              <a:ext cx="185738" cy="185738"/>
            </a:xfrm>
            <a:prstGeom prst="ellipse">
              <a:avLst/>
            </a:prstGeom>
            <a:solidFill>
              <a:srgbClr val="66FF3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5400"/>
            </a:p>
          </p:txBody>
        </p:sp>
        <p:sp>
          <p:nvSpPr>
            <p:cNvPr id="376" name="Ellipse 375"/>
            <p:cNvSpPr>
              <a:spLocks noChangeAspect="1"/>
            </p:cNvSpPr>
            <p:nvPr/>
          </p:nvSpPr>
          <p:spPr>
            <a:xfrm>
              <a:off x="13519378" y="8846571"/>
              <a:ext cx="185738" cy="185738"/>
            </a:xfrm>
            <a:prstGeom prst="ellipse">
              <a:avLst/>
            </a:prstGeom>
            <a:solidFill>
              <a:srgbClr val="66FF3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5400"/>
            </a:p>
          </p:txBody>
        </p:sp>
        <p:sp>
          <p:nvSpPr>
            <p:cNvPr id="377" name="Ellipse 376"/>
            <p:cNvSpPr>
              <a:spLocks noChangeAspect="1"/>
            </p:cNvSpPr>
            <p:nvPr/>
          </p:nvSpPr>
          <p:spPr>
            <a:xfrm>
              <a:off x="9933952" y="8846571"/>
              <a:ext cx="185738" cy="185738"/>
            </a:xfrm>
            <a:prstGeom prst="ellipse">
              <a:avLst/>
            </a:prstGeom>
            <a:solidFill>
              <a:srgbClr val="66FF3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5400"/>
            </a:p>
          </p:txBody>
        </p:sp>
        <p:sp>
          <p:nvSpPr>
            <p:cNvPr id="378" name="Ellipse 377"/>
            <p:cNvSpPr>
              <a:spLocks noChangeAspect="1"/>
            </p:cNvSpPr>
            <p:nvPr/>
          </p:nvSpPr>
          <p:spPr>
            <a:xfrm>
              <a:off x="5837879" y="6992689"/>
              <a:ext cx="185738" cy="185738"/>
            </a:xfrm>
            <a:prstGeom prst="ellipse">
              <a:avLst/>
            </a:prstGeom>
            <a:solidFill>
              <a:srgbClr val="66FF3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5400"/>
            </a:p>
          </p:txBody>
        </p:sp>
        <p:sp>
          <p:nvSpPr>
            <p:cNvPr id="379" name="Ellipse 378"/>
            <p:cNvSpPr>
              <a:spLocks noChangeAspect="1"/>
            </p:cNvSpPr>
            <p:nvPr/>
          </p:nvSpPr>
          <p:spPr>
            <a:xfrm>
              <a:off x="6348525" y="8846571"/>
              <a:ext cx="185738" cy="185738"/>
            </a:xfrm>
            <a:prstGeom prst="ellipse">
              <a:avLst/>
            </a:prstGeom>
            <a:solidFill>
              <a:srgbClr val="66FF3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5400"/>
            </a:p>
          </p:txBody>
        </p:sp>
        <p:sp>
          <p:nvSpPr>
            <p:cNvPr id="380" name="Ellipse 379"/>
            <p:cNvSpPr>
              <a:spLocks noChangeAspect="1"/>
            </p:cNvSpPr>
            <p:nvPr/>
          </p:nvSpPr>
          <p:spPr>
            <a:xfrm>
              <a:off x="2242926" y="6992689"/>
              <a:ext cx="185738" cy="185738"/>
            </a:xfrm>
            <a:prstGeom prst="ellipse">
              <a:avLst/>
            </a:prstGeom>
            <a:solidFill>
              <a:srgbClr val="66FF3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5400"/>
            </a:p>
          </p:txBody>
        </p:sp>
        <p:sp>
          <p:nvSpPr>
            <p:cNvPr id="381" name="Ellipse 380"/>
            <p:cNvSpPr>
              <a:spLocks noChangeAspect="1"/>
            </p:cNvSpPr>
            <p:nvPr/>
          </p:nvSpPr>
          <p:spPr>
            <a:xfrm>
              <a:off x="2753572" y="8846571"/>
              <a:ext cx="185738" cy="185738"/>
            </a:xfrm>
            <a:prstGeom prst="ellipse">
              <a:avLst/>
            </a:prstGeom>
            <a:solidFill>
              <a:srgbClr val="66FF3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5400"/>
            </a:p>
          </p:txBody>
        </p:sp>
        <p:sp>
          <p:nvSpPr>
            <p:cNvPr id="382" name="Ellipse 381"/>
            <p:cNvSpPr>
              <a:spLocks noChangeAspect="1"/>
            </p:cNvSpPr>
            <p:nvPr/>
          </p:nvSpPr>
          <p:spPr>
            <a:xfrm>
              <a:off x="10009563" y="9091691"/>
              <a:ext cx="185738" cy="185738"/>
            </a:xfrm>
            <a:prstGeom prst="ellipse">
              <a:avLst/>
            </a:prstGeom>
            <a:solidFill>
              <a:srgbClr val="FF33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5400"/>
            </a:p>
          </p:txBody>
        </p:sp>
        <p:sp>
          <p:nvSpPr>
            <p:cNvPr id="383" name="Ellipse 382"/>
            <p:cNvSpPr>
              <a:spLocks noChangeAspect="1"/>
            </p:cNvSpPr>
            <p:nvPr/>
          </p:nvSpPr>
          <p:spPr>
            <a:xfrm>
              <a:off x="9516956" y="7003420"/>
              <a:ext cx="185738" cy="185738"/>
            </a:xfrm>
            <a:prstGeom prst="ellipse">
              <a:avLst/>
            </a:prstGeom>
            <a:solidFill>
              <a:srgbClr val="FF33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5400"/>
            </a:p>
          </p:txBody>
        </p:sp>
        <p:sp>
          <p:nvSpPr>
            <p:cNvPr id="384" name="Ellipse 383"/>
            <p:cNvSpPr>
              <a:spLocks noChangeAspect="1"/>
            </p:cNvSpPr>
            <p:nvPr/>
          </p:nvSpPr>
          <p:spPr>
            <a:xfrm>
              <a:off x="9423306" y="6992689"/>
              <a:ext cx="185738" cy="185738"/>
            </a:xfrm>
            <a:prstGeom prst="ellipse">
              <a:avLst/>
            </a:prstGeom>
            <a:solidFill>
              <a:srgbClr val="66FF3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5400"/>
            </a:p>
          </p:txBody>
        </p:sp>
        <p:sp>
          <p:nvSpPr>
            <p:cNvPr id="385" name="Ellipse 384"/>
            <p:cNvSpPr>
              <a:spLocks noChangeAspect="1"/>
            </p:cNvSpPr>
            <p:nvPr/>
          </p:nvSpPr>
          <p:spPr>
            <a:xfrm>
              <a:off x="6429709" y="8313155"/>
              <a:ext cx="185738" cy="185738"/>
            </a:xfrm>
            <a:prstGeom prst="ellipse">
              <a:avLst/>
            </a:prstGeom>
            <a:solidFill>
              <a:srgbClr val="FF33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5400"/>
            </a:p>
          </p:txBody>
        </p:sp>
        <p:sp>
          <p:nvSpPr>
            <p:cNvPr id="386" name="Ellipse 385"/>
            <p:cNvSpPr>
              <a:spLocks noChangeAspect="1"/>
            </p:cNvSpPr>
            <p:nvPr/>
          </p:nvSpPr>
          <p:spPr>
            <a:xfrm>
              <a:off x="5937102" y="6224884"/>
              <a:ext cx="185738" cy="185738"/>
            </a:xfrm>
            <a:prstGeom prst="ellipse">
              <a:avLst/>
            </a:prstGeom>
            <a:solidFill>
              <a:srgbClr val="FF33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5400"/>
            </a:p>
          </p:txBody>
        </p:sp>
        <p:grpSp>
          <p:nvGrpSpPr>
            <p:cNvPr id="387" name="Gruppieren 386"/>
            <p:cNvGrpSpPr/>
            <p:nvPr/>
          </p:nvGrpSpPr>
          <p:grpSpPr>
            <a:xfrm>
              <a:off x="1293193" y="4234407"/>
              <a:ext cx="10708022" cy="598028"/>
              <a:chOff x="-963810" y="-14095"/>
              <a:chExt cx="10708022" cy="598028"/>
            </a:xfrm>
          </p:grpSpPr>
          <p:sp>
            <p:nvSpPr>
              <p:cNvPr id="397" name="Rechteck 396"/>
              <p:cNvSpPr/>
              <p:nvPr/>
            </p:nvSpPr>
            <p:spPr>
              <a:xfrm>
                <a:off x="2634041" y="40771"/>
                <a:ext cx="3524743" cy="5267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398" name="Rechteck 397"/>
              <p:cNvSpPr/>
              <p:nvPr/>
            </p:nvSpPr>
            <p:spPr>
              <a:xfrm>
                <a:off x="6218020" y="40771"/>
                <a:ext cx="3526192" cy="5267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399" name="Rechteck 398"/>
              <p:cNvSpPr/>
              <p:nvPr/>
            </p:nvSpPr>
            <p:spPr>
              <a:xfrm>
                <a:off x="-963810" y="40771"/>
                <a:ext cx="3537167" cy="5267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400"/>
              </a:p>
            </p:txBody>
          </p:sp>
          <p:sp>
            <p:nvSpPr>
              <p:cNvPr id="400" name="Textfeld 399"/>
              <p:cNvSpPr txBox="1"/>
              <p:nvPr/>
            </p:nvSpPr>
            <p:spPr>
              <a:xfrm>
                <a:off x="6219471" y="-14095"/>
                <a:ext cx="1241106" cy="5980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200" b="1" spc="50" dirty="0" smtClean="0">
                    <a:ln w="12700" cmpd="sng">
                      <a:solidFill>
                        <a:schemeClr val="tx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Priors</a:t>
                </a:r>
                <a:endParaRPr lang="en-GB" sz="3200" b="1" spc="50" dirty="0">
                  <a:ln w="12700" cmpd="sng">
                    <a:solidFill>
                      <a:schemeClr val="tx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01" name="Textfeld 400"/>
              <p:cNvSpPr txBox="1"/>
              <p:nvPr/>
            </p:nvSpPr>
            <p:spPr>
              <a:xfrm>
                <a:off x="2634043" y="-14095"/>
                <a:ext cx="2717948" cy="5980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200" b="1" spc="50" dirty="0" smtClean="0">
                    <a:ln w="12700" cmpd="sng">
                      <a:solidFill>
                        <a:schemeClr val="tx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1D Exhaustive</a:t>
                </a:r>
                <a:endParaRPr lang="en-GB" sz="3200" b="1" spc="50" dirty="0">
                  <a:ln w="12700" cmpd="sng">
                    <a:solidFill>
                      <a:schemeClr val="tx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02" name="Textfeld 401"/>
              <p:cNvSpPr txBox="1"/>
              <p:nvPr/>
            </p:nvSpPr>
            <p:spPr>
              <a:xfrm>
                <a:off x="-960911" y="-14095"/>
                <a:ext cx="3063257" cy="5980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200" b="1" spc="50" dirty="0" err="1" smtClean="0">
                    <a:ln w="12700" cmpd="sng">
                      <a:solidFill>
                        <a:schemeClr val="tx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Centers</a:t>
                </a:r>
                <a:r>
                  <a:rPr lang="en-GB" sz="3200" b="1" spc="50" dirty="0" smtClean="0">
                    <a:ln w="12700" cmpd="sng">
                      <a:solidFill>
                        <a:schemeClr val="tx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of Mass</a:t>
                </a:r>
                <a:endParaRPr lang="en-GB" sz="3200" b="1" spc="50" dirty="0">
                  <a:ln w="12700" cmpd="sng">
                    <a:solidFill>
                      <a:schemeClr val="tx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388" name="Gruppieren 387"/>
            <p:cNvGrpSpPr/>
            <p:nvPr/>
          </p:nvGrpSpPr>
          <p:grpSpPr>
            <a:xfrm>
              <a:off x="1293193" y="9300204"/>
              <a:ext cx="14293447" cy="409178"/>
              <a:chOff x="-963810" y="-14095"/>
              <a:chExt cx="14293447" cy="409178"/>
            </a:xfrm>
          </p:grpSpPr>
          <p:sp>
            <p:nvSpPr>
              <p:cNvPr id="389" name="Rechteck 388"/>
              <p:cNvSpPr/>
              <p:nvPr/>
            </p:nvSpPr>
            <p:spPr>
              <a:xfrm>
                <a:off x="2634041" y="40771"/>
                <a:ext cx="3524743" cy="35193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5400"/>
              </a:p>
            </p:txBody>
          </p:sp>
          <p:sp>
            <p:nvSpPr>
              <p:cNvPr id="390" name="Rechteck 389"/>
              <p:cNvSpPr/>
              <p:nvPr/>
            </p:nvSpPr>
            <p:spPr>
              <a:xfrm>
                <a:off x="6218020" y="40771"/>
                <a:ext cx="3526192" cy="35193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5400"/>
              </a:p>
            </p:txBody>
          </p:sp>
          <p:sp>
            <p:nvSpPr>
              <p:cNvPr id="391" name="Rechteck 390"/>
              <p:cNvSpPr/>
              <p:nvPr/>
            </p:nvSpPr>
            <p:spPr>
              <a:xfrm>
                <a:off x="9803447" y="40771"/>
                <a:ext cx="3526190" cy="35193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5400"/>
              </a:p>
            </p:txBody>
          </p:sp>
          <p:sp>
            <p:nvSpPr>
              <p:cNvPr id="392" name="Rechteck 391"/>
              <p:cNvSpPr/>
              <p:nvPr/>
            </p:nvSpPr>
            <p:spPr>
              <a:xfrm>
                <a:off x="-963810" y="40771"/>
                <a:ext cx="3537167" cy="35193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5400"/>
              </a:p>
            </p:txBody>
          </p:sp>
          <p:sp>
            <p:nvSpPr>
              <p:cNvPr id="393" name="Textfeld 392"/>
              <p:cNvSpPr txBox="1"/>
              <p:nvPr/>
            </p:nvSpPr>
            <p:spPr>
              <a:xfrm>
                <a:off x="9804896" y="-14095"/>
                <a:ext cx="794027" cy="4091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b="1" spc="50" dirty="0" smtClean="0">
                    <a:ln w="12700" cmpd="sng">
                      <a:solidFill>
                        <a:schemeClr val="tx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Fixed</a:t>
                </a:r>
                <a:endParaRPr lang="en-GB" sz="2000" b="1" spc="50" dirty="0">
                  <a:ln w="12700" cmpd="sng">
                    <a:solidFill>
                      <a:schemeClr val="tx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4" name="Textfeld 393"/>
              <p:cNvSpPr txBox="1"/>
              <p:nvPr/>
            </p:nvSpPr>
            <p:spPr>
              <a:xfrm>
                <a:off x="6219469" y="-14095"/>
                <a:ext cx="1051993" cy="4091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b="1" spc="50" dirty="0" smtClean="0">
                    <a:ln w="12700" cmpd="sng">
                      <a:solidFill>
                        <a:schemeClr val="tx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Moving</a:t>
                </a:r>
                <a:endParaRPr lang="en-GB" sz="2000" b="1" spc="50" dirty="0">
                  <a:ln w="12700" cmpd="sng">
                    <a:solidFill>
                      <a:schemeClr val="tx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5" name="Textfeld 394"/>
              <p:cNvSpPr txBox="1"/>
              <p:nvPr/>
            </p:nvSpPr>
            <p:spPr>
              <a:xfrm>
                <a:off x="2634042" y="-14095"/>
                <a:ext cx="1051993" cy="4091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b="1" spc="50" dirty="0" smtClean="0">
                    <a:ln w="12700" cmpd="sng">
                      <a:solidFill>
                        <a:schemeClr val="tx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Moving</a:t>
                </a:r>
                <a:endParaRPr lang="en-GB" sz="2000" b="1" spc="50" dirty="0">
                  <a:ln w="12700" cmpd="sng">
                    <a:solidFill>
                      <a:schemeClr val="tx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96" name="Textfeld 395"/>
              <p:cNvSpPr txBox="1"/>
              <p:nvPr/>
            </p:nvSpPr>
            <p:spPr>
              <a:xfrm>
                <a:off x="-960911" y="-14095"/>
                <a:ext cx="1051993" cy="4091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b="1" spc="50" dirty="0" smtClean="0">
                    <a:ln w="12700" cmpd="sng">
                      <a:solidFill>
                        <a:schemeClr val="tx1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Moving</a:t>
                </a:r>
                <a:endParaRPr lang="en-GB" sz="2000" b="1" spc="50" dirty="0">
                  <a:ln w="12700" cmpd="sng">
                    <a:solidFill>
                      <a:schemeClr val="tx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403" name="Textfeld 402"/>
          <p:cNvSpPr txBox="1"/>
          <p:nvPr/>
        </p:nvSpPr>
        <p:spPr>
          <a:xfrm>
            <a:off x="370924" y="36450999"/>
            <a:ext cx="114414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GB" sz="5400" b="1" dirty="0">
                <a:solidFill>
                  <a:srgbClr val="002060"/>
                </a:solidFill>
              </a:rPr>
              <a:t>Clinical Spine CT Dataset*</a:t>
            </a:r>
            <a:br>
              <a:rPr lang="en-GB" sz="5400" b="1" dirty="0">
                <a:solidFill>
                  <a:srgbClr val="002060"/>
                </a:solidFill>
              </a:rPr>
            </a:br>
            <a:r>
              <a:rPr lang="en-GB" sz="2800" dirty="0">
                <a:solidFill>
                  <a:srgbClr val="002060"/>
                </a:solidFill>
              </a:rPr>
              <a:t>*available on http://research.microsoft.com/spine</a:t>
            </a:r>
          </a:p>
          <a:p>
            <a:pPr lvl="0"/>
            <a:endParaRPr lang="en-GB" sz="1400" b="1" dirty="0">
              <a:solidFill>
                <a:srgbClr val="002060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GB" sz="3600" b="1" dirty="0">
                <a:solidFill>
                  <a:srgbClr val="002060"/>
                </a:solidFill>
              </a:rPr>
              <a:t>CT scans from 93 patients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GB" sz="3600" b="1" dirty="0">
                <a:solidFill>
                  <a:srgbClr val="002060"/>
                </a:solidFill>
              </a:rPr>
              <a:t>A total of 276 registrations</a:t>
            </a:r>
            <a:endParaRPr lang="en-GB" sz="3600" dirty="0">
              <a:solidFill>
                <a:srgbClr val="002060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rgbClr val="002060"/>
                </a:solidFill>
              </a:rPr>
              <a:t>pre- and post-operative scans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rgbClr val="002060"/>
                </a:solidFill>
              </a:rPr>
              <a:t>limited view, 5-15 visible vertebrae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rgbClr val="002060"/>
                </a:solidFill>
              </a:rPr>
              <a:t>include high-grade scoliosis, kyphosis, fractures, implants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rgbClr val="002060"/>
                </a:solidFill>
              </a:rPr>
              <a:t>manual annotations of all vertebrae centroids available</a:t>
            </a:r>
            <a:endParaRPr lang="en-GB" dirty="0"/>
          </a:p>
        </p:txBody>
      </p:sp>
      <p:sp>
        <p:nvSpPr>
          <p:cNvPr id="404" name="Textfeld 403"/>
          <p:cNvSpPr txBox="1"/>
          <p:nvPr/>
        </p:nvSpPr>
        <p:spPr>
          <a:xfrm>
            <a:off x="370924" y="31422628"/>
            <a:ext cx="1323458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GB" sz="5400" b="1" dirty="0">
                <a:solidFill>
                  <a:srgbClr val="002060"/>
                </a:solidFill>
              </a:rPr>
              <a:t>Baselines for Comparison</a:t>
            </a:r>
          </a:p>
          <a:p>
            <a:pPr marL="685800" lvl="0" indent="-685800">
              <a:buFont typeface="Arial" pitchFamily="34" charset="0"/>
              <a:buChar char="•"/>
            </a:pPr>
            <a:r>
              <a:rPr lang="en-GB" sz="3600" dirty="0">
                <a:solidFill>
                  <a:srgbClr val="002060"/>
                </a:solidFill>
              </a:rPr>
              <a:t>‘</a:t>
            </a:r>
            <a:r>
              <a:rPr lang="en-GB" sz="3600" b="1" dirty="0" err="1">
                <a:solidFill>
                  <a:srgbClr val="002060"/>
                </a:solidFill>
              </a:rPr>
              <a:t>Centers</a:t>
            </a:r>
            <a:r>
              <a:rPr lang="en-GB" sz="3600" b="1" dirty="0">
                <a:solidFill>
                  <a:srgbClr val="002060"/>
                </a:solidFill>
              </a:rPr>
              <a:t> of Mass</a:t>
            </a:r>
            <a:r>
              <a:rPr lang="en-GB" sz="3600" dirty="0">
                <a:solidFill>
                  <a:srgbClr val="002060"/>
                </a:solidFill>
              </a:rPr>
              <a:t>’: pre-aligns </a:t>
            </a:r>
            <a:r>
              <a:rPr lang="en-GB" sz="3600" dirty="0" err="1">
                <a:solidFill>
                  <a:srgbClr val="002060"/>
                </a:solidFill>
              </a:rPr>
              <a:t>centers</a:t>
            </a:r>
            <a:r>
              <a:rPr lang="en-GB" sz="3600" dirty="0">
                <a:solidFill>
                  <a:srgbClr val="002060"/>
                </a:solidFill>
              </a:rPr>
              <a:t> of intensity masses</a:t>
            </a:r>
          </a:p>
          <a:p>
            <a:pPr marL="685800" lvl="0" indent="-685800">
              <a:buFont typeface="Arial" pitchFamily="34" charset="0"/>
              <a:buChar char="•"/>
            </a:pPr>
            <a:r>
              <a:rPr lang="en-GB" sz="3600" dirty="0">
                <a:solidFill>
                  <a:srgbClr val="002060"/>
                </a:solidFill>
              </a:rPr>
              <a:t>‘</a:t>
            </a:r>
            <a:r>
              <a:rPr lang="en-GB" sz="3600" b="1" dirty="0">
                <a:solidFill>
                  <a:srgbClr val="002060"/>
                </a:solidFill>
              </a:rPr>
              <a:t>1D Exhaustive</a:t>
            </a:r>
            <a:r>
              <a:rPr lang="en-GB" sz="3600" dirty="0">
                <a:solidFill>
                  <a:srgbClr val="002060"/>
                </a:solidFill>
              </a:rPr>
              <a:t>’: exhaustive search along the main anatomical axis</a:t>
            </a:r>
          </a:p>
          <a:p>
            <a:pPr lvl="0"/>
            <a:endParaRPr lang="en-GB" sz="3600" dirty="0">
              <a:solidFill>
                <a:srgbClr val="002060"/>
              </a:solidFill>
            </a:endParaRPr>
          </a:p>
          <a:p>
            <a:pPr lvl="0"/>
            <a:r>
              <a:rPr lang="en-GB" sz="5400" b="1" dirty="0">
                <a:solidFill>
                  <a:srgbClr val="002060"/>
                </a:solidFill>
              </a:rPr>
              <a:t>Computational Efficiency</a:t>
            </a:r>
          </a:p>
          <a:p>
            <a:pPr marL="685800" lvl="0" indent="-685800">
              <a:buFont typeface="Arial" pitchFamily="34" charset="0"/>
              <a:buChar char="•"/>
            </a:pPr>
            <a:r>
              <a:rPr lang="en-GB" sz="3600" dirty="0">
                <a:solidFill>
                  <a:srgbClr val="002060"/>
                </a:solidFill>
              </a:rPr>
              <a:t>Intel Xeon 3.5GHz, C# implementation</a:t>
            </a:r>
          </a:p>
          <a:p>
            <a:pPr marL="685800" lvl="0" indent="-685800">
              <a:buFont typeface="Arial" pitchFamily="34" charset="0"/>
              <a:buChar char="•"/>
            </a:pPr>
            <a:r>
              <a:rPr lang="en-GB" sz="3600" b="1" dirty="0" smtClean="0">
                <a:solidFill>
                  <a:srgbClr val="002060"/>
                </a:solidFill>
              </a:rPr>
              <a:t>Registration </a:t>
            </a:r>
            <a:r>
              <a:rPr lang="en-GB" sz="3600" b="1" dirty="0">
                <a:solidFill>
                  <a:srgbClr val="002060"/>
                </a:solidFill>
              </a:rPr>
              <a:t>including prior computation takes 2 min</a:t>
            </a:r>
            <a:endParaRPr lang="en-GB" dirty="0"/>
          </a:p>
        </p:txBody>
      </p:sp>
      <p:sp>
        <p:nvSpPr>
          <p:cNvPr id="405" name="Rectangle 14"/>
          <p:cNvSpPr/>
          <p:nvPr/>
        </p:nvSpPr>
        <p:spPr>
          <a:xfrm>
            <a:off x="17881983" y="33582868"/>
            <a:ext cx="11927299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000" b="1" dirty="0" smtClean="0">
                <a:solidFill>
                  <a:srgbClr val="002060"/>
                </a:solidFill>
              </a:rPr>
              <a:t>Statistics of registration errors for different methods</a:t>
            </a:r>
            <a:endParaRPr lang="en-GB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6" name="Textfeld 405"/>
              <p:cNvSpPr txBox="1"/>
              <p:nvPr/>
            </p:nvSpPr>
            <p:spPr>
              <a:xfrm>
                <a:off x="440079" y="28110260"/>
                <a:ext cx="14961468" cy="17863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GB" sz="4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GB" sz="4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4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GB" sz="4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4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sz="4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en-GB" sz="4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4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sz="4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b>
                          </m:sSub>
                          <m:r>
                            <a:rPr lang="en-GB" sz="4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4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GB" sz="4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4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GB" sz="4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GB" sz="4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  <m:r>
                            <a:rPr lang="en-GB" sz="4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4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d>
                      <m:r>
                        <a:rPr lang="en-GB" sz="4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4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GB" sz="4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4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4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𝒱</m:t>
                                  </m:r>
                                </m:e>
                                <m:sub>
                                  <m:r>
                                    <a:rPr lang="en-GB" sz="4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𝐼𝐽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GB" sz="4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sz="4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sz="4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GB" sz="4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𝒱</m:t>
                              </m:r>
                            </m:e>
                            <m:sub>
                              <m:r>
                                <a:rPr lang="en-GB" sz="4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𝐼𝐽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GB" sz="4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GB" sz="4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GB" sz="4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4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4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GB" sz="4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sz="4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4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GB" sz="4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,⋅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GB" sz="4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4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4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sz="4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4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4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GB" sz="4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,⋅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GB" sz="44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406" name="Textfeld 4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79" y="28110260"/>
                <a:ext cx="14961468" cy="1786323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7" name="Gruppieren 406"/>
          <p:cNvGrpSpPr/>
          <p:nvPr/>
        </p:nvGrpSpPr>
        <p:grpSpPr>
          <a:xfrm>
            <a:off x="26132066" y="22579979"/>
            <a:ext cx="3607289" cy="5263097"/>
            <a:chOff x="26528705" y="636753"/>
            <a:chExt cx="3092514" cy="4512031"/>
          </a:xfrm>
        </p:grpSpPr>
        <p:pic>
          <p:nvPicPr>
            <p:cNvPr id="408" name="Grafik 407"/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28706" y="636753"/>
              <a:ext cx="3092513" cy="2315500"/>
            </a:xfrm>
            <a:prstGeom prst="rect">
              <a:avLst/>
            </a:prstGeom>
          </p:spPr>
        </p:pic>
        <p:pic>
          <p:nvPicPr>
            <p:cNvPr id="409" name="Grafik 408"/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28705" y="2833284"/>
              <a:ext cx="3092513" cy="2315500"/>
            </a:xfrm>
            <a:prstGeom prst="rect">
              <a:avLst/>
            </a:prstGeom>
          </p:spPr>
        </p:pic>
      </p:grpSp>
      <p:sp>
        <p:nvSpPr>
          <p:cNvPr id="410" name="Textfeld 409"/>
          <p:cNvSpPr txBox="1"/>
          <p:nvPr/>
        </p:nvSpPr>
        <p:spPr>
          <a:xfrm>
            <a:off x="1097369" y="29388935"/>
            <a:ext cx="84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Images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1" name="Textfeld 410"/>
          <p:cNvSpPr txBox="1"/>
          <p:nvPr/>
        </p:nvSpPr>
        <p:spPr>
          <a:xfrm>
            <a:off x="2074494" y="29388935"/>
            <a:ext cx="120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Prior Maps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2" name="Geschweifte Klammer rechts 411"/>
          <p:cNvSpPr/>
          <p:nvPr/>
        </p:nvSpPr>
        <p:spPr>
          <a:xfrm rot="5400000">
            <a:off x="1442945" y="29015780"/>
            <a:ext cx="158440" cy="587869"/>
          </a:xfrm>
          <a:prstGeom prst="rightBrace">
            <a:avLst>
              <a:gd name="adj1" fmla="val 95000"/>
              <a:gd name="adj2" fmla="val 50000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3" name="Geschweifte Klammer rechts 412"/>
          <p:cNvSpPr/>
          <p:nvPr/>
        </p:nvSpPr>
        <p:spPr>
          <a:xfrm rot="5400000">
            <a:off x="2599862" y="28718659"/>
            <a:ext cx="158698" cy="1181857"/>
          </a:xfrm>
          <a:prstGeom prst="rightBrace">
            <a:avLst>
              <a:gd name="adj1" fmla="val 95000"/>
              <a:gd name="adj2" fmla="val 50000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4" name="Geschweifte Klammer rechts 413"/>
          <p:cNvSpPr/>
          <p:nvPr/>
        </p:nvSpPr>
        <p:spPr>
          <a:xfrm rot="5400000">
            <a:off x="8172985" y="29356151"/>
            <a:ext cx="158698" cy="720198"/>
          </a:xfrm>
          <a:prstGeom prst="rightBrace">
            <a:avLst>
              <a:gd name="adj1" fmla="val 95000"/>
              <a:gd name="adj2" fmla="val 50000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5" name="Textfeld 414"/>
          <p:cNvSpPr txBox="1"/>
          <p:nvPr/>
        </p:nvSpPr>
        <p:spPr>
          <a:xfrm>
            <a:off x="7241127" y="29827049"/>
            <a:ext cx="202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Detected Vertebrae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6" name="Geschweifte Klammer rechts 415"/>
          <p:cNvSpPr/>
          <p:nvPr/>
        </p:nvSpPr>
        <p:spPr>
          <a:xfrm rot="5400000">
            <a:off x="5789353" y="28193463"/>
            <a:ext cx="158698" cy="2232248"/>
          </a:xfrm>
          <a:prstGeom prst="rightBrace">
            <a:avLst>
              <a:gd name="adj1" fmla="val 95000"/>
              <a:gd name="adj2" fmla="val 50000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7" name="Textfeld 416"/>
          <p:cNvSpPr txBox="1"/>
          <p:nvPr/>
        </p:nvSpPr>
        <p:spPr>
          <a:xfrm>
            <a:off x="4599188" y="29388935"/>
            <a:ext cx="2539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Intensity-based objective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8" name="Geschweifte Klammer rechts 417"/>
          <p:cNvSpPr/>
          <p:nvPr/>
        </p:nvSpPr>
        <p:spPr>
          <a:xfrm rot="5400000">
            <a:off x="12578981" y="26885467"/>
            <a:ext cx="158698" cy="5070818"/>
          </a:xfrm>
          <a:prstGeom prst="rightBrace">
            <a:avLst>
              <a:gd name="adj1" fmla="val 95000"/>
              <a:gd name="adj2" fmla="val 50000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9" name="Textfeld 418"/>
          <p:cNvSpPr txBox="1"/>
          <p:nvPr/>
        </p:nvSpPr>
        <p:spPr>
          <a:xfrm>
            <a:off x="11568448" y="29500225"/>
            <a:ext cx="2179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</a:rPr>
              <a:t>Prior-based objective</a:t>
            </a:r>
            <a:endParaRPr lang="en-GB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0" name="Rectangle 14"/>
          <p:cNvSpPr/>
          <p:nvPr/>
        </p:nvSpPr>
        <p:spPr>
          <a:xfrm>
            <a:off x="17881983" y="28830340"/>
            <a:ext cx="11927299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000" b="1" dirty="0" smtClean="0">
                <a:solidFill>
                  <a:srgbClr val="002060"/>
                </a:solidFill>
              </a:rPr>
              <a:t>Visual registration examples</a:t>
            </a:r>
            <a:endParaRPr lang="en-GB" sz="4000" b="1" dirty="0">
              <a:solidFill>
                <a:srgbClr val="002060"/>
              </a:solidFill>
            </a:endParaRPr>
          </a:p>
        </p:txBody>
      </p:sp>
      <p:grpSp>
        <p:nvGrpSpPr>
          <p:cNvPr id="421" name="Gruppieren 420"/>
          <p:cNvGrpSpPr/>
          <p:nvPr/>
        </p:nvGrpSpPr>
        <p:grpSpPr>
          <a:xfrm>
            <a:off x="17209963" y="29816748"/>
            <a:ext cx="12529391" cy="2919665"/>
            <a:chOff x="17209963" y="8275190"/>
            <a:chExt cx="12529391" cy="2919665"/>
          </a:xfrm>
        </p:grpSpPr>
        <p:pic>
          <p:nvPicPr>
            <p:cNvPr id="422" name="Grafik 421"/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11149" y="8279102"/>
              <a:ext cx="1881371" cy="2558313"/>
            </a:xfrm>
            <a:prstGeom prst="rect">
              <a:avLst/>
            </a:prstGeom>
          </p:spPr>
        </p:pic>
        <p:pic>
          <p:nvPicPr>
            <p:cNvPr id="423" name="Grafik 422"/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48504" y="8275191"/>
              <a:ext cx="2990850" cy="2562225"/>
            </a:xfrm>
            <a:prstGeom prst="rect">
              <a:avLst/>
            </a:prstGeom>
          </p:spPr>
        </p:pic>
        <p:pic>
          <p:nvPicPr>
            <p:cNvPr id="424" name="Grafik 423"/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75087" y="8275190"/>
              <a:ext cx="2990850" cy="2562225"/>
            </a:xfrm>
            <a:prstGeom prst="rect">
              <a:avLst/>
            </a:prstGeom>
          </p:spPr>
        </p:pic>
        <p:sp>
          <p:nvSpPr>
            <p:cNvPr id="425" name="Textfeld 424"/>
            <p:cNvSpPr txBox="1"/>
            <p:nvPr/>
          </p:nvSpPr>
          <p:spPr>
            <a:xfrm>
              <a:off x="22206551" y="10825523"/>
              <a:ext cx="890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0" dirty="0" smtClean="0">
                  <a:solidFill>
                    <a:schemeClr val="bg1">
                      <a:lumMod val="50000"/>
                    </a:schemeClr>
                  </a:solidFill>
                </a:rPr>
                <a:t>Moving</a:t>
              </a:r>
              <a:endParaRPr lang="en-GB" sz="1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26" name="Textfeld 425"/>
            <p:cNvSpPr txBox="1"/>
            <p:nvPr/>
          </p:nvSpPr>
          <p:spPr>
            <a:xfrm>
              <a:off x="24554779" y="10825523"/>
              <a:ext cx="1174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0" dirty="0" smtClean="0">
                  <a:solidFill>
                    <a:schemeClr val="bg1">
                      <a:lumMod val="50000"/>
                    </a:schemeClr>
                  </a:solidFill>
                </a:rPr>
                <a:t>Registered</a:t>
              </a:r>
              <a:endParaRPr lang="en-GB" sz="1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27" name="Textfeld 426"/>
            <p:cNvSpPr txBox="1"/>
            <p:nvPr/>
          </p:nvSpPr>
          <p:spPr>
            <a:xfrm>
              <a:off x="27900658" y="10825523"/>
              <a:ext cx="6739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0" dirty="0" smtClean="0">
                  <a:solidFill>
                    <a:schemeClr val="bg1">
                      <a:lumMod val="50000"/>
                    </a:schemeClr>
                  </a:solidFill>
                </a:rPr>
                <a:t>Fixed</a:t>
              </a:r>
              <a:endParaRPr lang="en-GB" sz="1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428" name="Grafik 427"/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81971" y="8289337"/>
              <a:ext cx="789825" cy="2525705"/>
            </a:xfrm>
            <a:prstGeom prst="rect">
              <a:avLst/>
            </a:prstGeom>
          </p:spPr>
        </p:pic>
        <p:pic>
          <p:nvPicPr>
            <p:cNvPr id="429" name="Grafik 428"/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36565" y="8281665"/>
              <a:ext cx="1575743" cy="2533377"/>
            </a:xfrm>
            <a:prstGeom prst="rect">
              <a:avLst/>
            </a:prstGeom>
          </p:spPr>
        </p:pic>
        <p:pic>
          <p:nvPicPr>
            <p:cNvPr id="430" name="Grafik 429"/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46809" y="8289337"/>
              <a:ext cx="1414743" cy="2525706"/>
            </a:xfrm>
            <a:prstGeom prst="rect">
              <a:avLst/>
            </a:prstGeom>
          </p:spPr>
        </p:pic>
        <p:sp>
          <p:nvSpPr>
            <p:cNvPr id="431" name="Textfeld 430"/>
            <p:cNvSpPr txBox="1"/>
            <p:nvPr/>
          </p:nvSpPr>
          <p:spPr>
            <a:xfrm>
              <a:off x="17209963" y="10825523"/>
              <a:ext cx="890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0" dirty="0" smtClean="0">
                  <a:solidFill>
                    <a:schemeClr val="bg1">
                      <a:lumMod val="50000"/>
                    </a:schemeClr>
                  </a:solidFill>
                </a:rPr>
                <a:t>Moving</a:t>
              </a:r>
              <a:endParaRPr lang="en-GB" sz="1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32" name="Textfeld 431"/>
            <p:cNvSpPr txBox="1"/>
            <p:nvPr/>
          </p:nvSpPr>
          <p:spPr>
            <a:xfrm>
              <a:off x="18267787" y="10825523"/>
              <a:ext cx="1174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0" dirty="0" smtClean="0">
                  <a:solidFill>
                    <a:schemeClr val="bg1">
                      <a:lumMod val="50000"/>
                    </a:schemeClr>
                  </a:solidFill>
                </a:rPr>
                <a:t>Registered</a:t>
              </a:r>
              <a:endParaRPr lang="en-GB" sz="1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33" name="Textfeld 432"/>
            <p:cNvSpPr txBox="1"/>
            <p:nvPr/>
          </p:nvSpPr>
          <p:spPr>
            <a:xfrm>
              <a:off x="20064453" y="10825523"/>
              <a:ext cx="6739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0" dirty="0" smtClean="0">
                  <a:solidFill>
                    <a:schemeClr val="bg1">
                      <a:lumMod val="50000"/>
                    </a:schemeClr>
                  </a:solidFill>
                </a:rPr>
                <a:t>Fixed</a:t>
              </a:r>
              <a:endParaRPr lang="en-GB" sz="1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434" name="Gruppieren 433"/>
            <p:cNvGrpSpPr/>
            <p:nvPr/>
          </p:nvGrpSpPr>
          <p:grpSpPr>
            <a:xfrm>
              <a:off x="20234299" y="8295687"/>
              <a:ext cx="0" cy="2495121"/>
              <a:chOff x="20234299" y="8295687"/>
              <a:chExt cx="0" cy="2495121"/>
            </a:xfrm>
          </p:grpSpPr>
          <p:cxnSp>
            <p:nvCxnSpPr>
              <p:cNvPr id="455" name="Gerader Verbinder 454"/>
              <p:cNvCxnSpPr/>
              <p:nvPr/>
            </p:nvCxnSpPr>
            <p:spPr>
              <a:xfrm>
                <a:off x="20234299" y="8295687"/>
                <a:ext cx="0" cy="115212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Gerader Verbinder 455"/>
              <p:cNvCxnSpPr/>
              <p:nvPr/>
            </p:nvCxnSpPr>
            <p:spPr>
              <a:xfrm>
                <a:off x="20234299" y="9638680"/>
                <a:ext cx="0" cy="115212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5" name="Gruppieren 434"/>
            <p:cNvGrpSpPr/>
            <p:nvPr/>
          </p:nvGrpSpPr>
          <p:grpSpPr>
            <a:xfrm>
              <a:off x="18703081" y="8295687"/>
              <a:ext cx="0" cy="2495121"/>
              <a:chOff x="20386699" y="8448087"/>
              <a:chExt cx="0" cy="2495121"/>
            </a:xfrm>
          </p:grpSpPr>
          <p:cxnSp>
            <p:nvCxnSpPr>
              <p:cNvPr id="453" name="Gerader Verbinder 452"/>
              <p:cNvCxnSpPr/>
              <p:nvPr/>
            </p:nvCxnSpPr>
            <p:spPr>
              <a:xfrm>
                <a:off x="20386699" y="8448087"/>
                <a:ext cx="0" cy="115212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Gerader Verbinder 453"/>
              <p:cNvCxnSpPr/>
              <p:nvPr/>
            </p:nvCxnSpPr>
            <p:spPr>
              <a:xfrm>
                <a:off x="20386699" y="9791080"/>
                <a:ext cx="0" cy="115212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6" name="Gruppieren 435"/>
            <p:cNvGrpSpPr/>
            <p:nvPr/>
          </p:nvGrpSpPr>
          <p:grpSpPr>
            <a:xfrm>
              <a:off x="24709337" y="8295687"/>
              <a:ext cx="0" cy="2520521"/>
              <a:chOff x="24709337" y="8295687"/>
              <a:chExt cx="0" cy="2520521"/>
            </a:xfrm>
          </p:grpSpPr>
          <p:cxnSp>
            <p:nvCxnSpPr>
              <p:cNvPr id="451" name="Gerader Verbinder 450"/>
              <p:cNvCxnSpPr/>
              <p:nvPr/>
            </p:nvCxnSpPr>
            <p:spPr>
              <a:xfrm>
                <a:off x="24709337" y="8295687"/>
                <a:ext cx="0" cy="88554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Gerader Verbinder 451"/>
              <p:cNvCxnSpPr/>
              <p:nvPr/>
            </p:nvCxnSpPr>
            <p:spPr>
              <a:xfrm>
                <a:off x="24709337" y="9325248"/>
                <a:ext cx="0" cy="149096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7" name="Gruppieren 436"/>
            <p:cNvGrpSpPr/>
            <p:nvPr/>
          </p:nvGrpSpPr>
          <p:grpSpPr>
            <a:xfrm>
              <a:off x="27786631" y="8295687"/>
              <a:ext cx="0" cy="2520521"/>
              <a:chOff x="24709337" y="8295687"/>
              <a:chExt cx="0" cy="2520521"/>
            </a:xfrm>
          </p:grpSpPr>
          <p:cxnSp>
            <p:nvCxnSpPr>
              <p:cNvPr id="449" name="Gerader Verbinder 448"/>
              <p:cNvCxnSpPr/>
              <p:nvPr/>
            </p:nvCxnSpPr>
            <p:spPr>
              <a:xfrm>
                <a:off x="24709337" y="8295687"/>
                <a:ext cx="0" cy="88554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Gerader Verbinder 449"/>
              <p:cNvCxnSpPr/>
              <p:nvPr/>
            </p:nvCxnSpPr>
            <p:spPr>
              <a:xfrm>
                <a:off x="24709337" y="9325248"/>
                <a:ext cx="0" cy="149096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8" name="Gruppieren 437"/>
            <p:cNvGrpSpPr/>
            <p:nvPr/>
          </p:nvGrpSpPr>
          <p:grpSpPr>
            <a:xfrm>
              <a:off x="23686332" y="9272288"/>
              <a:ext cx="2959854" cy="0"/>
              <a:chOff x="23686332" y="9272288"/>
              <a:chExt cx="2959854" cy="0"/>
            </a:xfrm>
          </p:grpSpPr>
          <p:cxnSp>
            <p:nvCxnSpPr>
              <p:cNvPr id="447" name="Gerader Verbinder 446"/>
              <p:cNvCxnSpPr/>
              <p:nvPr/>
            </p:nvCxnSpPr>
            <p:spPr>
              <a:xfrm>
                <a:off x="23686332" y="9272288"/>
                <a:ext cx="940455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Gerader Verbinder 447"/>
              <p:cNvCxnSpPr/>
              <p:nvPr/>
            </p:nvCxnSpPr>
            <p:spPr>
              <a:xfrm>
                <a:off x="24770803" y="9272288"/>
                <a:ext cx="1875383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9" name="Gruppieren 438"/>
            <p:cNvGrpSpPr/>
            <p:nvPr/>
          </p:nvGrpSpPr>
          <p:grpSpPr>
            <a:xfrm>
              <a:off x="26765780" y="9272288"/>
              <a:ext cx="2959854" cy="0"/>
              <a:chOff x="23686332" y="9272288"/>
              <a:chExt cx="2959854" cy="0"/>
            </a:xfrm>
          </p:grpSpPr>
          <p:cxnSp>
            <p:nvCxnSpPr>
              <p:cNvPr id="445" name="Gerader Verbinder 444"/>
              <p:cNvCxnSpPr/>
              <p:nvPr/>
            </p:nvCxnSpPr>
            <p:spPr>
              <a:xfrm>
                <a:off x="23686332" y="9272288"/>
                <a:ext cx="940455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Gerader Verbinder 445"/>
              <p:cNvCxnSpPr/>
              <p:nvPr/>
            </p:nvCxnSpPr>
            <p:spPr>
              <a:xfrm>
                <a:off x="24770803" y="9272288"/>
                <a:ext cx="1875383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0" name="Gruppieren 439"/>
            <p:cNvGrpSpPr/>
            <p:nvPr/>
          </p:nvGrpSpPr>
          <p:grpSpPr>
            <a:xfrm>
              <a:off x="19650851" y="9534129"/>
              <a:ext cx="1547037" cy="0"/>
              <a:chOff x="19650851" y="9534129"/>
              <a:chExt cx="1547037" cy="0"/>
            </a:xfrm>
          </p:grpSpPr>
          <p:cxnSp>
            <p:nvCxnSpPr>
              <p:cNvPr id="443" name="Gerader Verbinder 442"/>
              <p:cNvCxnSpPr/>
              <p:nvPr/>
            </p:nvCxnSpPr>
            <p:spPr>
              <a:xfrm>
                <a:off x="19650851" y="9534129"/>
                <a:ext cx="532624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Gerader Verbinder 443"/>
              <p:cNvCxnSpPr/>
              <p:nvPr/>
            </p:nvCxnSpPr>
            <p:spPr>
              <a:xfrm>
                <a:off x="20281106" y="9534129"/>
                <a:ext cx="916782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1" name="Gerader Verbinder 440"/>
            <p:cNvCxnSpPr/>
            <p:nvPr/>
          </p:nvCxnSpPr>
          <p:spPr>
            <a:xfrm>
              <a:off x="18159413" y="9534129"/>
              <a:ext cx="48815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Gerader Verbinder 441"/>
            <p:cNvCxnSpPr/>
            <p:nvPr/>
          </p:nvCxnSpPr>
          <p:spPr>
            <a:xfrm>
              <a:off x="18761869" y="9534129"/>
              <a:ext cx="78568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57" name="Grafik 4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20815749"/>
            <a:ext cx="30243464" cy="50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2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</Words>
  <Application>Microsoft Office PowerPoint</Application>
  <PresentationFormat>Benutzerdefiniert</PresentationFormat>
  <Paragraphs>96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Larissa-Design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</dc:creator>
  <cp:lastModifiedBy>Ben Glocker</cp:lastModifiedBy>
  <cp:revision>70</cp:revision>
  <cp:lastPrinted>2012-09-24T10:11:26Z</cp:lastPrinted>
  <dcterms:created xsi:type="dcterms:W3CDTF">2012-09-23T10:08:20Z</dcterms:created>
  <dcterms:modified xsi:type="dcterms:W3CDTF">2014-09-01T11:36:54Z</dcterms:modified>
</cp:coreProperties>
</file>