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7" r:id="rId2"/>
    <p:sldId id="348" r:id="rId3"/>
    <p:sldId id="353" r:id="rId4"/>
    <p:sldId id="354" r:id="rId5"/>
    <p:sldId id="352" r:id="rId6"/>
    <p:sldId id="351" r:id="rId7"/>
    <p:sldId id="355" r:id="rId8"/>
    <p:sldId id="356" r:id="rId9"/>
    <p:sldId id="357" r:id="rId10"/>
    <p:sldId id="358" r:id="rId11"/>
    <p:sldId id="361" r:id="rId12"/>
    <p:sldId id="362" r:id="rId13"/>
    <p:sldId id="349" r:id="rId14"/>
    <p:sldId id="364" r:id="rId15"/>
    <p:sldId id="366" r:id="rId16"/>
    <p:sldId id="363" r:id="rId17"/>
    <p:sldId id="369" r:id="rId18"/>
    <p:sldId id="370" r:id="rId19"/>
    <p:sldId id="359" r:id="rId20"/>
    <p:sldId id="368" r:id="rId21"/>
    <p:sldId id="360" r:id="rId22"/>
    <p:sldId id="350" r:id="rId23"/>
    <p:sldId id="365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9"/>
    <p:restoredTop sz="86407"/>
  </p:normalViewPr>
  <p:slideViewPr>
    <p:cSldViewPr snapToGrid="0" snapToObjects="1">
      <p:cViewPr varScale="1">
        <p:scale>
          <a:sx n="140" d="100"/>
          <a:sy n="140" d="100"/>
        </p:scale>
        <p:origin x="11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1/27/21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1/27/21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we ignore the issue of protonation (which Pi), we still have a missing O when we add the atoms in Pi to ADP. This is because we haven’t included water in the reaction.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91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ignore the maximization, then this is a feasibility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203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15: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Testing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8405-19F5-CB48-B1F1-0628B826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Moiety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0CC9-27DB-074A-B9B6-B5B86C6D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database of moiety structures for chemical species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annotating models to identify chemical species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3018-F956-0644-B054-8EA9D9ED29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221F90-0E17-754F-AC8E-71C3D335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27" y="4335462"/>
            <a:ext cx="3225800" cy="20955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72862A-AB37-194E-8747-961109CCC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42653"/>
              </p:ext>
            </p:extLst>
          </p:nvPr>
        </p:nvGraphicFramePr>
        <p:xfrm>
          <a:off x="882756" y="2011522"/>
          <a:ext cx="31853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19">
                  <a:extLst>
                    <a:ext uri="{9D8B030D-6E8A-4147-A177-3AD203B41FA5}">
                      <a16:colId xmlns:a16="http://schemas.microsoft.com/office/drawing/2014/main" val="502210968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2969247410"/>
                    </a:ext>
                  </a:extLst>
                </a:gridCol>
                <a:gridCol w="709127">
                  <a:extLst>
                    <a:ext uri="{9D8B030D-6E8A-4147-A177-3AD203B41FA5}">
                      <a16:colId xmlns:a16="http://schemas.microsoft.com/office/drawing/2014/main" val="3150918022"/>
                    </a:ext>
                  </a:extLst>
                </a:gridCol>
                <a:gridCol w="643813">
                  <a:extLst>
                    <a:ext uri="{9D8B030D-6E8A-4147-A177-3AD203B41FA5}">
                      <a16:colId xmlns:a16="http://schemas.microsoft.com/office/drawing/2014/main" val="1649620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9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7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1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49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23759-78DB-6945-B959-2F21703276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BB102F-CC1F-1342-A389-AF18A416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6" y="425606"/>
            <a:ext cx="7814388" cy="2878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B26AB-BA89-D44C-B4D5-7265D87995CB}"/>
              </a:ext>
            </a:extLst>
          </p:cNvPr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Stoichiometric inconsistency</a:t>
            </a:r>
            <a:r>
              <a:rPr lang="en-US" dirty="0"/>
              <a:t>: There is no assignment of positive values of mass to chemical species such that all reactions are mass balanced.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948964-F690-CA4F-92E5-CBDB457F2E82}"/>
                  </a:ext>
                </a:extLst>
              </p:cNvPr>
              <p:cNvSpPr txBox="1"/>
              <p:nvPr/>
            </p:nvSpPr>
            <p:spPr>
              <a:xfrm>
                <a:off x="382556" y="5164499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948964-F690-CA4F-92E5-CBDB457F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6" y="5164499"/>
                <a:ext cx="2055947" cy="276999"/>
              </a:xfrm>
              <a:prstGeom prst="rect">
                <a:avLst/>
              </a:prstGeom>
              <a:blipFill>
                <a:blip r:embed="rId3"/>
                <a:stretch>
                  <a:fillRect l="-7407" t="-26087" r="-308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268943-A313-6E4F-8090-FAD89B30B7F6}"/>
                  </a:ext>
                </a:extLst>
              </p:cNvPr>
              <p:cNvSpPr txBox="1"/>
              <p:nvPr/>
            </p:nvSpPr>
            <p:spPr>
              <a:xfrm>
                <a:off x="382556" y="5490283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268943-A313-6E4F-8090-FAD89B30B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6" y="5490283"/>
                <a:ext cx="1631922" cy="276999"/>
              </a:xfrm>
              <a:prstGeom prst="rect">
                <a:avLst/>
              </a:prstGeom>
              <a:blipFill>
                <a:blip r:embed="rId4"/>
                <a:stretch>
                  <a:fillRect l="-9302" t="-26087" r="-387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C4472F-01C4-8348-AA61-2AAEF7997069}"/>
                  </a:ext>
                </a:extLst>
              </p:cNvPr>
              <p:cNvSpPr txBox="1"/>
              <p:nvPr/>
            </p:nvSpPr>
            <p:spPr>
              <a:xfrm>
                <a:off x="2687216" y="5113658"/>
                <a:ext cx="61350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Cannot assign positive masses that balance the reactions.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beause</a:t>
                </a:r>
                <a:r>
                  <a:rPr lang="en-US" dirty="0"/>
                  <a:t> of R2.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C4472F-01C4-8348-AA61-2AAEF799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16" y="5113658"/>
                <a:ext cx="6135013" cy="923330"/>
              </a:xfrm>
              <a:prstGeom prst="rect">
                <a:avLst/>
              </a:prstGeom>
              <a:blipFill>
                <a:blip r:embed="rId5"/>
                <a:stretch>
                  <a:fillRect l="-826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4689AF6-ACBC-7B43-8B05-2A36D6749718}"/>
              </a:ext>
            </a:extLst>
          </p:cNvPr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884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7CDEAD-1CCF-8248-99C7-96E6A06B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Stoichiometric Inconsistencies (SI)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FEF08-C9C7-924C-8702-97FB52BD0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/>
              <p:nvPr/>
            </p:nvSpPr>
            <p:spPr>
              <a:xfrm>
                <a:off x="457200" y="928300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28300"/>
                <a:ext cx="2055947" cy="276999"/>
              </a:xfrm>
              <a:prstGeom prst="rect">
                <a:avLst/>
              </a:prstGeom>
              <a:blipFill>
                <a:blip r:embed="rId2"/>
                <a:stretch>
                  <a:fillRect l="-7407" t="-20833" r="-3086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/>
              <p:nvPr/>
            </p:nvSpPr>
            <p:spPr>
              <a:xfrm>
                <a:off x="457200" y="1254084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54084"/>
                <a:ext cx="1631922" cy="276999"/>
              </a:xfrm>
              <a:prstGeom prst="rect">
                <a:avLst/>
              </a:prstGeom>
              <a:blipFill>
                <a:blip r:embed="rId3"/>
                <a:stretch>
                  <a:fillRect l="-9302" t="-21739" r="-310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27A6C3-6CEF-0C48-8352-E77C76F64141}"/>
              </a:ext>
            </a:extLst>
          </p:cNvPr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Construct the mass equations for the reactions.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2D593-BE7D-814B-8D6C-25A6DFC105C3}"/>
                  </a:ext>
                </a:extLst>
              </p:cNvPr>
              <p:cNvSpPr txBox="1"/>
              <p:nvPr/>
            </p:nvSpPr>
            <p:spPr>
              <a:xfrm>
                <a:off x="544289" y="3976458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Determine if there are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that satisfy R1, R2.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2D593-BE7D-814B-8D6C-25A6DFC1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9" y="3976458"/>
                <a:ext cx="8229600" cy="369332"/>
              </a:xfrm>
              <a:prstGeom prst="rect">
                <a:avLst/>
              </a:prstGeom>
              <a:blipFill>
                <a:blip r:embed="rId4"/>
                <a:stretch>
                  <a:fillRect l="-616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8537E-D813-F746-BDCE-8B1415DE8930}"/>
                  </a:ext>
                </a:extLst>
              </p:cNvPr>
              <p:cNvSpPr txBox="1"/>
              <p:nvPr/>
            </p:nvSpPr>
            <p:spPr>
              <a:xfrm>
                <a:off x="740664" y="4405204"/>
                <a:ext cx="59107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From R2: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Substituting into R1: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We conclude that </a:t>
                </a:r>
                <a:r>
                  <a:rPr lang="en-US" sz="2000" b="1" dirty="0"/>
                  <a:t>no such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b="1" dirty="0"/>
                  <a:t> exists</a:t>
                </a:r>
                <a:r>
                  <a:rPr lang="en-US" sz="2000" dirty="0"/>
                  <a:t> </a:t>
                </a:r>
                <a:r>
                  <a:rPr lang="en-US" sz="2000" b="1" dirty="0"/>
                  <a:t>=&gt; SI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8537E-D813-F746-BDCE-8B1415DE8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4405204"/>
                <a:ext cx="5910785" cy="1015663"/>
              </a:xfrm>
              <a:prstGeom prst="rect">
                <a:avLst/>
              </a:prstGeom>
              <a:blipFill>
                <a:blip r:embed="rId5"/>
                <a:stretch>
                  <a:fillRect l="-1073" t="-3750" r="-21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8BFBE12-36C6-8D46-B22D-F6B03B6DB098}"/>
              </a:ext>
            </a:extLst>
          </p:cNvPr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Stoichiometric inconsistency</a:t>
            </a:r>
            <a:r>
              <a:rPr lang="en-US" dirty="0"/>
              <a:t>: There is no assignment of positive values of mass to chemical species such that all reactions are mass balanced.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B00FD4-F634-414F-A7C7-B349A83A4884}"/>
                  </a:ext>
                </a:extLst>
              </p:cNvPr>
              <p:cNvSpPr txBox="1"/>
              <p:nvPr/>
            </p:nvSpPr>
            <p:spPr>
              <a:xfrm>
                <a:off x="546150" y="2775709"/>
                <a:ext cx="8351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be the masses of </a:t>
                </a:r>
                <a:r>
                  <a:rPr lang="en-US" i="1" dirty="0"/>
                  <a:t>ATP</a:t>
                </a:r>
                <a:r>
                  <a:rPr lang="en-US" dirty="0"/>
                  <a:t>, </a:t>
                </a:r>
                <a:r>
                  <a:rPr lang="en-US" i="1" dirty="0"/>
                  <a:t>ADP</a:t>
                </a:r>
                <a:r>
                  <a:rPr lang="en-US" dirty="0"/>
                  <a:t>, </a:t>
                </a:r>
                <a:r>
                  <a:rPr lang="en-US" i="1" dirty="0"/>
                  <a:t>P</a:t>
                </a:r>
                <a:r>
                  <a:rPr lang="en-US" dirty="0"/>
                  <a:t>, respectively.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B00FD4-F634-414F-A7C7-B349A83A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50" y="2775709"/>
                <a:ext cx="8351333" cy="369332"/>
              </a:xfrm>
              <a:prstGeom prst="rect">
                <a:avLst/>
              </a:prstGeom>
              <a:blipFill>
                <a:blip r:embed="rId6"/>
                <a:stretch>
                  <a:fillRect l="-76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61BAA4-1E46-8845-AE19-7601FB35043B}"/>
                  </a:ext>
                </a:extLst>
              </p:cNvPr>
              <p:cNvSpPr txBox="1"/>
              <p:nvPr/>
            </p:nvSpPr>
            <p:spPr>
              <a:xfrm>
                <a:off x="694944" y="3169274"/>
                <a:ext cx="21082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R1: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61BAA4-1E46-8845-AE19-7601FB35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4" y="3169274"/>
                <a:ext cx="2108269" cy="307777"/>
              </a:xfrm>
              <a:prstGeom prst="rect">
                <a:avLst/>
              </a:prstGeom>
              <a:blipFill>
                <a:blip r:embed="rId7"/>
                <a:stretch>
                  <a:fillRect l="-7186" t="-24000" r="-1796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E7A049-9818-714D-B503-84C362C31763}"/>
                  </a:ext>
                </a:extLst>
              </p:cNvPr>
              <p:cNvSpPr txBox="1"/>
              <p:nvPr/>
            </p:nvSpPr>
            <p:spPr>
              <a:xfrm>
                <a:off x="3427450" y="3169274"/>
                <a:ext cx="14674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R2: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E7A049-9818-714D-B503-84C362C31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50" y="3169274"/>
                <a:ext cx="1467453" cy="307777"/>
              </a:xfrm>
              <a:prstGeom prst="rect">
                <a:avLst/>
              </a:prstGeom>
              <a:blipFill>
                <a:blip r:embed="rId8"/>
                <a:stretch>
                  <a:fillRect l="-10256" t="-24000" r="-2564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00D719A-211C-DF43-80C5-4398EAE0180C}"/>
              </a:ext>
            </a:extLst>
          </p:cNvPr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Is there way to detect SI in general?</a:t>
            </a:r>
          </a:p>
        </p:txBody>
      </p:sp>
    </p:spTree>
    <p:extLst>
      <p:ext uri="{BB962C8B-B14F-4D97-AF65-F5344CB8AC3E}">
        <p14:creationId xmlns:p14="http://schemas.microsoft.com/office/powerpoint/2010/main" val="6598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4A721-0EC0-FF48-8AA8-6791998B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Complicated Mass Balance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307DC-C783-C449-8C3A-AC8970C5F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BB4251-EB22-FD46-BFAA-0FF8709E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40" y="976666"/>
            <a:ext cx="6222719" cy="43604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6509F1-B883-0241-9704-1F6C7C69E721}"/>
              </a:ext>
            </a:extLst>
          </p:cNvPr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A Mixed-Integer Linear Programming (MILP) Problem for Generator Bids –  Kathleen West">
            <a:extLst>
              <a:ext uri="{FF2B5EF4-FFF2-40B4-BE49-F238E27FC236}">
                <a16:creationId xmlns:a16="http://schemas.microsoft.com/office/drawing/2014/main" id="{9186FC6C-AD7E-BD46-A029-8D7261DC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29" y="3775364"/>
            <a:ext cx="36068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DD384-06C2-924B-A795-FDABC420EC16}"/>
              </a:ext>
            </a:extLst>
          </p:cNvPr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</a:t>
            </a:r>
            <a:r>
              <a:rPr lang="en-US" dirty="0" err="1"/>
              <a:t>ErbB</a:t>
            </a:r>
            <a:r>
              <a:rPr lang="en-US" dirty="0"/>
              <a:t> signaling (</a:t>
            </a:r>
            <a:r>
              <a:rPr lang="en-US" dirty="0" err="1"/>
              <a:t>BioModels</a:t>
            </a:r>
            <a:r>
              <a:rPr lang="en-US" dirty="0"/>
              <a:t> 255)</a:t>
            </a:r>
          </a:p>
        </p:txBody>
      </p:sp>
    </p:spTree>
    <p:extLst>
      <p:ext uri="{BB962C8B-B14F-4D97-AF65-F5344CB8AC3E}">
        <p14:creationId xmlns:p14="http://schemas.microsoft.com/office/powerpoint/2010/main" val="319796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1986-4116-444F-987F-488633D6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14617" cy="838200"/>
          </a:xfrm>
        </p:spPr>
        <p:txBody>
          <a:bodyPr/>
          <a:lstStyle/>
          <a:p>
            <a:r>
              <a:rPr lang="en-US" dirty="0"/>
              <a:t>SI as a Linear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AEA44-4D79-5644-957A-B49A3F6CF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5C0D4F-D382-E64B-9E5C-1CF8F9293938}"/>
                  </a:ext>
                </a:extLst>
              </p:cNvPr>
              <p:cNvSpPr txBox="1"/>
              <p:nvPr/>
            </p:nvSpPr>
            <p:spPr>
              <a:xfrm>
                <a:off x="1110336" y="1523130"/>
                <a:ext cx="1561902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5C0D4F-D382-E64B-9E5C-1CF8F9293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36" y="1523130"/>
                <a:ext cx="1561902" cy="746936"/>
              </a:xfrm>
              <a:prstGeom prst="rect">
                <a:avLst/>
              </a:prstGeom>
              <a:blipFill>
                <a:blip r:embed="rId3"/>
                <a:stretch>
                  <a:fillRect l="-28226" t="-149153" r="-806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BAFA4-A159-4E4E-A66B-A06CA603D21A}"/>
                  </a:ext>
                </a:extLst>
              </p:cNvPr>
              <p:cNvSpPr txBox="1"/>
              <p:nvPr/>
            </p:nvSpPr>
            <p:spPr>
              <a:xfrm>
                <a:off x="1203645" y="2936844"/>
                <a:ext cx="147649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BAFA4-A159-4E4E-A66B-A06CA603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45" y="2936844"/>
                <a:ext cx="1476494" cy="672172"/>
              </a:xfrm>
              <a:prstGeom prst="rect">
                <a:avLst/>
              </a:prstGeom>
              <a:blipFill>
                <a:blip r:embed="rId4"/>
                <a:stretch>
                  <a:fillRect l="-55085" t="-144444" r="-2542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B46E67-59A9-DB4E-BBC5-8BCFD408BD9B}"/>
                  </a:ext>
                </a:extLst>
              </p:cNvPr>
              <p:cNvSpPr txBox="1"/>
              <p:nvPr/>
            </p:nvSpPr>
            <p:spPr>
              <a:xfrm>
                <a:off x="1225414" y="3869099"/>
                <a:ext cx="14930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B46E67-59A9-DB4E-BBC5-8BCFD408B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14" y="3869099"/>
                <a:ext cx="1493037" cy="672172"/>
              </a:xfrm>
              <a:prstGeom prst="rect">
                <a:avLst/>
              </a:prstGeom>
              <a:blipFill>
                <a:blip r:embed="rId5"/>
                <a:stretch>
                  <a:fillRect l="-54622" t="-144444" r="-1681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A2C6-0338-494C-93E6-B75EDF616F59}"/>
                  </a:ext>
                </a:extLst>
              </p:cNvPr>
              <p:cNvSpPr txBox="1"/>
              <p:nvPr/>
            </p:nvSpPr>
            <p:spPr>
              <a:xfrm>
                <a:off x="1178758" y="4899945"/>
                <a:ext cx="1958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&gt;0,⋯,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A2C6-0338-494C-93E6-B75EDF616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58" y="4899945"/>
                <a:ext cx="1958485" cy="276999"/>
              </a:xfrm>
              <a:prstGeom prst="rect">
                <a:avLst/>
              </a:prstGeom>
              <a:blipFill>
                <a:blip r:embed="rId6"/>
                <a:stretch>
                  <a:fillRect l="-641" r="-192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6B0364-B27F-8E47-9F44-FC33B89377A3}"/>
              </a:ext>
            </a:extLst>
          </p:cNvPr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AB6C98-A2E6-E643-AAE7-A3DFEC6803FD}"/>
              </a:ext>
            </a:extLst>
          </p:cNvPr>
          <p:cNvGrpSpPr>
            <a:grpSpLocks noChangeAspect="1"/>
          </p:cNvGrpSpPr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FAFB13-7348-0E49-97E5-A58892D04488}"/>
                </a:ext>
              </a:extLst>
            </p:cNvPr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BEDC0-2985-4F44-BA90-641BA32C8B3E}"/>
                </a:ext>
              </a:extLst>
            </p:cNvPr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368ACD-2386-164E-8DC1-7423111ABA66}"/>
                </a:ext>
              </a:extLst>
            </p:cNvPr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3697A7-739C-BC46-AFA2-E4236DF54B4B}"/>
                  </a:ext>
                </a:extLst>
              </p:cNvPr>
              <p:cNvSpPr txBox="1"/>
              <p:nvPr/>
            </p:nvSpPr>
            <p:spPr>
              <a:xfrm>
                <a:off x="542864" y="5821461"/>
                <a:ext cx="292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1600" dirty="0"/>
                  <a:t> are constants of the problem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3697A7-739C-BC46-AFA2-E4236DF5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4" y="5821461"/>
                <a:ext cx="2922210" cy="246221"/>
              </a:xfrm>
              <a:prstGeom prst="rect">
                <a:avLst/>
              </a:prstGeom>
              <a:blipFill>
                <a:blip r:embed="rId7"/>
                <a:stretch>
                  <a:fillRect l="-2597" t="-25000" r="-3463" b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CF188-C88D-B645-891B-3DFA24E609F4}"/>
                  </a:ext>
                </a:extLst>
              </p:cNvPr>
              <p:cNvSpPr txBox="1"/>
              <p:nvPr/>
            </p:nvSpPr>
            <p:spPr>
              <a:xfrm>
                <a:off x="542864" y="5580832"/>
                <a:ext cx="28790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are constants of the problem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CF188-C88D-B645-891B-3DFA24E6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4" y="5580832"/>
                <a:ext cx="2879058" cy="246221"/>
              </a:xfrm>
              <a:prstGeom prst="rect">
                <a:avLst/>
              </a:prstGeom>
              <a:blipFill>
                <a:blip r:embed="rId8"/>
                <a:stretch>
                  <a:fillRect l="-1754" t="-25000" r="-307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5CF30D-A11D-4346-A7B0-D232A54CAF53}"/>
                  </a:ext>
                </a:extLst>
              </p:cNvPr>
              <p:cNvSpPr txBox="1"/>
              <p:nvPr/>
            </p:nvSpPr>
            <p:spPr>
              <a:xfrm>
                <a:off x="4660845" y="3165915"/>
                <a:ext cx="3284874" cy="800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+ 0  =  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5CF30D-A11D-4346-A7B0-D232A54C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45" y="3165915"/>
                <a:ext cx="3284874" cy="800027"/>
              </a:xfrm>
              <a:prstGeom prst="rect">
                <a:avLst/>
              </a:prstGeom>
              <a:blipFill>
                <a:blip r:embed="rId9"/>
                <a:stretch>
                  <a:fillRect t="-1563" r="-1931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AB0D89F-79C4-6541-BB6A-FD046799664D}"/>
              </a:ext>
            </a:extLst>
          </p:cNvPr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Linear</a:t>
            </a:r>
            <a:r>
              <a:rPr lang="en-US" sz="2000" b="1" dirty="0"/>
              <a:t> </a:t>
            </a:r>
            <a:r>
              <a:rPr lang="en-US" sz="2000" b="1" u="sng" dirty="0"/>
              <a:t>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1634E3-51BA-CC41-9C4D-ECA5473BFC50}"/>
              </a:ext>
            </a:extLst>
          </p:cNvPr>
          <p:cNvSpPr txBox="1"/>
          <p:nvPr/>
        </p:nvSpPr>
        <p:spPr>
          <a:xfrm>
            <a:off x="5534857" y="648763"/>
            <a:ext cx="277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SI for ATP</a:t>
            </a:r>
            <a:r>
              <a:rPr lang="en-US" sz="2000" b="1" dirty="0"/>
              <a:t> </a:t>
            </a:r>
            <a:r>
              <a:rPr lang="en-US" sz="2000" b="1" u="sng" dirty="0"/>
              <a:t>Hydrolysis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67106B-F0BA-2B43-9611-E581AF552810}"/>
                  </a:ext>
                </a:extLst>
              </p:cNvPr>
              <p:cNvSpPr txBox="1"/>
              <p:nvPr/>
            </p:nvSpPr>
            <p:spPr>
              <a:xfrm>
                <a:off x="5722768" y="1489205"/>
                <a:ext cx="128926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67106B-F0BA-2B43-9611-E581AF55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68" y="1489205"/>
                <a:ext cx="1289263" cy="746936"/>
              </a:xfrm>
              <a:prstGeom prst="rect">
                <a:avLst/>
              </a:prstGeom>
              <a:blipFill>
                <a:blip r:embed="rId10"/>
                <a:stretch>
                  <a:fillRect l="-34314" t="-145000" r="-16667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A14BD4-495A-8349-AF36-C08E5AA9C6F6}"/>
                  </a:ext>
                </a:extLst>
              </p:cNvPr>
              <p:cNvSpPr txBox="1"/>
              <p:nvPr/>
            </p:nvSpPr>
            <p:spPr>
              <a:xfrm>
                <a:off x="5408635" y="4814970"/>
                <a:ext cx="2173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&gt;0,⋯,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A14BD4-495A-8349-AF36-C08E5AA9C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35" y="4814970"/>
                <a:ext cx="2173480" cy="307777"/>
              </a:xfrm>
              <a:prstGeom prst="rect">
                <a:avLst/>
              </a:prstGeom>
              <a:blipFill>
                <a:blip r:embed="rId11"/>
                <a:stretch>
                  <a:fillRect l="-578" r="-115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6FE220-A93B-CA4F-9B5B-FD8975C223E5}"/>
                  </a:ext>
                </a:extLst>
              </p:cNvPr>
              <p:cNvSpPr txBox="1"/>
              <p:nvPr/>
            </p:nvSpPr>
            <p:spPr>
              <a:xfrm>
                <a:off x="5978248" y="2226548"/>
                <a:ext cx="942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6FE220-A93B-CA4F-9B5B-FD8975C2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248" y="2226548"/>
                <a:ext cx="942822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9FA534-383C-D34D-8665-554852960270}"/>
                  </a:ext>
                </a:extLst>
              </p:cNvPr>
              <p:cNvSpPr txBox="1"/>
              <p:nvPr/>
            </p:nvSpPr>
            <p:spPr>
              <a:xfrm>
                <a:off x="4706265" y="4111286"/>
                <a:ext cx="348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from stoichiometry matrix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9FA534-383C-D34D-8665-55485296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65" y="4111286"/>
                <a:ext cx="3486788" cy="369332"/>
              </a:xfrm>
              <a:prstGeom prst="rect">
                <a:avLst/>
              </a:prstGeom>
              <a:blipFill>
                <a:blip r:embed="rId1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200184-8F05-A640-B5C0-13F8DF609D77}"/>
                  </a:ext>
                </a:extLst>
              </p:cNvPr>
              <p:cNvSpPr txBox="1"/>
              <p:nvPr/>
            </p:nvSpPr>
            <p:spPr>
              <a:xfrm>
                <a:off x="536640" y="5360004"/>
                <a:ext cx="2226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are unknowns to find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200184-8F05-A640-B5C0-13F8DF60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0" y="5360004"/>
                <a:ext cx="2226635" cy="246221"/>
              </a:xfrm>
              <a:prstGeom prst="rect">
                <a:avLst/>
              </a:prstGeom>
              <a:blipFill>
                <a:blip r:embed="rId14"/>
                <a:stretch>
                  <a:fillRect l="-2841" t="-19048" r="-4545" b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9FEE8C-49B0-FE46-A405-72ED73B3B309}"/>
                  </a:ext>
                </a:extLst>
              </p:cNvPr>
              <p:cNvSpPr txBox="1"/>
              <p:nvPr/>
            </p:nvSpPr>
            <p:spPr>
              <a:xfrm>
                <a:off x="4680619" y="1048113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9FEE8C-49B0-FE46-A405-72ED73B3B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19" y="1048113"/>
                <a:ext cx="2055947" cy="276999"/>
              </a:xfrm>
              <a:prstGeom prst="rect">
                <a:avLst/>
              </a:prstGeom>
              <a:blipFill>
                <a:blip r:embed="rId15"/>
                <a:stretch>
                  <a:fillRect l="-6748" t="-26087" r="-245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CFB9C-15C2-DD43-B912-BFAB4208E43F}"/>
                  </a:ext>
                </a:extLst>
              </p:cNvPr>
              <p:cNvSpPr txBox="1"/>
              <p:nvPr/>
            </p:nvSpPr>
            <p:spPr>
              <a:xfrm>
                <a:off x="7129758" y="1048113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CFB9C-15C2-DD43-B912-BFAB4208E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58" y="1048113"/>
                <a:ext cx="1631922" cy="276999"/>
              </a:xfrm>
              <a:prstGeom prst="rect">
                <a:avLst/>
              </a:prstGeom>
              <a:blipFill>
                <a:blip r:embed="rId16"/>
                <a:stretch>
                  <a:fillRect l="-8527" t="-26087" r="-387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BBCBFF4-9F1D-A44B-BB75-109890D751BE}"/>
              </a:ext>
            </a:extLst>
          </p:cNvPr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Feasibility problem: Verify constraints.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49C5D-E68E-394D-BCB9-98DF5CFDB425}"/>
              </a:ext>
            </a:extLst>
          </p:cNvPr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SI </a:t>
            </a:r>
            <a:r>
              <a:rPr lang="en-US" sz="2000" b="1" dirty="0">
                <a:sym typeface="Wingdings" pitchFamily="2" charset="2"/>
              </a:rPr>
              <a:t> Cannot solve feasibility.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31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5" grpId="0"/>
      <p:bldP spid="14" grpId="0"/>
      <p:bldP spid="18" grpId="0"/>
      <p:bldP spid="21" grpId="0"/>
      <p:bldP spid="23" grpId="0"/>
      <p:bldP spid="24" grpId="0"/>
      <p:bldP spid="26" grpId="0"/>
      <p:bldP spid="28" grpId="0"/>
      <p:bldP spid="29" grpId="0"/>
      <p:bldP spid="33" grpId="0"/>
      <p:bldP spid="35" grpId="0"/>
      <p:bldP spid="27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7CDEAD-1CCF-8248-99C7-96E6A06B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constraints are determined by the stoichiometry matrix.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FEF08-C9C7-924C-8702-97FB52BD0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/>
              <p:nvPr/>
            </p:nvSpPr>
            <p:spPr>
              <a:xfrm>
                <a:off x="457200" y="1156900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56900"/>
                <a:ext cx="2055947" cy="276999"/>
              </a:xfrm>
              <a:prstGeom prst="rect">
                <a:avLst/>
              </a:prstGeom>
              <a:blipFill>
                <a:blip r:embed="rId2"/>
                <a:stretch>
                  <a:fillRect l="-7407" t="-27273" r="-3086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/>
              <p:nvPr/>
            </p:nvSpPr>
            <p:spPr>
              <a:xfrm>
                <a:off x="457200" y="1482684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2684"/>
                <a:ext cx="1631922" cy="276999"/>
              </a:xfrm>
              <a:prstGeom prst="rect">
                <a:avLst/>
              </a:prstGeom>
              <a:blipFill>
                <a:blip r:embed="rId3"/>
                <a:stretch>
                  <a:fillRect l="-9302" t="-26087" r="-310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27A6C3-6CEF-0C48-8352-E77C76F64141}"/>
              </a:ext>
            </a:extLst>
          </p:cNvPr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Transpose of stoichiometry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206DAC-2873-3D46-907E-403B718174BC}"/>
                  </a:ext>
                </a:extLst>
              </p:cNvPr>
              <p:cNvSpPr txBox="1"/>
              <p:nvPr/>
            </p:nvSpPr>
            <p:spPr>
              <a:xfrm>
                <a:off x="802433" y="2442972"/>
                <a:ext cx="3501920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206DAC-2873-3D46-907E-403B7181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3" y="2442972"/>
                <a:ext cx="3501920" cy="725648"/>
              </a:xfrm>
              <a:prstGeom prst="rect">
                <a:avLst/>
              </a:prstGeom>
              <a:blipFill>
                <a:blip r:embed="rId4"/>
                <a:stretch>
                  <a:fillRect t="-1724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D331ED-B623-2D4F-AD26-771C94244F64}"/>
              </a:ext>
            </a:extLst>
          </p:cNvPr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0FFD-ECE6-C140-A207-FD7F8660150E}"/>
              </a:ext>
            </a:extLst>
          </p:cNvPr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72860-8A9D-A440-B486-1B32605B2742}"/>
              </a:ext>
            </a:extLst>
          </p:cNvPr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90845-3827-D44B-9980-0D42143628CB}"/>
              </a:ext>
            </a:extLst>
          </p:cNvPr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ADE2A-F096-E049-AD8D-038406979EDB}"/>
              </a:ext>
            </a:extLst>
          </p:cNvPr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2D593-BE7D-814B-8D6C-25A6DFC105C3}"/>
              </a:ext>
            </a:extLst>
          </p:cNvPr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balance means that the sum of masses of reactants equals the sum of masses of the products for all reactions.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8CCBB0-C157-5B43-ADDA-400A39C53795}"/>
                  </a:ext>
                </a:extLst>
              </p:cNvPr>
              <p:cNvSpPr txBox="1"/>
              <p:nvPr/>
            </p:nvSpPr>
            <p:spPr>
              <a:xfrm>
                <a:off x="618931" y="4134921"/>
                <a:ext cx="8205773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8CCBB0-C157-5B43-ADDA-400A39C5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1" y="4134921"/>
                <a:ext cx="8205773" cy="1140569"/>
              </a:xfrm>
              <a:prstGeom prst="rect">
                <a:avLst/>
              </a:prstGeom>
              <a:blipFill>
                <a:blip r:embed="rId5"/>
                <a:stretch>
                  <a:fillRect r="-309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F0D0EF-1DEE-0941-B634-A8DDA5626AB6}"/>
              </a:ext>
            </a:extLst>
          </p:cNvPr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representation of the equality constraints.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2543C4-7C99-904F-8151-63A47A95ABD9}"/>
                  </a:ext>
                </a:extLst>
              </p:cNvPr>
              <p:cNvSpPr txBox="1"/>
              <p:nvPr/>
            </p:nvSpPr>
            <p:spPr>
              <a:xfrm>
                <a:off x="4721817" y="5495924"/>
                <a:ext cx="2871748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2543C4-7C99-904F-8151-63A47A95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817" y="5495924"/>
                <a:ext cx="2871748" cy="977575"/>
              </a:xfrm>
              <a:prstGeom prst="rect">
                <a:avLst/>
              </a:prstGeom>
              <a:blipFill>
                <a:blip r:embed="rId6"/>
                <a:stretch>
                  <a:fillRect l="-220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3871-FEE7-5441-9CA7-609EE9A8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GAMES: Graphical Analysis of Mass Equivalent 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60456-6447-5E4E-9964-A7F4C6B5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0975"/>
            <a:ext cx="8229600" cy="4572001"/>
          </a:xfrm>
        </p:spPr>
        <p:txBody>
          <a:bodyPr/>
          <a:lstStyle/>
          <a:p>
            <a:r>
              <a:rPr lang="en-US" dirty="0"/>
              <a:t>Isolates the cause of stoichiometric inconsistencies so that they can be resolved.</a:t>
            </a:r>
          </a:p>
          <a:p>
            <a:r>
              <a:rPr lang="en-US" dirty="0"/>
              <a:t>Isolation is accomplished by showing that a small subset of reactions explains the SI. These reactions are the focus for error remediation.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08E2A-9E64-4446-8B5D-1A25C3A9F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D982B47-D75A-2A46-B5AD-317284BB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86" y="4149725"/>
            <a:ext cx="4229100" cy="2463800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37F9B6-AA3D-CD48-8B42-0A779AD4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44" y="3240785"/>
            <a:ext cx="4043680" cy="6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4E0-350E-1E40-8A29-489DBF8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</a:t>
            </a:r>
            <a:r>
              <a:rPr lang="en-US" dirty="0" err="1"/>
              <a:t>ErbB</a:t>
            </a:r>
            <a:r>
              <a:rPr lang="en-US" dirty="0"/>
              <a:t> Signaling (</a:t>
            </a:r>
            <a:r>
              <a:rPr lang="en-US" dirty="0" err="1"/>
              <a:t>BioModels</a:t>
            </a:r>
            <a:r>
              <a:rPr lang="en-US" dirty="0"/>
              <a:t> 255)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7EB51-717A-B944-B2A4-06F5784A3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54A49-11C5-1947-B6C1-0FEA8FE8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26" y="1669011"/>
            <a:ext cx="6677384" cy="4459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4DF213-011D-9648-8503-F68ADFEE70FE}"/>
              </a:ext>
            </a:extLst>
          </p:cNvPr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there a stoichiometric inconsistency here? Where?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7EC7B-8070-6D4B-AC5A-3A2602E21D5B}"/>
              </a:ext>
            </a:extLst>
          </p:cNvPr>
          <p:cNvSpPr/>
          <p:nvPr/>
        </p:nvSpPr>
        <p:spPr>
          <a:xfrm>
            <a:off x="1066800" y="4105656"/>
            <a:ext cx="7181088" cy="22189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C89E0-9D3B-6941-A010-4C62D1B7393B}"/>
              </a:ext>
            </a:extLst>
          </p:cNvPr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Isolating errors is required to remediate complex errors.</a:t>
            </a:r>
          </a:p>
        </p:txBody>
      </p:sp>
    </p:spTree>
    <p:extLst>
      <p:ext uri="{BB962C8B-B14F-4D97-AF65-F5344CB8AC3E}">
        <p14:creationId xmlns:p14="http://schemas.microsoft.com/office/powerpoint/2010/main" val="6275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B15F-73A5-5844-AAAE-78A9F455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228600"/>
            <a:ext cx="8705088" cy="838200"/>
          </a:xfrm>
        </p:spPr>
        <p:txBody>
          <a:bodyPr/>
          <a:lstStyle/>
          <a:p>
            <a:r>
              <a:rPr lang="en-US" sz="2800" dirty="0"/>
              <a:t>GAMES: Graphical Analysis of Mass Equivalent 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E42DE-69E7-DE42-90BF-62C2B1046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942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3B9E-3557-0243-B946-B5577AA1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3046D-F06B-6140-B7B3-D5190DD45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4642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7AD0-3BDA-7644-996A-CECD92C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E734-BD78-4F4E-A722-0E0F1746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Kinds of tests</a:t>
            </a:r>
          </a:p>
          <a:p>
            <a:pPr lvl="1"/>
            <a:r>
              <a:rPr lang="en-US" sz="1600" dirty="0"/>
              <a:t>Validation</a:t>
            </a:r>
          </a:p>
          <a:p>
            <a:pPr lvl="1"/>
            <a:r>
              <a:rPr lang="en-US" sz="1600" dirty="0"/>
              <a:t>Verification</a:t>
            </a:r>
          </a:p>
          <a:p>
            <a:pPr lvl="2"/>
            <a:r>
              <a:rPr lang="en-US" sz="1600" dirty="0"/>
              <a:t>Static</a:t>
            </a:r>
          </a:p>
          <a:p>
            <a:pPr lvl="2"/>
            <a:r>
              <a:rPr lang="en-US" sz="1600" dirty="0"/>
              <a:t>Dynamic</a:t>
            </a:r>
          </a:p>
          <a:p>
            <a:r>
              <a:rPr lang="en-US" sz="1600" dirty="0"/>
              <a:t>Static tests in software</a:t>
            </a:r>
          </a:p>
          <a:p>
            <a:r>
              <a:rPr lang="en-US" sz="1600" dirty="0"/>
              <a:t>Static tests for biological models</a:t>
            </a:r>
          </a:p>
          <a:p>
            <a:pPr lvl="1"/>
            <a:r>
              <a:rPr lang="en-US" sz="1600" dirty="0"/>
              <a:t>MEMOTE</a:t>
            </a:r>
          </a:p>
          <a:p>
            <a:r>
              <a:rPr lang="en-US" sz="1600" dirty="0"/>
              <a:t>Mass balance errors</a:t>
            </a:r>
          </a:p>
          <a:p>
            <a:r>
              <a:rPr lang="en-US" sz="1600" dirty="0"/>
              <a:t>Problems with atomic mass analysis</a:t>
            </a:r>
          </a:p>
          <a:p>
            <a:r>
              <a:rPr lang="en-US" sz="1600" dirty="0"/>
              <a:t>Moiety analysis and its shortcomings</a:t>
            </a:r>
          </a:p>
          <a:p>
            <a:r>
              <a:rPr lang="en-US" sz="1600" dirty="0"/>
              <a:t>Stoichiometric inconsistencies</a:t>
            </a:r>
          </a:p>
          <a:p>
            <a:r>
              <a:rPr lang="en-US" sz="1600" dirty="0"/>
              <a:t>SI with isolation -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B251-F1A2-0846-A6F8-989235092A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551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7CDEAD-1CCF-8248-99C7-96E6A06B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Stoichiometric Inconsistencies (SI)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FEF08-C9C7-924C-8702-97FB52BD0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/>
              <p:nvPr/>
            </p:nvSpPr>
            <p:spPr>
              <a:xfrm>
                <a:off x="457200" y="928300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28300"/>
                <a:ext cx="2055947" cy="276999"/>
              </a:xfrm>
              <a:prstGeom prst="rect">
                <a:avLst/>
              </a:prstGeom>
              <a:blipFill>
                <a:blip r:embed="rId2"/>
                <a:stretch>
                  <a:fillRect l="-7407" t="-20833" r="-3086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/>
              <p:nvPr/>
            </p:nvSpPr>
            <p:spPr>
              <a:xfrm>
                <a:off x="457200" y="1254084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54084"/>
                <a:ext cx="1631922" cy="276999"/>
              </a:xfrm>
              <a:prstGeom prst="rect">
                <a:avLst/>
              </a:prstGeom>
              <a:blipFill>
                <a:blip r:embed="rId3"/>
                <a:stretch>
                  <a:fillRect l="-9302" t="-21739" r="-310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27A6C3-6CEF-0C48-8352-E77C76F64141}"/>
              </a:ext>
            </a:extLst>
          </p:cNvPr>
          <p:cNvSpPr txBox="1"/>
          <p:nvPr/>
        </p:nvSpPr>
        <p:spPr>
          <a:xfrm>
            <a:off x="559837" y="1800809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Construct transpose of stoichiometry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206DAC-2873-3D46-907E-403B718174BC}"/>
                  </a:ext>
                </a:extLst>
              </p:cNvPr>
              <p:cNvSpPr txBox="1"/>
              <p:nvPr/>
            </p:nvSpPr>
            <p:spPr>
              <a:xfrm>
                <a:off x="802433" y="2452116"/>
                <a:ext cx="3307893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206DAC-2873-3D46-907E-403B7181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3" y="2452116"/>
                <a:ext cx="3307893" cy="725648"/>
              </a:xfrm>
              <a:prstGeom prst="rect">
                <a:avLst/>
              </a:prstGeom>
              <a:blipFill>
                <a:blip r:embed="rId4"/>
                <a:stretch>
                  <a:fillRect t="-1695" r="-1533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D331ED-B623-2D4F-AD26-771C94244F64}"/>
              </a:ext>
            </a:extLst>
          </p:cNvPr>
          <p:cNvSpPr txBox="1"/>
          <p:nvPr/>
        </p:nvSpPr>
        <p:spPr>
          <a:xfrm>
            <a:off x="322815" y="2452116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0FFD-ECE6-C140-A207-FD7F8660150E}"/>
              </a:ext>
            </a:extLst>
          </p:cNvPr>
          <p:cNvSpPr txBox="1"/>
          <p:nvPr/>
        </p:nvSpPr>
        <p:spPr>
          <a:xfrm>
            <a:off x="325923" y="2856445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72860-8A9D-A440-B486-1B32605B2742}"/>
              </a:ext>
            </a:extLst>
          </p:cNvPr>
          <p:cNvSpPr txBox="1"/>
          <p:nvPr/>
        </p:nvSpPr>
        <p:spPr>
          <a:xfrm>
            <a:off x="1063045" y="2128649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90845-3827-D44B-9980-0D42143628CB}"/>
              </a:ext>
            </a:extLst>
          </p:cNvPr>
          <p:cNvSpPr txBox="1"/>
          <p:nvPr/>
        </p:nvSpPr>
        <p:spPr>
          <a:xfrm>
            <a:off x="1821936" y="2141088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ADE2A-F096-E049-AD8D-038406979EDB}"/>
              </a:ext>
            </a:extLst>
          </p:cNvPr>
          <p:cNvSpPr txBox="1"/>
          <p:nvPr/>
        </p:nvSpPr>
        <p:spPr>
          <a:xfrm>
            <a:off x="2702126" y="2134865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2D593-BE7D-814B-8D6C-25A6DFC105C3}"/>
                  </a:ext>
                </a:extLst>
              </p:cNvPr>
              <p:cNvSpPr txBox="1"/>
              <p:nvPr/>
            </p:nvSpPr>
            <p:spPr>
              <a:xfrm>
                <a:off x="544289" y="3446106"/>
                <a:ext cx="822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Determine if there is </a:t>
                </a:r>
                <a:r>
                  <a:rPr lang="en-US" i="1" dirty="0"/>
                  <a:t>no</a:t>
                </a:r>
                <a:r>
                  <a:rPr lang="en-US" dirty="0"/>
                  <a:t>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mass assignments for the </a:t>
                </a:r>
                <a:r>
                  <a:rPr lang="en-US" i="1" dirty="0"/>
                  <a:t>k</a:t>
                </a:r>
                <a:r>
                  <a:rPr lang="en-US" dirty="0"/>
                  <a:t> chemical species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2D593-BE7D-814B-8D6C-25A6DFC1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9" y="3446106"/>
                <a:ext cx="8229600" cy="646331"/>
              </a:xfrm>
              <a:prstGeom prst="rect">
                <a:avLst/>
              </a:prstGeom>
              <a:blipFill>
                <a:blip r:embed="rId5"/>
                <a:stretch>
                  <a:fillRect l="-61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8CCBB0-C157-5B43-ADDA-400A39C53795}"/>
                  </a:ext>
                </a:extLst>
              </p:cNvPr>
              <p:cNvSpPr txBox="1"/>
              <p:nvPr/>
            </p:nvSpPr>
            <p:spPr>
              <a:xfrm>
                <a:off x="618931" y="4144065"/>
                <a:ext cx="8205773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8CCBB0-C157-5B43-ADDA-400A39C5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1" y="4144065"/>
                <a:ext cx="8205773" cy="1140569"/>
              </a:xfrm>
              <a:prstGeom prst="rect">
                <a:avLst/>
              </a:prstGeom>
              <a:blipFill>
                <a:blip r:embed="rId6"/>
                <a:stretch>
                  <a:fillRect r="-309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8537E-D813-F746-BDCE-8B1415DE8930}"/>
                  </a:ext>
                </a:extLst>
              </p:cNvPr>
              <p:cNvSpPr txBox="1"/>
              <p:nvPr/>
            </p:nvSpPr>
            <p:spPr>
              <a:xfrm>
                <a:off x="1431926" y="5584771"/>
                <a:ext cx="681167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(second equation).</a:t>
                </a:r>
              </a:p>
              <a:p>
                <a:r>
                  <a:rPr lang="en-US" sz="2000" dirty="0" err="1"/>
                  <a:t>Subsituting</a:t>
                </a:r>
                <a:r>
                  <a:rPr lang="en-US" sz="2000" dirty="0"/>
                  <a:t>, the first equation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We conclude that </a:t>
                </a:r>
                <a:r>
                  <a:rPr lang="en-US" sz="2000" b="1" dirty="0"/>
                  <a:t>no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b="1" dirty="0"/>
                  <a:t> exists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8537E-D813-F746-BDCE-8B1415DE8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26" y="5584771"/>
                <a:ext cx="6811673" cy="1015663"/>
              </a:xfrm>
              <a:prstGeom prst="rect">
                <a:avLst/>
              </a:prstGeom>
              <a:blipFill>
                <a:blip r:embed="rId7"/>
                <a:stretch>
                  <a:fillRect l="-931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8BFBE12-36C6-8D46-B22D-F6B03B6DB098}"/>
              </a:ext>
            </a:extLst>
          </p:cNvPr>
          <p:cNvSpPr txBox="1"/>
          <p:nvPr/>
        </p:nvSpPr>
        <p:spPr>
          <a:xfrm>
            <a:off x="3364992" y="802263"/>
            <a:ext cx="54597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Stoichiometric inconsistency</a:t>
            </a:r>
            <a:r>
              <a:rPr lang="en-US" dirty="0"/>
              <a:t>: There is no assignment of positive values of mass to chemical species such that all reactions are mass balanced.</a:t>
            </a:r>
          </a:p>
        </p:txBody>
      </p:sp>
    </p:spTree>
    <p:extLst>
      <p:ext uri="{BB962C8B-B14F-4D97-AF65-F5344CB8AC3E}">
        <p14:creationId xmlns:p14="http://schemas.microsoft.com/office/powerpoint/2010/main" val="10586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4E0-350E-1E40-8A29-489DBF8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Stoichiometric Inconsistency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7EB51-717A-B944-B2A4-06F5784A3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54A49-11C5-1947-B6C1-0FEA8FE8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6" y="1147803"/>
            <a:ext cx="6677384" cy="4459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322338-F153-7C4F-963B-296BC8EB9EBC}"/>
              </a:ext>
            </a:extLst>
          </p:cNvPr>
          <p:cNvSpPr txBox="1"/>
          <p:nvPr/>
        </p:nvSpPr>
        <p:spPr>
          <a:xfrm>
            <a:off x="3629608" y="61302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ErbB</a:t>
            </a:r>
            <a:r>
              <a:rPr lang="en-US" dirty="0"/>
              <a:t> signaling (</a:t>
            </a:r>
            <a:r>
              <a:rPr lang="en-US" dirty="0" err="1"/>
              <a:t>BioModels</a:t>
            </a:r>
            <a:r>
              <a:rPr lang="en-US" dirty="0"/>
              <a:t> 255)</a:t>
            </a:r>
          </a:p>
        </p:txBody>
      </p:sp>
    </p:spTree>
    <p:extLst>
      <p:ext uri="{BB962C8B-B14F-4D97-AF65-F5344CB8AC3E}">
        <p14:creationId xmlns:p14="http://schemas.microsoft.com/office/powerpoint/2010/main" val="100593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4E0-350E-1E40-8A29-489DBF8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7EB51-717A-B944-B2A4-06F5784A3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54A49-11C5-1947-B6C1-0FEA8FE8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6" y="1147803"/>
            <a:ext cx="4412742" cy="2947317"/>
          </a:xfrm>
          <a:prstGeom prst="rect">
            <a:avLst/>
          </a:prstGeom>
        </p:spPr>
      </p:pic>
      <p:pic>
        <p:nvPicPr>
          <p:cNvPr id="8" name="Picture 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8DF076A3-9E9D-D343-A1B2-08B717D1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" y="4157662"/>
            <a:ext cx="75819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7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4A721-0EC0-FF48-8AA8-6791998B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Complicated Mass Balance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307DC-C783-C449-8C3A-AC8970C5F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BB4251-EB22-FD46-BFAA-0FF8709E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7" y="976666"/>
            <a:ext cx="5406587" cy="37885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6509F1-B883-0241-9704-1F6C7C69E721}"/>
              </a:ext>
            </a:extLst>
          </p:cNvPr>
          <p:cNvSpPr/>
          <p:nvPr/>
        </p:nvSpPr>
        <p:spPr>
          <a:xfrm>
            <a:off x="327274" y="3968611"/>
            <a:ext cx="6222719" cy="101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669517-B19C-5B45-AFFC-C84A11B662E6}"/>
                  </a:ext>
                </a:extLst>
              </p:cNvPr>
              <p:cNvSpPr txBox="1"/>
              <p:nvPr/>
            </p:nvSpPr>
            <p:spPr>
              <a:xfrm>
                <a:off x="2594317" y="4548674"/>
                <a:ext cx="4420121" cy="1549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669517-B19C-5B45-AFFC-C84A11B66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17" y="4548674"/>
                <a:ext cx="4420121" cy="1549078"/>
              </a:xfrm>
              <a:prstGeom prst="rect">
                <a:avLst/>
              </a:prstGeom>
              <a:blipFill>
                <a:blip r:embed="rId3"/>
                <a:stretch>
                  <a:fillRect t="-1626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F3F270-7D87-594C-AFD4-07766000D714}"/>
              </a:ext>
            </a:extLst>
          </p:cNvPr>
          <p:cNvSpPr txBox="1"/>
          <p:nvPr/>
        </p:nvSpPr>
        <p:spPr>
          <a:xfrm>
            <a:off x="3340765" y="419080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BA2DA-D9B9-9240-A9D7-7730EC449C21}"/>
              </a:ext>
            </a:extLst>
          </p:cNvPr>
          <p:cNvSpPr txBox="1"/>
          <p:nvPr/>
        </p:nvSpPr>
        <p:spPr>
          <a:xfrm>
            <a:off x="3754421" y="41908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2DC5B-17A2-F144-9A2B-CEEBA68B9C42}"/>
              </a:ext>
            </a:extLst>
          </p:cNvPr>
          <p:cNvSpPr txBox="1"/>
          <p:nvPr/>
        </p:nvSpPr>
        <p:spPr>
          <a:xfrm>
            <a:off x="4298707" y="41908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6B8C4-86A2-DA46-BF39-A5480E56634A}"/>
              </a:ext>
            </a:extLst>
          </p:cNvPr>
          <p:cNvSpPr txBox="1"/>
          <p:nvPr/>
        </p:nvSpPr>
        <p:spPr>
          <a:xfrm>
            <a:off x="4811889" y="41908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FFD5F-5934-C345-84E5-52E95C5908FF}"/>
              </a:ext>
            </a:extLst>
          </p:cNvPr>
          <p:cNvSpPr txBox="1"/>
          <p:nvPr/>
        </p:nvSpPr>
        <p:spPr>
          <a:xfrm>
            <a:off x="5312638" y="41908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c86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387E9-65C4-1746-AAB4-D32398873026}"/>
              </a:ext>
            </a:extLst>
          </p:cNvPr>
          <p:cNvSpPr txBox="1"/>
          <p:nvPr/>
        </p:nvSpPr>
        <p:spPr>
          <a:xfrm>
            <a:off x="5735628" y="419080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19E122-789A-9941-8A6E-F274CCC15767}"/>
              </a:ext>
            </a:extLst>
          </p:cNvPr>
          <p:cNvSpPr txBox="1"/>
          <p:nvPr/>
        </p:nvSpPr>
        <p:spPr>
          <a:xfrm>
            <a:off x="6271630" y="419080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668F1-C6F2-F045-9C39-38A715D2E893}"/>
              </a:ext>
            </a:extLst>
          </p:cNvPr>
          <p:cNvSpPr txBox="1"/>
          <p:nvPr/>
        </p:nvSpPr>
        <p:spPr>
          <a:xfrm>
            <a:off x="7160095" y="446449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29E1E-A16B-FD45-B791-12733DBD6363}"/>
              </a:ext>
            </a:extLst>
          </p:cNvPr>
          <p:cNvSpPr txBox="1"/>
          <p:nvPr/>
        </p:nvSpPr>
        <p:spPr>
          <a:xfrm>
            <a:off x="7066788" y="473849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2E3C62-6B28-2C45-9EA3-5F0B9B08F94D}"/>
              </a:ext>
            </a:extLst>
          </p:cNvPr>
          <p:cNvSpPr txBox="1"/>
          <p:nvPr/>
        </p:nvSpPr>
        <p:spPr>
          <a:xfrm>
            <a:off x="7066788" y="501249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E533E-F3B4-784A-83C3-9AF2A3E5EADC}"/>
              </a:ext>
            </a:extLst>
          </p:cNvPr>
          <p:cNvSpPr txBox="1"/>
          <p:nvPr/>
        </p:nvSpPr>
        <p:spPr>
          <a:xfrm>
            <a:off x="7066788" y="528648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v523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45495E-D892-754A-BCD1-0943C8EDA241}"/>
              </a:ext>
            </a:extLst>
          </p:cNvPr>
          <p:cNvSpPr txBox="1"/>
          <p:nvPr/>
        </p:nvSpPr>
        <p:spPr>
          <a:xfrm>
            <a:off x="7066788" y="556048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v537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56C9A3-B47A-9146-9767-F0DF38638693}"/>
              </a:ext>
            </a:extLst>
          </p:cNvPr>
          <p:cNvSpPr txBox="1"/>
          <p:nvPr/>
        </p:nvSpPr>
        <p:spPr>
          <a:xfrm>
            <a:off x="7066788" y="583448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v601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EC83E-C342-D347-A818-D9F55F1946F2}"/>
              </a:ext>
            </a:extLst>
          </p:cNvPr>
          <p:cNvSpPr txBox="1"/>
          <p:nvPr/>
        </p:nvSpPr>
        <p:spPr>
          <a:xfrm>
            <a:off x="531241" y="3636778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BioModels</a:t>
            </a:r>
            <a:r>
              <a:rPr lang="en-US" dirty="0"/>
              <a:t> 255: Model of </a:t>
            </a:r>
            <a:r>
              <a:rPr lang="en-US" dirty="0" err="1"/>
              <a:t>Erb</a:t>
            </a:r>
            <a:r>
              <a:rPr lang="en-US" dirty="0"/>
              <a:t> signaling pathways.</a:t>
            </a:r>
          </a:p>
        </p:txBody>
      </p:sp>
    </p:spTree>
    <p:extLst>
      <p:ext uri="{BB962C8B-B14F-4D97-AF65-F5344CB8AC3E}">
        <p14:creationId xmlns:p14="http://schemas.microsoft.com/office/powerpoint/2010/main" val="206182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1FB65-CF09-0843-B203-1D00CCA55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2050" name="Picture 2" descr="Types of Software Testing | Two Main Types of Software Testing">
            <a:extLst>
              <a:ext uri="{FF2B5EF4-FFF2-40B4-BE49-F238E27FC236}">
                <a16:creationId xmlns:a16="http://schemas.microsoft.com/office/drawing/2014/main" id="{A06E7787-094F-4E42-9BC4-831EA3E0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2" y="1012507"/>
            <a:ext cx="8374848" cy="48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5CB68-6B4E-B841-9510-2D381C70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Linting Catches Errors Without Running the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EC736-30D6-0346-859A-B22542301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FAC0213B-67A8-614A-A46C-8AB31F94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7" y="2089150"/>
            <a:ext cx="8342483" cy="360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16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13A9-E32E-8340-97C0-B4945EA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B570-7D86-DA4D-9E39-19244C073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F820A8A-A26B-E943-8DC0-101BD53B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12" y="1179731"/>
            <a:ext cx="3817112" cy="254762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67E1149-D3CF-3449-AA33-B69E0161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4" y="1333500"/>
            <a:ext cx="3225800" cy="209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7E600-839F-EE42-9D47-8CAA5FAF0838}"/>
              </a:ext>
            </a:extLst>
          </p:cNvPr>
          <p:cNvSpPr txBox="1"/>
          <p:nvPr/>
        </p:nvSpPr>
        <p:spPr>
          <a:xfrm>
            <a:off x="4269740" y="3727351"/>
            <a:ext cx="4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does [P] increase without bound?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37A73-9FFE-F748-A378-55B4AAACD38A}"/>
              </a:ext>
            </a:extLst>
          </p:cNvPr>
          <p:cNvSpPr txBox="1"/>
          <p:nvPr/>
        </p:nvSpPr>
        <p:spPr>
          <a:xfrm>
            <a:off x="1683914" y="5166221"/>
            <a:ext cx="6101735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 have treated inorganic phosphate inconsistently.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 is included in J0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 is not included in J1</a:t>
            </a:r>
          </a:p>
          <a:p>
            <a:r>
              <a:rPr lang="en-US" sz="2000" dirty="0"/>
              <a:t>Broadly referred to as a </a:t>
            </a:r>
            <a:r>
              <a:rPr lang="en-US" sz="2000" b="1" dirty="0"/>
              <a:t>mass balance error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2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29B2-13E0-B944-8113-805B2998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Mass Balance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E254-B0DF-124A-A18D-B2F064F02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B3BEA-4AF0-674D-BEF5-7D09BD69B069}"/>
                  </a:ext>
                </a:extLst>
              </p:cNvPr>
              <p:cNvSpPr txBox="1"/>
              <p:nvPr/>
            </p:nvSpPr>
            <p:spPr>
              <a:xfrm>
                <a:off x="615696" y="1170432"/>
                <a:ext cx="1980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B3BEA-4AF0-674D-BEF5-7D09BD69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" y="1170432"/>
                <a:ext cx="1980414" cy="430887"/>
              </a:xfrm>
              <a:prstGeom prst="rect">
                <a:avLst/>
              </a:prstGeom>
              <a:blipFill>
                <a:blip r:embed="rId3"/>
                <a:stretch>
                  <a:fillRect l="-3185" r="-254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62ED6C9-FB17-4D43-85F6-A9D753D57478}"/>
              </a:ext>
            </a:extLst>
          </p:cNvPr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 there mass missing in this reaction?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87A0A3-A6EC-EF41-9768-1200EDC87F9E}"/>
                  </a:ext>
                </a:extLst>
              </p:cNvPr>
              <p:cNvSpPr txBox="1"/>
              <p:nvPr/>
            </p:nvSpPr>
            <p:spPr>
              <a:xfrm>
                <a:off x="621792" y="2438400"/>
                <a:ext cx="2639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87A0A3-A6EC-EF41-9768-1200EDC8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2438400"/>
                <a:ext cx="2639249" cy="430887"/>
              </a:xfrm>
              <a:prstGeom prst="rect">
                <a:avLst/>
              </a:prstGeom>
              <a:blipFill>
                <a:blip r:embed="rId4"/>
                <a:stretch>
                  <a:fillRect l="-1914" r="-239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FD0C07D-FA34-BD4D-BABE-BB2CA5D05741}"/>
              </a:ext>
            </a:extLst>
          </p:cNvPr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reaction?</a:t>
            </a:r>
          </a:p>
        </p:txBody>
      </p:sp>
      <p:pic>
        <p:nvPicPr>
          <p:cNvPr id="1026" name="Picture 2" descr="ATP structure + function">
            <a:extLst>
              <a:ext uri="{FF2B5EF4-FFF2-40B4-BE49-F238E27FC236}">
                <a16:creationId xmlns:a16="http://schemas.microsoft.com/office/drawing/2014/main" id="{529501AA-13E7-9B4A-81B4-BE5E2E45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1128269"/>
            <a:ext cx="4718304" cy="266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enosine diphosphate - Wikipedia">
            <a:extLst>
              <a:ext uri="{FF2B5EF4-FFF2-40B4-BE49-F238E27FC236}">
                <a16:creationId xmlns:a16="http://schemas.microsoft.com/office/drawing/2014/main" id="{3FD388CD-45FE-9F4A-945F-2B87A12A1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" y="3207279"/>
            <a:ext cx="4069478" cy="23738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428B38-BCB4-E944-9E68-1D7C4C56D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208" y="4386124"/>
            <a:ext cx="1376688" cy="120131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7965E14B-AC29-794D-A8FC-418645207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9029" y="4386124"/>
            <a:ext cx="1533986" cy="12013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780ED7-52B4-E24F-A49E-99EF23C876CE}"/>
              </a:ext>
            </a:extLst>
          </p:cNvPr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156F0-2582-B249-8810-033AC520E761}"/>
              </a:ext>
            </a:extLst>
          </p:cNvPr>
          <p:cNvSpPr txBox="1"/>
          <p:nvPr/>
        </p:nvSpPr>
        <p:spPr>
          <a:xfrm>
            <a:off x="6217920" y="142213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87F6D-8322-D643-806A-BCD7DD3B49B8}"/>
              </a:ext>
            </a:extLst>
          </p:cNvPr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FA92E-AE44-494C-B8DE-2C91D6D7F96C}"/>
              </a:ext>
            </a:extLst>
          </p:cNvPr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F3607-6706-4746-ADE2-D8DFD8AE9601}"/>
                  </a:ext>
                </a:extLst>
              </p:cNvPr>
              <p:cNvSpPr txBox="1"/>
              <p:nvPr/>
            </p:nvSpPr>
            <p:spPr>
              <a:xfrm>
                <a:off x="1337243" y="6109156"/>
                <a:ext cx="3841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F3607-6706-4746-ADE2-D8DFD8AE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243" y="6109156"/>
                <a:ext cx="3841180" cy="430887"/>
              </a:xfrm>
              <a:prstGeom prst="rect">
                <a:avLst/>
              </a:prstGeom>
              <a:blipFill>
                <a:blip r:embed="rId9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8DF8E8-A874-0747-8D73-1E3D0927054F}"/>
              </a:ext>
            </a:extLst>
          </p:cNvPr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Has extra O and 2H.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FC102F-FE01-0546-8676-10BD463B3B0B}"/>
              </a:ext>
            </a:extLst>
          </p:cNvPr>
          <p:cNvCxnSpPr>
            <a:cxnSpLocks/>
          </p:cNvCxnSpPr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C0CDCE-24F8-AB49-BD03-86E4EB844F10}"/>
              </a:ext>
            </a:extLst>
          </p:cNvPr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{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E15FA-C049-B54A-8E46-53DC5A055CA8}"/>
              </a:ext>
            </a:extLst>
          </p:cNvPr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2B1A3-C6DF-0540-9110-0E5A9334CB83}"/>
              </a:ext>
            </a:extLst>
          </p:cNvPr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Mass balanced.</a:t>
            </a:r>
          </a:p>
        </p:txBody>
      </p:sp>
    </p:spTree>
    <p:extLst>
      <p:ext uri="{BB962C8B-B14F-4D97-AF65-F5344CB8AC3E}">
        <p14:creationId xmlns:p14="http://schemas.microsoft.com/office/powerpoint/2010/main" val="20696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9" grpId="0"/>
      <p:bldP spid="20" grpId="0"/>
      <p:bldP spid="22" grpId="0"/>
      <p:bldP spid="3" grpId="0"/>
      <p:bldP spid="11" grpId="0"/>
      <p:bldP spid="18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5FD7-E000-4D40-AD8C-219E1830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Mass Balance May Not Be Desirable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3E5C7-54D5-C14A-BD4B-D73C363C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799"/>
            <a:ext cx="8229600" cy="2948941"/>
          </a:xfrm>
        </p:spPr>
        <p:txBody>
          <a:bodyPr/>
          <a:lstStyle/>
          <a:p>
            <a:r>
              <a:rPr lang="en-US" dirty="0"/>
              <a:t>True mass balance precludes having implicit chemical species</a:t>
            </a:r>
          </a:p>
          <a:p>
            <a:pPr lvl="1"/>
            <a:r>
              <a:rPr lang="en-US" dirty="0"/>
              <a:t>Present in large quantities so that concentration does not change (e.g., water)</a:t>
            </a:r>
          </a:p>
          <a:p>
            <a:r>
              <a:rPr lang="en-US" dirty="0"/>
              <a:t>Appeal of implicit chemical species</a:t>
            </a:r>
          </a:p>
          <a:p>
            <a:pPr lvl="1"/>
            <a:r>
              <a:rPr lang="en-US" dirty="0"/>
              <a:t>Simpler reactions</a:t>
            </a:r>
          </a:p>
          <a:p>
            <a:pPr lvl="1"/>
            <a:r>
              <a:rPr lang="en-US" dirty="0"/>
              <a:t>More efficient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72C6D-DC89-1B4A-B360-508FC791B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2A1149-EC8C-2844-A486-80D0D75441C3}"/>
                  </a:ext>
                </a:extLst>
              </p:cNvPr>
              <p:cNvSpPr txBox="1"/>
              <p:nvPr/>
            </p:nvSpPr>
            <p:spPr>
              <a:xfrm>
                <a:off x="2331653" y="1333142"/>
                <a:ext cx="3841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2A1149-EC8C-2844-A486-80D0D754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653" y="1333142"/>
                <a:ext cx="3841180" cy="430887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92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9191-1199-B54C-9C80-2769873E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Moietities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5E74-9B5C-FA45-B08C-8793854A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1783081"/>
          </a:xfrm>
        </p:spPr>
        <p:txBody>
          <a:bodyPr/>
          <a:lstStyle/>
          <a:p>
            <a:r>
              <a:rPr lang="en-US" dirty="0"/>
              <a:t>A moiety refers to a collection of chemical species that have similar chemical functions.</a:t>
            </a:r>
          </a:p>
          <a:p>
            <a:r>
              <a:rPr lang="en-US" dirty="0"/>
              <a:t>Example: Variations in the chemical structure of inorganic phosphates.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6603-CC09-9543-81B6-D13EB8D38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5" name="Picture 2" descr="ATP structure + function">
            <a:extLst>
              <a:ext uri="{FF2B5EF4-FFF2-40B4-BE49-F238E27FC236}">
                <a16:creationId xmlns:a16="http://schemas.microsoft.com/office/drawing/2014/main" id="{1906D2C7-8548-F644-9269-F68B50DD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4" y="3321711"/>
            <a:ext cx="4718304" cy="266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586C1-78B7-4E4F-AFFD-C5A8325726B2}"/>
              </a:ext>
            </a:extLst>
          </p:cNvPr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CA075-0859-D44F-B8DC-613C4982AB2E}"/>
              </a:ext>
            </a:extLst>
          </p:cNvPr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E5517D-9F49-9D48-A2CD-07B1B8442A60}"/>
                  </a:ext>
                </a:extLst>
              </p:cNvPr>
              <p:cNvSpPr txBox="1"/>
              <p:nvPr/>
            </p:nvSpPr>
            <p:spPr>
              <a:xfrm>
                <a:off x="3076177" y="3807061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E5517D-9F49-9D48-A2CD-07B1B844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177" y="3807061"/>
                <a:ext cx="278601" cy="369332"/>
              </a:xfrm>
              <a:prstGeom prst="rect">
                <a:avLst/>
              </a:prstGeom>
              <a:blipFill>
                <a:blip r:embed="rId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CCC29B-7E0C-8147-A030-0013F3E36537}"/>
                  </a:ext>
                </a:extLst>
              </p:cNvPr>
              <p:cNvSpPr txBox="1"/>
              <p:nvPr/>
            </p:nvSpPr>
            <p:spPr>
              <a:xfrm>
                <a:off x="2462767" y="3810871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CCC29B-7E0C-8147-A030-0013F3E36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67" y="3810871"/>
                <a:ext cx="280205" cy="369332"/>
              </a:xfrm>
              <a:prstGeom prst="rect">
                <a:avLst/>
              </a:prstGeom>
              <a:blipFill>
                <a:blip r:embed="rId4"/>
                <a:stretch>
                  <a:fillRect l="-29167" r="-291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B0D32C-7C1E-4E4F-BFE8-0B3D7C3E86C1}"/>
                  </a:ext>
                </a:extLst>
              </p:cNvPr>
              <p:cNvSpPr txBox="1"/>
              <p:nvPr/>
            </p:nvSpPr>
            <p:spPr>
              <a:xfrm>
                <a:off x="1643617" y="3826111"/>
                <a:ext cx="767839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B0D32C-7C1E-4E4F-BFE8-0B3D7C3E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617" y="3826111"/>
                <a:ext cx="767839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4D1DBE37-83BC-5843-8E68-034EDD6D7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263" y="4087853"/>
            <a:ext cx="1533986" cy="120131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13FC561-221C-7E42-A052-187FBB8A2DDF}"/>
              </a:ext>
            </a:extLst>
          </p:cNvPr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2F8512-0014-8C46-905D-A70D4927B747}"/>
                </a:ext>
              </a:extLst>
            </p:cNvPr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w="12700"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653779F-1D37-1945-80B5-0BCC847578F0}"/>
                </a:ext>
              </a:extLst>
            </p:cNvPr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D3A20D5-E4EF-F148-BAE7-B8BE4A5759E2}"/>
                  </a:ext>
                </a:extLst>
              </p:cNvPr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w="12700">
                <a:prstDash val="dash"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AE35B34-2F1F-1743-A134-86906410F163}"/>
                  </a:ext>
                </a:extLst>
              </p:cNvPr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w="12700">
                <a:prstDash val="dash"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DC756-CA27-924B-88DE-B49629B8032F}"/>
                  </a:ext>
                </a:extLst>
              </p:cNvPr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Instances of inorganic phosphate moieties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9672842-FB9C-0B46-91D8-E895EB8F8E33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4417567" y="5289167"/>
                <a:ext cx="1158981" cy="734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FE6DD1D-5B7F-1E4D-AAAE-D862284F08CB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H="1" flipV="1">
                <a:off x="3237315" y="5486401"/>
                <a:ext cx="1180252" cy="537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A64D9F3-7B2A-AB47-AA65-02BDC0D4FFE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H="1" flipV="1">
                <a:off x="2526202" y="5486401"/>
                <a:ext cx="1891365" cy="537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A607BF6-9F44-5B46-8DDD-A44BF314681B}"/>
                  </a:ext>
                </a:extLst>
              </p:cNvPr>
              <p:cNvCxnSpPr>
                <a:cxnSpLocks/>
                <a:stCxn id="29" idx="0"/>
                <a:endCxn id="27" idx="2"/>
              </p:cNvCxnSpPr>
              <p:nvPr/>
            </p:nvCxnSpPr>
            <p:spPr>
              <a:xfrm flipH="1" flipV="1">
                <a:off x="1825002" y="5486401"/>
                <a:ext cx="2592565" cy="537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F1F41-6D99-7B4C-AC4C-2C83927C7685}"/>
                </a:ext>
              </a:extLst>
            </p:cNvPr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w="12700"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8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4A68-6B44-BD45-9C34-BFD7B2A6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7021"/>
            <a:ext cx="8229600" cy="838200"/>
          </a:xfrm>
        </p:spPr>
        <p:txBody>
          <a:bodyPr/>
          <a:lstStyle/>
          <a:p>
            <a:r>
              <a:rPr lang="en-US" dirty="0"/>
              <a:t>Moiety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FEB7-34E1-F14F-B60C-ED72D40A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6140"/>
            <a:ext cx="8229600" cy="2537461"/>
          </a:xfrm>
        </p:spPr>
        <p:txBody>
          <a:bodyPr/>
          <a:lstStyle/>
          <a:p>
            <a:r>
              <a:rPr lang="en-US" dirty="0"/>
              <a:t>Moiety analysis provides a way to check consistency of reactions while having flexibility about the exact chemical formula</a:t>
            </a:r>
          </a:p>
          <a:p>
            <a:r>
              <a:rPr lang="en-US" dirty="0"/>
              <a:t>Chemical species are represented by their moiety structure</a:t>
            </a:r>
          </a:p>
          <a:p>
            <a:r>
              <a:rPr lang="en-US" dirty="0"/>
              <a:t>A reaction is “moiety preserving” if the counts of moieties in the reactants is the same as the counts in the products.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08DA9-B396-0F44-A4D2-4CC8C3737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5AD06A-7EA3-374D-85AA-70628543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22071"/>
              </p:ext>
            </p:extLst>
          </p:nvPr>
        </p:nvGraphicFramePr>
        <p:xfrm>
          <a:off x="369571" y="3467099"/>
          <a:ext cx="31853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19">
                  <a:extLst>
                    <a:ext uri="{9D8B030D-6E8A-4147-A177-3AD203B41FA5}">
                      <a16:colId xmlns:a16="http://schemas.microsoft.com/office/drawing/2014/main" val="502210968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2969247410"/>
                    </a:ext>
                  </a:extLst>
                </a:gridCol>
                <a:gridCol w="709127">
                  <a:extLst>
                    <a:ext uri="{9D8B030D-6E8A-4147-A177-3AD203B41FA5}">
                      <a16:colId xmlns:a16="http://schemas.microsoft.com/office/drawing/2014/main" val="3150918022"/>
                    </a:ext>
                  </a:extLst>
                </a:gridCol>
                <a:gridCol w="643813">
                  <a:extLst>
                    <a:ext uri="{9D8B030D-6E8A-4147-A177-3AD203B41FA5}">
                      <a16:colId xmlns:a16="http://schemas.microsoft.com/office/drawing/2014/main" val="1649620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9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7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1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0B0DD1-FFBA-6F45-A9B9-990FCC015F54}"/>
                  </a:ext>
                </a:extLst>
              </p:cNvPr>
              <p:cNvSpPr txBox="1"/>
              <p:nvPr/>
            </p:nvSpPr>
            <p:spPr>
              <a:xfrm>
                <a:off x="5589037" y="3337898"/>
                <a:ext cx="2639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0B0DD1-FFBA-6F45-A9B9-990FCC01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37" y="3337898"/>
                <a:ext cx="2639249" cy="430887"/>
              </a:xfrm>
              <a:prstGeom prst="rect">
                <a:avLst/>
              </a:prstGeom>
              <a:blipFill>
                <a:blip r:embed="rId2"/>
                <a:stretch>
                  <a:fillRect l="-2404" r="-192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998F8A6-A32B-DA44-A8E5-E05D84D59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81116"/>
              </p:ext>
            </p:extLst>
          </p:nvPr>
        </p:nvGraphicFramePr>
        <p:xfrm>
          <a:off x="4646194" y="3821427"/>
          <a:ext cx="3956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58">
                  <a:extLst>
                    <a:ext uri="{9D8B030D-6E8A-4147-A177-3AD203B41FA5}">
                      <a16:colId xmlns:a16="http://schemas.microsoft.com/office/drawing/2014/main" val="1901718434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7387353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8856508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30231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ADP +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96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B6E3EB-83D8-A34F-A6DB-8AF13FDE8A42}"/>
                  </a:ext>
                </a:extLst>
              </p:cNvPr>
              <p:cNvSpPr txBox="1"/>
              <p:nvPr/>
            </p:nvSpPr>
            <p:spPr>
              <a:xfrm>
                <a:off x="5741437" y="5011191"/>
                <a:ext cx="1980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B6E3EB-83D8-A34F-A6DB-8AF13FDE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37" y="5011191"/>
                <a:ext cx="1980414" cy="430887"/>
              </a:xfrm>
              <a:prstGeom prst="rect">
                <a:avLst/>
              </a:prstGeom>
              <a:blipFill>
                <a:blip r:embed="rId3"/>
                <a:stretch>
                  <a:fillRect l="-3822" r="-254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66A8990E-539B-1840-9C4E-1CF15CE0B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1735"/>
              </p:ext>
            </p:extLst>
          </p:nvPr>
        </p:nvGraphicFramePr>
        <p:xfrm>
          <a:off x="4798594" y="5494720"/>
          <a:ext cx="3956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58">
                  <a:extLst>
                    <a:ext uri="{9D8B030D-6E8A-4147-A177-3AD203B41FA5}">
                      <a16:colId xmlns:a16="http://schemas.microsoft.com/office/drawing/2014/main" val="1901718434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7387353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8856508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30231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968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E479E1-227A-AF46-95C1-D6B5C3D4D07C}"/>
              </a:ext>
            </a:extLst>
          </p:cNvPr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Implicit chemical species: 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3E5585-B595-3D42-82C1-F4CA961D1C6B}"/>
              </a:ext>
            </a:extLst>
          </p:cNvPr>
          <p:cNvCxnSpPr/>
          <p:nvPr/>
        </p:nvCxnSpPr>
        <p:spPr>
          <a:xfrm>
            <a:off x="4798594" y="6430962"/>
            <a:ext cx="3804232" cy="0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165152</TotalTime>
  <Words>1107</Words>
  <Application>Microsoft Macintosh PowerPoint</Application>
  <PresentationFormat>On-screen Show (4:3)</PresentationFormat>
  <Paragraphs>240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 Lecture 15: Testing Models  </vt:lpstr>
      <vt:lpstr>Notes</vt:lpstr>
      <vt:lpstr>PowerPoint Presentation</vt:lpstr>
      <vt:lpstr>Software Linting Catches Errors Without Running the Program</vt:lpstr>
      <vt:lpstr>What’s Wrong With This Model?</vt:lpstr>
      <vt:lpstr>What Do We Mean by Mass Balance Errors</vt:lpstr>
      <vt:lpstr>True Mass Balance May Not Be Desirable</vt:lpstr>
      <vt:lpstr>Moietities</vt:lpstr>
      <vt:lpstr>Moiety Analysis</vt:lpstr>
      <vt:lpstr>Challenges With Moiety Analysis</vt:lpstr>
      <vt:lpstr>PowerPoint Presentation</vt:lpstr>
      <vt:lpstr>Finding Stoichiometric Inconsistencies (SI)</vt:lpstr>
      <vt:lpstr>Finding More Complicated Mass Balance Errors</vt:lpstr>
      <vt:lpstr>SI as a Linear Program</vt:lpstr>
      <vt:lpstr>Equality constraints are determined by the stoichiometry matrix.</vt:lpstr>
      <vt:lpstr>GAMES: Graphical Analysis of Mass Equivalent Sets</vt:lpstr>
      <vt:lpstr>Isolating ErbB Signaling (BioModels 255)</vt:lpstr>
      <vt:lpstr>GAMES: Graphical Analysis of Mass Equivalent Sets</vt:lpstr>
      <vt:lpstr>BACKUP</vt:lpstr>
      <vt:lpstr>Finding Stoichiometric Inconsistencies (SI)</vt:lpstr>
      <vt:lpstr>Stoichiometric Inconsistency</vt:lpstr>
      <vt:lpstr>PowerPoint Presentation</vt:lpstr>
      <vt:lpstr>Finding More Complicated Mass Balance Errors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2638</cp:revision>
  <dcterms:created xsi:type="dcterms:W3CDTF">2008-11-04T22:35:39Z</dcterms:created>
  <dcterms:modified xsi:type="dcterms:W3CDTF">2021-01-29T21:05:37Z</dcterms:modified>
</cp:coreProperties>
</file>