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353" r:id="rId3"/>
    <p:sldId id="429" r:id="rId4"/>
    <p:sldId id="390" r:id="rId5"/>
    <p:sldId id="391" r:id="rId6"/>
    <p:sldId id="416" r:id="rId7"/>
    <p:sldId id="392" r:id="rId8"/>
    <p:sldId id="427" r:id="rId9"/>
    <p:sldId id="428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/>
    <p:restoredTop sz="86395"/>
  </p:normalViewPr>
  <p:slideViewPr>
    <p:cSldViewPr snapToObjects="1">
      <p:cViewPr varScale="1">
        <p:scale>
          <a:sx n="105" d="100"/>
          <a:sy n="105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12/26/20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12/26/20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the rates at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869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2: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Dynamical Systems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20000" y="6248400"/>
            <a:ext cx="3048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290-16BC-B245-A8C5-8E1E09DB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297F-67B5-C949-850B-8E6CE431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13F8-323B-424F-942F-92CE814C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630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4E4D-26B7-DD42-AA6D-912D4904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Kinetics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41FF-655E-4B4A-A555-40C4756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600201"/>
          </a:xfrm>
        </p:spPr>
        <p:txBody>
          <a:bodyPr/>
          <a:lstStyle/>
          <a:p>
            <a:r>
              <a:rPr lang="en-US" dirty="0"/>
              <a:t>How fast do reactions go: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Mass action kinetics</a:t>
            </a:r>
          </a:p>
          <a:p>
            <a:pPr lvl="1"/>
            <a:r>
              <a:rPr lang="en-US" dirty="0"/>
              <a:t>Constant times the concentrations of the reactants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FE5D-C8F7-8949-A9E0-BC80F9E56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9BFAE1-058D-8341-A613-1314F475EBDE}"/>
                  </a:ext>
                </a:extLst>
              </p:cNvPr>
              <p:cNvSpPr txBox="1"/>
              <p:nvPr/>
            </p:nvSpPr>
            <p:spPr>
              <a:xfrm>
                <a:off x="990600" y="1955051"/>
                <a:ext cx="31107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9BFAE1-058D-8341-A613-1314F475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55051"/>
                <a:ext cx="3110787" cy="553998"/>
              </a:xfrm>
              <a:prstGeom prst="rect">
                <a:avLst/>
              </a:prstGeom>
              <a:blipFill>
                <a:blip r:embed="rId2"/>
                <a:stretch>
                  <a:fillRect l="-2033" r="-16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28511-6309-3D48-9F3E-B266D1E54BB5}"/>
                  </a:ext>
                </a:extLst>
              </p:cNvPr>
              <p:cNvSpPr txBox="1"/>
              <p:nvPr/>
            </p:nvSpPr>
            <p:spPr>
              <a:xfrm>
                <a:off x="1259972" y="4114800"/>
                <a:ext cx="2914772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28511-6309-3D48-9F3E-B266D1E5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72" y="4114800"/>
                <a:ext cx="2914772" cy="598369"/>
              </a:xfrm>
              <a:prstGeom prst="rect">
                <a:avLst/>
              </a:prstGeom>
              <a:blipFill>
                <a:blip r:embed="rId3"/>
                <a:stretch>
                  <a:fillRect l="-866" r="-216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0DD856-C7FF-6A48-AA77-B1EA22A23597}"/>
                  </a:ext>
                </a:extLst>
              </p:cNvPr>
              <p:cNvSpPr txBox="1"/>
              <p:nvPr/>
            </p:nvSpPr>
            <p:spPr>
              <a:xfrm>
                <a:off x="2362200" y="1752600"/>
                <a:ext cx="38343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0DD856-C7FF-6A48-AA77-B1EA22A23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752600"/>
                <a:ext cx="383438" cy="398955"/>
              </a:xfrm>
              <a:prstGeom prst="rect">
                <a:avLst/>
              </a:prstGeom>
              <a:blipFill>
                <a:blip r:embed="rId4"/>
                <a:stretch>
                  <a:fillRect l="-6452" r="-9677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D6BFE2-8D91-A947-9886-AE77CCBE8407}"/>
                  </a:ext>
                </a:extLst>
              </p:cNvPr>
              <p:cNvSpPr txBox="1"/>
              <p:nvPr/>
            </p:nvSpPr>
            <p:spPr>
              <a:xfrm>
                <a:off x="5181600" y="1506045"/>
                <a:ext cx="38343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D6BFE2-8D91-A947-9886-AE77CCBE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506045"/>
                <a:ext cx="383438" cy="398955"/>
              </a:xfrm>
              <a:prstGeom prst="rect">
                <a:avLst/>
              </a:prstGeom>
              <a:blipFill>
                <a:blip r:embed="rId5"/>
                <a:stretch>
                  <a:fillRect l="-10000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2739-E262-044B-A00D-BA44A026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838200"/>
          </a:xfrm>
        </p:spPr>
        <p:txBody>
          <a:bodyPr/>
          <a:lstStyle/>
          <a:p>
            <a:pPr algn="r"/>
            <a:r>
              <a:rPr lang="en-US" dirty="0"/>
              <a:t>Reversible Reactions &amp; Steady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43EAB-ECFF-0E43-A4E7-7681C5B60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524001"/>
              </a:xfrm>
            </p:spPr>
            <p:txBody>
              <a:bodyPr/>
              <a:lstStyle/>
              <a:p>
                <a:r>
                  <a:rPr lang="en-US" dirty="0"/>
                  <a:t>Reversible reaction ex:</a:t>
                </a:r>
              </a:p>
              <a:p>
                <a:r>
                  <a:rPr lang="en-US" dirty="0"/>
                  <a:t>What are the concentrations of reactants and products when the reactions have run for a long time? This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Mass action kinetics steady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43EAB-ECFF-0E43-A4E7-7681C5B60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524001"/>
              </a:xfrm>
              <a:blipFill>
                <a:blip r:embed="rId2"/>
                <a:stretch>
                  <a:fillRect l="-1852" t="-5833" r="-463" b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B2D74-EEA6-4C45-A72C-CC44B9B8E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1F817-F428-094F-BE1C-6D760DC05F49}"/>
              </a:ext>
            </a:extLst>
          </p:cNvPr>
          <p:cNvGrpSpPr/>
          <p:nvPr/>
        </p:nvGrpSpPr>
        <p:grpSpPr>
          <a:xfrm>
            <a:off x="5410200" y="838200"/>
            <a:ext cx="537050" cy="1568276"/>
            <a:chOff x="1402413" y="4903009"/>
            <a:chExt cx="537050" cy="1568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CF08C4B-280D-2742-8EAE-ECBDEDA18CF1}"/>
                    </a:ext>
                  </a:extLst>
                </p:cNvPr>
                <p:cNvSpPr txBox="1"/>
                <p:nvPr/>
              </p:nvSpPr>
              <p:spPr>
                <a:xfrm>
                  <a:off x="1402413" y="5486400"/>
                  <a:ext cx="523348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US" sz="3200" b="0" dirty="0"/>
                </a:p>
                <a:p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CF08C4B-280D-2742-8EAE-ECBDEDA18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413" y="5486400"/>
                  <a:ext cx="523348" cy="984885"/>
                </a:xfrm>
                <a:prstGeom prst="rect">
                  <a:avLst/>
                </a:prstGeom>
                <a:blipFill>
                  <a:blip r:embed="rId3"/>
                  <a:stretch>
                    <a:fillRect l="-2381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6D824C-89CC-5248-8FC0-93B49FE9DE4E}"/>
                    </a:ext>
                  </a:extLst>
                </p:cNvPr>
                <p:cNvSpPr txBox="1"/>
                <p:nvPr/>
              </p:nvSpPr>
              <p:spPr>
                <a:xfrm flipH="1" flipV="1">
                  <a:off x="1416115" y="4903009"/>
                  <a:ext cx="523348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US" sz="3200" b="0" dirty="0"/>
                </a:p>
                <a:p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6D824C-89CC-5248-8FC0-93B49FE9D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 flipV="1">
                  <a:off x="1416115" y="4903009"/>
                  <a:ext cx="523348" cy="984885"/>
                </a:xfrm>
                <a:prstGeom prst="rect">
                  <a:avLst/>
                </a:prstGeom>
                <a:blipFill>
                  <a:blip r:embed="rId4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7C0C4-415A-2647-83DE-A6467D54F177}"/>
                  </a:ext>
                </a:extLst>
              </p:cNvPr>
              <p:cNvSpPr txBox="1"/>
              <p:nvPr/>
            </p:nvSpPr>
            <p:spPr>
              <a:xfrm>
                <a:off x="5848992" y="1394043"/>
                <a:ext cx="11464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7C0C4-415A-2647-83DE-A6467D54F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992" y="1394043"/>
                <a:ext cx="1146404" cy="492443"/>
              </a:xfrm>
              <a:prstGeom prst="rect">
                <a:avLst/>
              </a:prstGeom>
              <a:blipFill>
                <a:blip r:embed="rId5"/>
                <a:stretch>
                  <a:fillRect l="-2198" r="-87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7C1D1D-4414-C440-8862-0E1F648CB1BA}"/>
                  </a:ext>
                </a:extLst>
              </p:cNvPr>
              <p:cNvSpPr txBox="1"/>
              <p:nvPr/>
            </p:nvSpPr>
            <p:spPr>
              <a:xfrm>
                <a:off x="4680167" y="1371600"/>
                <a:ext cx="6538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7C1D1D-4414-C440-8862-0E1F648C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67" y="1371600"/>
                <a:ext cx="653833" cy="492443"/>
              </a:xfrm>
              <a:prstGeom prst="rect">
                <a:avLst/>
              </a:prstGeom>
              <a:blipFill>
                <a:blip r:embed="rId6"/>
                <a:stretch>
                  <a:fillRect l="-13462" r="-96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C4C9E6-1ACC-CD49-BFAD-F2B80DFB0FAC}"/>
                  </a:ext>
                </a:extLst>
              </p:cNvPr>
              <p:cNvSpPr txBox="1"/>
              <p:nvPr/>
            </p:nvSpPr>
            <p:spPr>
              <a:xfrm>
                <a:off x="914400" y="4191000"/>
                <a:ext cx="7141635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C4C9E6-1ACC-CD49-BFAD-F2B80DFB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91000"/>
                <a:ext cx="7141635" cy="598369"/>
              </a:xfrm>
              <a:prstGeom prst="rect">
                <a:avLst/>
              </a:prstGeom>
              <a:blipFill>
                <a:blip r:embed="rId7"/>
                <a:stretch>
                  <a:fillRect l="-178" t="-6250" r="-712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F15F11-4AF4-CB44-BBF1-5E273364C7B6}"/>
                  </a:ext>
                </a:extLst>
              </p:cNvPr>
              <p:cNvSpPr txBox="1"/>
              <p:nvPr/>
            </p:nvSpPr>
            <p:spPr>
              <a:xfrm>
                <a:off x="5540347" y="1142673"/>
                <a:ext cx="2880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F15F11-4AF4-CB44-BBF1-5E273364C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47" y="1142673"/>
                <a:ext cx="288028" cy="299249"/>
              </a:xfrm>
              <a:prstGeom prst="rect">
                <a:avLst/>
              </a:prstGeom>
              <a:blipFill>
                <a:blip r:embed="rId8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0DD145-ECEC-DF4E-A257-ED3C9FC30D91}"/>
                  </a:ext>
                </a:extLst>
              </p:cNvPr>
              <p:cNvSpPr txBox="1"/>
              <p:nvPr/>
            </p:nvSpPr>
            <p:spPr>
              <a:xfrm>
                <a:off x="5533696" y="1692281"/>
                <a:ext cx="280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0DD145-ECEC-DF4E-A257-ED3C9FC30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96" y="1692281"/>
                <a:ext cx="280270" cy="276999"/>
              </a:xfrm>
              <a:prstGeom prst="rect">
                <a:avLst/>
              </a:prstGeom>
              <a:blipFill>
                <a:blip r:embed="rId9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E77A26-4F3A-E443-B8C3-592EDC376AD3}"/>
                  </a:ext>
                </a:extLst>
              </p:cNvPr>
              <p:cNvSpPr txBox="1"/>
              <p:nvPr/>
            </p:nvSpPr>
            <p:spPr>
              <a:xfrm>
                <a:off x="1217481" y="5336345"/>
                <a:ext cx="2744919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E77A26-4F3A-E443-B8C3-592EDC37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81" y="5336345"/>
                <a:ext cx="2744919" cy="900824"/>
              </a:xfrm>
              <a:prstGeom prst="rect">
                <a:avLst/>
              </a:prstGeom>
              <a:blipFill>
                <a:blip r:embed="rId10"/>
                <a:stretch>
                  <a:fillRect l="-2315" r="-370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897DAB8-A737-1D4F-9537-CC4B2026B6E3}"/>
              </a:ext>
            </a:extLst>
          </p:cNvPr>
          <p:cNvSpPr txBox="1"/>
          <p:nvPr/>
        </p:nvSpPr>
        <p:spPr>
          <a:xfrm>
            <a:off x="1219200" y="501796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Disassociation Constant</a:t>
            </a:r>
          </a:p>
        </p:txBody>
      </p:sp>
    </p:spTree>
    <p:extLst>
      <p:ext uri="{BB962C8B-B14F-4D97-AF65-F5344CB8AC3E}">
        <p14:creationId xmlns:p14="http://schemas.microsoft.com/office/powerpoint/2010/main" val="179844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Biochemical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010527"/>
            <a:ext cx="8504991" cy="2347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But Arcs are often bidirectional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(since chemical reactions can be reversed)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And enzymes may be modified in pathway regulation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(self-modifying code!)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D5F9-934F-BA42-8B8B-13A9379B7EB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a 5"/>
          <p:cNvSpPr/>
          <p:nvPr/>
        </p:nvSpPr>
        <p:spPr>
          <a:xfrm>
            <a:off x="267369" y="2592141"/>
            <a:ext cx="2860842" cy="1056105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Reactant</a:t>
            </a:r>
          </a:p>
          <a:p>
            <a:pPr algn="ctr"/>
            <a:r>
              <a:rPr lang="en-US" sz="2800" dirty="0"/>
              <a:t>Molecules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3716420" y="2699085"/>
            <a:ext cx="1737895" cy="83419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Enzyme</a:t>
            </a:r>
          </a:p>
        </p:txBody>
      </p:sp>
      <p:sp>
        <p:nvSpPr>
          <p:cNvPr id="9" name="Data 8"/>
          <p:cNvSpPr/>
          <p:nvPr/>
        </p:nvSpPr>
        <p:spPr>
          <a:xfrm>
            <a:off x="6069263" y="2477170"/>
            <a:ext cx="2892927" cy="1056105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  <a:p>
            <a:pPr algn="ctr"/>
            <a:r>
              <a:rPr lang="en-US" sz="2800" dirty="0"/>
              <a:t>Molecules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81159" y="2939716"/>
            <a:ext cx="695157" cy="17378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93348" y="2939716"/>
            <a:ext cx="695157" cy="17378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5454315" y="3185694"/>
            <a:ext cx="695157" cy="1737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2860840" y="3184359"/>
            <a:ext cx="695157" cy="1737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/>
          <p:cNvSpPr/>
          <p:nvPr/>
        </p:nvSpPr>
        <p:spPr>
          <a:xfrm>
            <a:off x="3735140" y="4042610"/>
            <a:ext cx="1737895" cy="834190"/>
          </a:xfrm>
          <a:prstGeom prst="flowChartAlternateProces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Another Enzyme</a:t>
            </a:r>
          </a:p>
        </p:txBody>
      </p:sp>
      <p:sp>
        <p:nvSpPr>
          <p:cNvPr id="15" name="U-Turn Arrow 14"/>
          <p:cNvSpPr/>
          <p:nvPr/>
        </p:nvSpPr>
        <p:spPr>
          <a:xfrm rot="16200000" flipV="1">
            <a:off x="5221703" y="3621501"/>
            <a:ext cx="1002631" cy="478595"/>
          </a:xfrm>
          <a:prstGeom prst="uturn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/>
          <p:cNvSpPr/>
          <p:nvPr/>
        </p:nvSpPr>
        <p:spPr>
          <a:xfrm rot="16200000" flipH="1">
            <a:off x="2975807" y="3693689"/>
            <a:ext cx="1002631" cy="478595"/>
          </a:xfrm>
          <a:prstGeom prst="uturn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ECCC-F6FC-C24E-B0D9-E8EFBA05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6BF2-A92C-C743-AC49-1896C1C0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1676400"/>
          </a:xfrm>
        </p:spPr>
        <p:txBody>
          <a:bodyPr/>
          <a:lstStyle/>
          <a:p>
            <a:r>
              <a:rPr lang="en-US" dirty="0"/>
              <a:t>Proteins that accelerate biochemical reactions.</a:t>
            </a:r>
          </a:p>
          <a:p>
            <a:r>
              <a:rPr lang="en-US" dirty="0"/>
              <a:t>Omni-present in biology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8FA2-3FC8-734E-8843-211D17CC4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BD4C7-29F2-6243-9B17-41C57C5F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5" y="3565525"/>
            <a:ext cx="7572671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FD8BA8-0548-6340-A347-A380DDD6A3C0}"/>
              </a:ext>
            </a:extLst>
          </p:cNvPr>
          <p:cNvSpPr txBox="1"/>
          <p:nvPr/>
        </p:nvSpPr>
        <p:spPr>
          <a:xfrm>
            <a:off x="533400" y="3045767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Enzymes work by induced fit.</a:t>
            </a:r>
          </a:p>
        </p:txBody>
      </p:sp>
    </p:spTree>
    <p:extLst>
      <p:ext uri="{BB962C8B-B14F-4D97-AF65-F5344CB8AC3E}">
        <p14:creationId xmlns:p14="http://schemas.microsoft.com/office/powerpoint/2010/main" val="29939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76E-23B0-4D44-A400-BE14F6CC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Enzymes and Reaction Kinetics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7B0C-912B-364A-86D4-486920BEC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2050" name="Picture 2" descr="Enzyme kinetics">
            <a:extLst>
              <a:ext uri="{FF2B5EF4-FFF2-40B4-BE49-F238E27FC236}">
                <a16:creationId xmlns:a16="http://schemas.microsoft.com/office/drawing/2014/main" id="{18BF88A3-5632-2C46-A046-74BAE44E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497940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C66E8-C465-2744-BF1C-1ED36C55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371600"/>
            <a:ext cx="3936211" cy="15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A9C9-E239-7743-90FF-DD02A8D0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Inhibition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0A596-A0A7-154A-8619-5AE578F3C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A6C47-AD81-BA43-8F9F-7E1B7CC4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15" y="3929094"/>
            <a:ext cx="3886200" cy="2700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E6907-28A0-5E4D-BC79-C27253E818FF}"/>
              </a:ext>
            </a:extLst>
          </p:cNvPr>
          <p:cNvSpPr txBox="1"/>
          <p:nvPr/>
        </p:nvSpPr>
        <p:spPr>
          <a:xfrm>
            <a:off x="424962" y="143613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Competitive Inhibition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98C3A-87C3-ED42-AA22-73A3E128CC17}"/>
              </a:ext>
            </a:extLst>
          </p:cNvPr>
          <p:cNvSpPr txBox="1"/>
          <p:nvPr/>
        </p:nvSpPr>
        <p:spPr>
          <a:xfrm>
            <a:off x="336997" y="374131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Noncompetitive Inhibition</a:t>
            </a:r>
          </a:p>
        </p:txBody>
      </p:sp>
      <p:pic>
        <p:nvPicPr>
          <p:cNvPr id="3090" name="Picture 18" descr="Spring 2013 Lecture 16 &amp; 17">
            <a:extLst>
              <a:ext uri="{FF2B5EF4-FFF2-40B4-BE49-F238E27FC236}">
                <a16:creationId xmlns:a16="http://schemas.microsoft.com/office/drawing/2014/main" id="{5431C9BE-1FED-E14C-BC6C-45A5E5CD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4110646"/>
            <a:ext cx="2289094" cy="16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Enzyme Inhibitors">
            <a:extLst>
              <a:ext uri="{FF2B5EF4-FFF2-40B4-BE49-F238E27FC236}">
                <a16:creationId xmlns:a16="http://schemas.microsoft.com/office/drawing/2014/main" id="{057D76A3-D561-1E4C-BCD4-DF87D090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8" y="2048612"/>
            <a:ext cx="2656431" cy="119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C3786A8-3C15-F946-89E6-5403B0F45928}"/>
              </a:ext>
            </a:extLst>
          </p:cNvPr>
          <p:cNvGrpSpPr/>
          <p:nvPr/>
        </p:nvGrpSpPr>
        <p:grpSpPr>
          <a:xfrm>
            <a:off x="3124200" y="1980085"/>
            <a:ext cx="4795750" cy="1558010"/>
            <a:chOff x="3124200" y="1980085"/>
            <a:chExt cx="4795750" cy="1558010"/>
          </a:xfrm>
        </p:grpSpPr>
        <p:pic>
          <p:nvPicPr>
            <p:cNvPr id="3088" name="Picture 16" descr="Competitive Inhibition (Molecular Biology)">
              <a:extLst>
                <a:ext uri="{FF2B5EF4-FFF2-40B4-BE49-F238E27FC236}">
                  <a16:creationId xmlns:a16="http://schemas.microsoft.com/office/drawing/2014/main" id="{DB3E1B8E-F88A-B247-B5E6-485F0D1FC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980085"/>
              <a:ext cx="4795750" cy="1558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306468-A326-4640-BC1D-63FB64291F4F}"/>
                </a:ext>
              </a:extLst>
            </p:cNvPr>
            <p:cNvSpPr txBox="1"/>
            <p:nvPr/>
          </p:nvSpPr>
          <p:spPr>
            <a:xfrm>
              <a:off x="4402723" y="2057400"/>
              <a:ext cx="3353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halkboard" panose="03050602040202020205" pitchFamily="66" charset="77"/>
                </a:rPr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397616-E7CD-F147-8127-9CE3286FFC69}"/>
                </a:ext>
              </a:extLst>
            </p:cNvPr>
            <p:cNvSpPr txBox="1"/>
            <p:nvPr/>
          </p:nvSpPr>
          <p:spPr>
            <a:xfrm>
              <a:off x="5619588" y="2133600"/>
              <a:ext cx="47641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halkboard" panose="03050602040202020205" pitchFamily="66" charset="77"/>
                </a:rPr>
                <a:t>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92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148720</TotalTime>
  <Words>268</Words>
  <Application>Microsoft Macintosh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Chalkboard</vt:lpstr>
      <vt:lpstr>Office Theme</vt:lpstr>
      <vt:lpstr>BIOE 498 / BIOE 599: Computational Systems Biology for Medical Applications  CSE 599V: Advancing Biomedical Models  Lecture 2: Dynamical Systems Essentials  </vt:lpstr>
      <vt:lpstr>Agenda</vt:lpstr>
      <vt:lpstr>BACKUP</vt:lpstr>
      <vt:lpstr>Chemical Kinetics Basics</vt:lpstr>
      <vt:lpstr>Reversible Reactions &amp; Steady State</vt:lpstr>
      <vt:lpstr>Biochemical Reactions</vt:lpstr>
      <vt:lpstr>Enzymes</vt:lpstr>
      <vt:lpstr>Enzymes and Reaction Kinetics</vt:lpstr>
      <vt:lpstr>Enzyme Inhibition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2282</cp:revision>
  <dcterms:created xsi:type="dcterms:W3CDTF">2008-11-04T22:35:39Z</dcterms:created>
  <dcterms:modified xsi:type="dcterms:W3CDTF">2020-12-26T20:13:34Z</dcterms:modified>
</cp:coreProperties>
</file>