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Encode Sans Condensed Thi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064738-E9F1-4FFF-A9A7-231961E98DC6}">
  <a:tblStyle styleId="{6E064738-E9F1-4FFF-A9A7-231961E98D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Condensed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Condensed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ca351a5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4ca351a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4ca351a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23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7.png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36.png"/><Relationship Id="rId8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99" name="Google Shape;99;p14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Modeling With Uncertainty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1" name="Google Shape;101;p14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Support for Cross Validation</a:t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svm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load_iris(return_X_y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test_size=0.4)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be careful because folds are chosen randomly.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For Fitting With Uncertainty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524000"/>
            <a:ext cx="55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Optimization Summary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Linear Model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38200" y="1295400"/>
            <a:ext cx="2940036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04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029200" y="1397758"/>
            <a:ext cx="30147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854" l="-21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(random variable) – i.i.d.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cxnSp>
        <p:nvCxnSpPr>
          <p:cNvPr id="126" name="Google Shape;126;p16"/>
          <p:cNvCxnSpPr>
            <a:stCxn id="123" idx="3"/>
            <a:endCxn id="119" idx="3"/>
          </p:cNvCxnSpPr>
          <p:nvPr/>
        </p:nvCxnSpPr>
        <p:spPr>
          <a:xfrm rot="10800000">
            <a:off x="3778204" y="1557045"/>
            <a:ext cx="201000" cy="2052900"/>
          </a:xfrm>
          <a:prstGeom prst="bentConnector3">
            <a:avLst>
              <a:gd fmla="val -11373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Google Shape;127;p16"/>
          <p:cNvCxnSpPr/>
          <p:nvPr/>
        </p:nvCxnSpPr>
        <p:spPr>
          <a:xfrm flipH="1" rot="5400000">
            <a:off x="2043930" y="1975832"/>
            <a:ext cx="895800" cy="581100"/>
          </a:xfrm>
          <a:prstGeom prst="bentConnector3">
            <a:avLst>
              <a:gd fmla="val 4999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Google Shape;128;p16"/>
          <p:cNvCxnSpPr/>
          <p:nvPr/>
        </p:nvCxnSpPr>
        <p:spPr>
          <a:xfrm flipH="1" rot="10800000">
            <a:off x="633046" y="1633700"/>
            <a:ext cx="317400" cy="275700"/>
          </a:xfrm>
          <a:prstGeom prst="bentConnector3">
            <a:avLst>
              <a:gd fmla="val 49985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6"/>
          <p:cNvCxnSpPr>
            <a:stCxn id="125" idx="3"/>
          </p:cNvCxnSpPr>
          <p:nvPr/>
        </p:nvCxnSpPr>
        <p:spPr>
          <a:xfrm>
            <a:off x="1188375" y="2424128"/>
            <a:ext cx="9537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6"/>
          <p:cNvCxnSpPr/>
          <p:nvPr/>
        </p:nvCxnSpPr>
        <p:spPr>
          <a:xfrm rot="10800000">
            <a:off x="1905000" y="1818620"/>
            <a:ext cx="237002" cy="60550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16"/>
          <p:cNvCxnSpPr/>
          <p:nvPr/>
        </p:nvCxnSpPr>
        <p:spPr>
          <a:xfrm>
            <a:off x="2201310" y="3214674"/>
            <a:ext cx="146316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6"/>
          <p:cNvCxnSpPr/>
          <p:nvPr/>
        </p:nvCxnSpPr>
        <p:spPr>
          <a:xfrm rot="10800000">
            <a:off x="2667000" y="1676400"/>
            <a:ext cx="997475" cy="153827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33" name="Google Shape;133;p16"/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descr="Linear regression" id="134" name="Google Shape;13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61203" y="2478177"/>
              <a:ext cx="3360728" cy="2639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7897483" y="3083121"/>
              <a:ext cx="305917" cy="4308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2855" l="-23998" r="-19996" t="-1428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945807" y="2544692"/>
              <a:ext cx="381963" cy="4308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7141" l="-6451" r="-322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predicted</a:t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4583643" y="4415068"/>
              <a:ext cx="293157" cy="2887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041" l="-12499" r="0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7166786" y="3576868"/>
              <a:ext cx="287835" cy="28873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041" l="-17389" r="-4345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4496739" y="4883177"/>
            <a:ext cx="4238789" cy="102874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298" t="-1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394892" y="5872161"/>
            <a:ext cx="4596708" cy="3474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4480" l="-2202" r="-2201" t="-13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395857" y="6281997"/>
            <a:ext cx="2516266" cy="3474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4277" l="-5527" r="-1003" t="-1392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59225" y="4953000"/>
            <a:ext cx="3488455" cy="74751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1666" l="-1811" r="-724" t="-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143000" y="5317943"/>
            <a:ext cx="222304" cy="3208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843" l="-21051" r="-15788" t="-15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philosophy for modeling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Assessing model quality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/>
              <a:t>R</a:t>
            </a:r>
            <a:r>
              <a:rPr baseline="30000" lang="en-US"/>
              <a:t>2</a:t>
            </a:r>
            <a:r>
              <a:rPr lang="en-US"/>
              <a:t>, Chi-Square, AIC, cross validation</a:t>
            </a:r>
            <a:endParaRPr baseline="30000"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Parameter confidence intervals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Cross validation, bootstrapping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514600" y="381000"/>
            <a:ext cx="67818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Philosophy  of Models</a:t>
            </a:r>
            <a:br>
              <a:rPr lang="en-US"/>
            </a:br>
            <a:r>
              <a:rPr i="1" lang="en-US"/>
              <a:t>It’s All About Residuals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437480" y="1752599"/>
            <a:ext cx="5249320" cy="30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 statistical model is good if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small magnitude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are i.i.d.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no pattern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Ideally, residuals are normally distributed</a:t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161" name="Google Shape;16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8"/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Observations</a:t>
              </a:r>
              <a:endParaRPr/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65" name="Google Shape;165;p18"/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67" name="Google Shape;16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8"/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09600" y="2362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Assessing Model Quality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12" l="0" r="0" t="-6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74" l="-2585" r="-34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5029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1981200"/>
                <a:gridCol w="457200"/>
                <a:gridCol w="609600"/>
                <a:gridCol w="6096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Considerations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Residuals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Parameters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Statistical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Compare 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^2" id="196" name="Google Shape;196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hi^2" id="197" name="Google Shape;197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AIC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21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12" name="Google Shape;212;p21"/>
          <p:cNvGraphicFramePr/>
          <p:nvPr/>
        </p:nvGraphicFramePr>
        <p:xfrm>
          <a:off x="602488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1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861" l="-189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18" name="Google Shape;218;p21"/>
          <p:cNvCxnSpPr>
            <a:stCxn id="207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19" name="Google Shape;219;p21"/>
          <p:cNvGraphicFramePr/>
          <p:nvPr/>
        </p:nvGraphicFramePr>
        <p:xfrm>
          <a:off x="5207657" y="235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p21"/>
          <p:cNvGraphicFramePr/>
          <p:nvPr/>
        </p:nvGraphicFramePr>
        <p:xfrm>
          <a:off x="6122057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1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/>
          </a:p>
        </p:txBody>
      </p:sp>
      <p:graphicFrame>
        <p:nvGraphicFramePr>
          <p:cNvPr id="223" name="Google Shape;223;p21"/>
          <p:cNvGraphicFramePr/>
          <p:nvPr/>
        </p:nvGraphicFramePr>
        <p:xfrm>
          <a:off x="5207657" y="35775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6122057" y="3587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1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/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5207656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21"/>
          <p:cNvGraphicFramePr/>
          <p:nvPr/>
        </p:nvGraphicFramePr>
        <p:xfrm>
          <a:off x="6139792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21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30" name="Google Shape;230;p21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34" name="Google Shape;234;p21"/>
          <p:cNvGraphicFramePr/>
          <p:nvPr/>
        </p:nvGraphicFramePr>
        <p:xfrm>
          <a:off x="45720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{6E064738-E9F1-4FFF-A9A7-231961E98DC6}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1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237" name="Google Shape;237;p21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238" name="Google Shape;238;p21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166" l="-8569" r="-8569" t="-1666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9089" l="-8569" r="-8569" t="-2727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347" l="-8569" r="-8569" t="-2173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Folds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2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253" name="Google Shape;253;p22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257" name="Google Shape;257;p22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