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47" r:id="rId2"/>
    <p:sldId id="350" r:id="rId3"/>
    <p:sldId id="449" r:id="rId4"/>
    <p:sldId id="453" r:id="rId5"/>
    <p:sldId id="451" r:id="rId6"/>
    <p:sldId id="452" r:id="rId7"/>
    <p:sldId id="352" r:id="rId8"/>
    <p:sldId id="351" r:id="rId9"/>
    <p:sldId id="446" r:id="rId10"/>
    <p:sldId id="447" r:id="rId11"/>
    <p:sldId id="409" r:id="rId12"/>
    <p:sldId id="353" r:id="rId13"/>
    <p:sldId id="448" r:id="rId14"/>
    <p:sldId id="348" r:id="rId15"/>
    <p:sldId id="349" r:id="rId16"/>
    <p:sldId id="450" r:id="rId1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>
    <p:extLst/>
  </p:cmAuthor>
  <p:cmAuthor id="3" name="amc" initials="amc" lastIdx="8" clrIdx="2">
    <p:extLst/>
  </p:cmAuthor>
  <p:cmAuthor id="4" name="JOSEPH L. HELLERSTEIN" initials="JLH" lastIdx="8" clrIdx="3">
    <p:extLst/>
  </p:cmAuthor>
  <p:cmAuthor id="5" name="JOSEPH L. HELLERSTEIN" initials="JLH [3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/>
    <p:restoredTop sz="91204"/>
  </p:normalViewPr>
  <p:slideViewPr>
    <p:cSldViewPr snapToObjects="1">
      <p:cViewPr varScale="1">
        <p:scale>
          <a:sx n="97" d="100"/>
          <a:sy n="97" d="100"/>
        </p:scale>
        <p:origin x="68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11/7/18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11/7/18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64275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tionary.org/wiki/measurand" TargetMode="External"/><Relationship Id="rId2" Type="http://schemas.openxmlformats.org/officeDocument/2006/relationships/hyperlink" Target="https://en.wikipedia.org/wiki/Measuremen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bi.ac.uk/biomodels-main/BIOMD000000055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685800" y="533400"/>
            <a:ext cx="8077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498 / BIOE 599: Computational Systems Biology for 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CSE 599V: Advancing Biomedical Models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13: Model Engineering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4">
            <a:extLst>
              <a:ext uri="{FF2B5EF4-FFF2-40B4-BE49-F238E27FC236}">
                <a16:creationId xmlns:a16="http://schemas.microsoft.com/office/drawing/2014/main" id="{6FEFCBE4-234B-2140-BE2C-9C4A9FA40F9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28600" y="381000"/>
            <a:ext cx="7696200" cy="6699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Requirements: What Do We Do With ATMs?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14B3A-7D05-9D46-BE64-160C290C5B5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Get cash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Deposit checks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Check balances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These are examples of </a:t>
            </a:r>
            <a:r>
              <a:rPr lang="en-US" altLang="en-US" b="1" i="1">
                <a:ea typeface="ＭＳ Ｐゴシック" panose="020B0600070205080204" pitchFamily="34" charset="-128"/>
              </a:rPr>
              <a:t>Use Cases</a:t>
            </a:r>
            <a:r>
              <a:rPr lang="en-US" altLang="en-US"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Implied use case – User authentication.</a:t>
            </a:r>
          </a:p>
        </p:txBody>
      </p:sp>
      <p:sp>
        <p:nvSpPr>
          <p:cNvPr id="40963" name="Footer Placeholder 2">
            <a:extLst>
              <a:ext uri="{FF2B5EF4-FFF2-40B4-BE49-F238E27FC236}">
                <a16:creationId xmlns:a16="http://schemas.microsoft.com/office/drawing/2014/main" id="{888AA998-C9D0-9B4E-99B8-BC3A61FFCB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Beck, Hellerstein &amp; VanderPlas, 2016</a:t>
            </a:r>
          </a:p>
        </p:txBody>
      </p:sp>
      <p:pic>
        <p:nvPicPr>
          <p:cNvPr id="40964" name="Picture 6">
            <a:extLst>
              <a:ext uri="{FF2B5EF4-FFF2-40B4-BE49-F238E27FC236}">
                <a16:creationId xmlns:a16="http://schemas.microsoft.com/office/drawing/2014/main" id="{6808EB8E-9FF3-BB4A-B78C-8338642C8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373063"/>
            <a:ext cx="863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39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86E33843-D7D7-304F-A957-642AA138BCE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04800" y="381000"/>
            <a:ext cx="84582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Describing a Use Case</a:t>
            </a:r>
          </a:p>
        </p:txBody>
      </p:sp>
      <p:sp>
        <p:nvSpPr>
          <p:cNvPr id="41986" name="Content Placeholder 4">
            <a:extLst>
              <a:ext uri="{FF2B5EF4-FFF2-40B4-BE49-F238E27FC236}">
                <a16:creationId xmlns:a16="http://schemas.microsoft.com/office/drawing/2014/main" id="{3D952E6A-DDFB-5E42-A1F4-56DDA7A00439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144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What information the user provides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E.g., command entered with its options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What responses the system provides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E.g., prompts, plots, error messages</a:t>
            </a:r>
          </a:p>
        </p:txBody>
      </p:sp>
      <p:sp>
        <p:nvSpPr>
          <p:cNvPr id="41987" name="Footer Placeholder 2">
            <a:extLst>
              <a:ext uri="{FF2B5EF4-FFF2-40B4-BE49-F238E27FC236}">
                <a16:creationId xmlns:a16="http://schemas.microsoft.com/office/drawing/2014/main" id="{77183B03-434F-3745-85D0-276C2EB7C2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Beck, Hellerstein &amp; VanderPlas, 2016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F50C7D-A6CE-3440-9141-D520C606E035}"/>
              </a:ext>
            </a:extLst>
          </p:cNvPr>
          <p:cNvSpPr txBox="1"/>
          <p:nvPr/>
        </p:nvSpPr>
        <p:spPr>
          <a:xfrm>
            <a:off x="1400175" y="4078288"/>
            <a:ext cx="6067425" cy="2246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latin typeface="Arial" charset="0"/>
                <a:ea typeface="ＭＳ Ｐゴシック" charset="0"/>
                <a:cs typeface="ＭＳ Ｐゴシック" charset="0"/>
              </a:rPr>
              <a:t>User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: Put ATM card in reader</a:t>
            </a:r>
          </a:p>
          <a:p>
            <a:pPr eaLnBrk="1" hangingPunct="1">
              <a:defRPr/>
            </a:pPr>
            <a:r>
              <a:rPr lang="en-US" sz="2800" b="1" dirty="0">
                <a:latin typeface="Arial" charset="0"/>
                <a:ea typeface="ＭＳ Ｐゴシック" charset="0"/>
                <a:cs typeface="ＭＳ Ｐゴシック" charset="0"/>
              </a:rPr>
              <a:t>ATM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: Display 'Enter PIN'</a:t>
            </a:r>
          </a:p>
          <a:p>
            <a:pPr eaLnBrk="1" hangingPunct="1">
              <a:defRPr/>
            </a:pPr>
            <a:r>
              <a:rPr lang="en-US" sz="2800" b="1" dirty="0">
                <a:latin typeface="Arial" charset="0"/>
                <a:ea typeface="ＭＳ Ｐゴシック" charset="0"/>
                <a:cs typeface="ＭＳ Ｐゴシック" charset="0"/>
              </a:rPr>
              <a:t>User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: Enters PIN on keyboard</a:t>
            </a:r>
          </a:p>
          <a:p>
            <a:pPr eaLnBrk="1" hangingPunct="1">
              <a:defRPr/>
            </a:pPr>
            <a:r>
              <a:rPr lang="en-US" sz="2800" b="1" dirty="0">
                <a:latin typeface="Arial" charset="0"/>
                <a:ea typeface="ＭＳ Ｐゴシック" charset="0"/>
                <a:cs typeface="ＭＳ Ｐゴシック" charset="0"/>
              </a:rPr>
              <a:t>ATM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: [if correct] Show main menu</a:t>
            </a:r>
          </a:p>
          <a:p>
            <a:pPr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        [if incorrect] Display 'Enter PIN'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26E473-44D1-DA4F-AD93-EA5CE285D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435350"/>
            <a:ext cx="4897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1">
                <a:latin typeface="Calibri" panose="020F0502020204030204" pitchFamily="34" charset="0"/>
              </a:rPr>
              <a:t>Authenticate User Use Case</a:t>
            </a:r>
            <a:endParaRPr lang="en-US" altLang="en-US" sz="3200" b="1"/>
          </a:p>
        </p:txBody>
      </p:sp>
    </p:spTree>
    <p:extLst>
      <p:ext uri="{BB962C8B-B14F-4D97-AF65-F5344CB8AC3E}">
        <p14:creationId xmlns:p14="http://schemas.microsoft.com/office/powerpoint/2010/main" val="383819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6782-AF3B-B842-8AA7-66ABAE8D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for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04E8D-23E2-9446-83E7-86A98F67F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</a:t>
            </a:r>
          </a:p>
          <a:p>
            <a:r>
              <a:rPr lang="en-US" dirty="0"/>
              <a:t>Validate</a:t>
            </a:r>
          </a:p>
          <a:p>
            <a:r>
              <a:rPr lang="en-US" dirty="0"/>
              <a:t>Verify</a:t>
            </a:r>
          </a:p>
          <a:p>
            <a:r>
              <a:rPr lang="en-US" dirty="0"/>
              <a:t>Estimate parameters</a:t>
            </a:r>
          </a:p>
          <a:p>
            <a:r>
              <a:rPr lang="en-US" dirty="0"/>
              <a:t>Predict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0E590-4D6B-FB45-8A4D-B7151B47E2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57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612E5-9A5D-EA4E-AEA3-62E7FBDA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5E2B-D1D8-DF46-9CA7-4C81A1E9B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for modularity and reuse</a:t>
            </a:r>
          </a:p>
          <a:p>
            <a:r>
              <a:rPr lang="en-US" dirty="0"/>
              <a:t>Model definition and reuse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754CC-4A7C-164D-821D-182ACD011F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4458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F5BA15-8233-3349-97C2-E0D880F1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Chemotaxis System (Spiro, 1999)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2AA7E-7905-254F-8148-FA6043C05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3F0EBD-2470-664B-B227-BEBE2A29735B}"/>
              </a:ext>
            </a:extLst>
          </p:cNvPr>
          <p:cNvGrpSpPr/>
          <p:nvPr/>
        </p:nvGrpSpPr>
        <p:grpSpPr>
          <a:xfrm>
            <a:off x="420757" y="7924800"/>
            <a:ext cx="8619895" cy="6627969"/>
            <a:chOff x="9902914" y="10517203"/>
            <a:chExt cx="6731563" cy="505848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F609AC-B17A-E14F-B9A8-63D60FF2D4C4}"/>
                </a:ext>
              </a:extLst>
            </p:cNvPr>
            <p:cNvSpPr txBox="1"/>
            <p:nvPr/>
          </p:nvSpPr>
          <p:spPr>
            <a:xfrm>
              <a:off x="10608636" y="10517203"/>
              <a:ext cx="50447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Chemotaxis System (Spiro, 1999)</a:t>
              </a:r>
            </a:p>
          </p:txBody>
        </p:sp>
        <p:pic>
          <p:nvPicPr>
            <p:cNvPr id="8" name="Shape 103" descr="Screen Shot 2017-02-19 at 6.49.53 PM.png">
              <a:extLst>
                <a:ext uri="{FF2B5EF4-FFF2-40B4-BE49-F238E27FC236}">
                  <a16:creationId xmlns:a16="http://schemas.microsoft.com/office/drawing/2014/main" id="{5CB2E4AF-2284-7240-B5FD-80A40CF54C27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0214977" y="11039442"/>
              <a:ext cx="6419500" cy="3396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Shape 107">
              <a:extLst>
                <a:ext uri="{FF2B5EF4-FFF2-40B4-BE49-F238E27FC236}">
                  <a16:creationId xmlns:a16="http://schemas.microsoft.com/office/drawing/2014/main" id="{047D226D-81FD-8B41-A280-BA5497F1A81A}"/>
                </a:ext>
              </a:extLst>
            </p:cNvPr>
            <p:cNvSpPr/>
            <p:nvPr/>
          </p:nvSpPr>
          <p:spPr>
            <a:xfrm>
              <a:off x="10421182" y="11112392"/>
              <a:ext cx="1342500" cy="2626500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109">
              <a:extLst>
                <a:ext uri="{FF2B5EF4-FFF2-40B4-BE49-F238E27FC236}">
                  <a16:creationId xmlns:a16="http://schemas.microsoft.com/office/drawing/2014/main" id="{50D43461-439F-B040-B6D2-7DDB03AECAE9}"/>
                </a:ext>
              </a:extLst>
            </p:cNvPr>
            <p:cNvSpPr txBox="1"/>
            <p:nvPr/>
          </p:nvSpPr>
          <p:spPr>
            <a:xfrm>
              <a:off x="10841157" y="11222642"/>
              <a:ext cx="466800" cy="49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1" dirty="0">
                  <a:solidFill>
                    <a:srgbClr val="FF0000"/>
                  </a:solidFill>
                </a:rPr>
                <a:t>L</a:t>
              </a:r>
              <a:endParaRPr sz="30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Shape 110">
              <a:extLst>
                <a:ext uri="{FF2B5EF4-FFF2-40B4-BE49-F238E27FC236}">
                  <a16:creationId xmlns:a16="http://schemas.microsoft.com/office/drawing/2014/main" id="{2F6B4245-69DD-B44B-8B3E-EAEBE9DE5D25}"/>
                </a:ext>
              </a:extLst>
            </p:cNvPr>
            <p:cNvSpPr txBox="1"/>
            <p:nvPr/>
          </p:nvSpPr>
          <p:spPr>
            <a:xfrm>
              <a:off x="13816082" y="13318592"/>
              <a:ext cx="372900" cy="36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1">
                  <a:solidFill>
                    <a:srgbClr val="FF0000"/>
                  </a:solidFill>
                </a:rPr>
                <a:t>p</a:t>
              </a:r>
              <a:endParaRPr sz="3000" b="1">
                <a:solidFill>
                  <a:srgbClr val="FF0000"/>
                </a:solidFill>
              </a:endParaRPr>
            </a:p>
          </p:txBody>
        </p:sp>
        <p:sp>
          <p:nvSpPr>
            <p:cNvPr id="12" name="Shape 111">
              <a:extLst>
                <a:ext uri="{FF2B5EF4-FFF2-40B4-BE49-F238E27FC236}">
                  <a16:creationId xmlns:a16="http://schemas.microsoft.com/office/drawing/2014/main" id="{CF8F6C5F-C3E4-7C43-A461-B04A326F2888}"/>
                </a:ext>
              </a:extLst>
            </p:cNvPr>
            <p:cNvSpPr txBox="1"/>
            <p:nvPr/>
          </p:nvSpPr>
          <p:spPr>
            <a:xfrm>
              <a:off x="12754157" y="12167642"/>
              <a:ext cx="1165800" cy="36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1">
                  <a:solidFill>
                    <a:srgbClr val="FF0000"/>
                  </a:solidFill>
                </a:rPr>
                <a:t>2,3,4</a:t>
              </a:r>
              <a:endParaRPr sz="3000" b="1">
                <a:solidFill>
                  <a:srgbClr val="FF0000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566907-36A5-C64C-BF41-C369FC784BFE}"/>
                </a:ext>
              </a:extLst>
            </p:cNvPr>
            <p:cNvSpPr/>
            <p:nvPr/>
          </p:nvSpPr>
          <p:spPr>
            <a:xfrm>
              <a:off x="11227322" y="12770846"/>
              <a:ext cx="155453" cy="3195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hape 112">
              <a:extLst>
                <a:ext uri="{FF2B5EF4-FFF2-40B4-BE49-F238E27FC236}">
                  <a16:creationId xmlns:a16="http://schemas.microsoft.com/office/drawing/2014/main" id="{DB9982A8-936D-9948-B474-11D640C60F0E}"/>
                </a:ext>
              </a:extLst>
            </p:cNvPr>
            <p:cNvSpPr txBox="1"/>
            <p:nvPr/>
          </p:nvSpPr>
          <p:spPr>
            <a:xfrm>
              <a:off x="9902914" y="14394622"/>
              <a:ext cx="1770600" cy="49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rgbClr val="FF0000"/>
                  </a:solidFill>
                </a:rPr>
                <a:t>L - Ligand</a:t>
              </a:r>
              <a:endParaRPr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Shape 114">
              <a:extLst>
                <a:ext uri="{FF2B5EF4-FFF2-40B4-BE49-F238E27FC236}">
                  <a16:creationId xmlns:a16="http://schemas.microsoft.com/office/drawing/2014/main" id="{B36703EB-3CD1-0446-B5CF-E91EA33569C8}"/>
                </a:ext>
              </a:extLst>
            </p:cNvPr>
            <p:cNvSpPr txBox="1"/>
            <p:nvPr/>
          </p:nvSpPr>
          <p:spPr>
            <a:xfrm>
              <a:off x="9902914" y="14737054"/>
              <a:ext cx="3897570" cy="49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rgbClr val="FF0000"/>
                  </a:solidFill>
                </a:rPr>
                <a:t>p – Inorganic phosphate</a:t>
              </a:r>
              <a:endParaRPr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Shape 115">
              <a:extLst>
                <a:ext uri="{FF2B5EF4-FFF2-40B4-BE49-F238E27FC236}">
                  <a16:creationId xmlns:a16="http://schemas.microsoft.com/office/drawing/2014/main" id="{662B6E3A-CC4C-3F4A-8573-C56B8BAC8FBD}"/>
                </a:ext>
              </a:extLst>
            </p:cNvPr>
            <p:cNvSpPr txBox="1"/>
            <p:nvPr/>
          </p:nvSpPr>
          <p:spPr>
            <a:xfrm>
              <a:off x="9902914" y="15079484"/>
              <a:ext cx="4404724" cy="49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rgbClr val="FF0000"/>
                  </a:solidFill>
                </a:rPr>
                <a:t>2,3,4 – Levels of methylation</a:t>
              </a:r>
              <a:endParaRPr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Shape 109">
              <a:extLst>
                <a:ext uri="{FF2B5EF4-FFF2-40B4-BE49-F238E27FC236}">
                  <a16:creationId xmlns:a16="http://schemas.microsoft.com/office/drawing/2014/main" id="{ED777334-5E54-A04C-A694-01CCEBFE8E03}"/>
                </a:ext>
              </a:extLst>
            </p:cNvPr>
            <p:cNvSpPr txBox="1"/>
            <p:nvPr/>
          </p:nvSpPr>
          <p:spPr>
            <a:xfrm>
              <a:off x="10870111" y="12625348"/>
              <a:ext cx="466800" cy="49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1" dirty="0"/>
                <a:t>T</a:t>
              </a:r>
              <a:endParaRPr sz="3000" b="1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7D62C21-1943-1E4D-B26D-D16CA87B68CD}"/>
              </a:ext>
            </a:extLst>
          </p:cNvPr>
          <p:cNvGrpSpPr/>
          <p:nvPr/>
        </p:nvGrpSpPr>
        <p:grpSpPr>
          <a:xfrm>
            <a:off x="262052" y="152400"/>
            <a:ext cx="8619895" cy="6627969"/>
            <a:chOff x="9902914" y="10517203"/>
            <a:chExt cx="6731563" cy="505848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30E814-5B14-8545-B46C-7322F4FAD316}"/>
                </a:ext>
              </a:extLst>
            </p:cNvPr>
            <p:cNvSpPr txBox="1"/>
            <p:nvPr/>
          </p:nvSpPr>
          <p:spPr>
            <a:xfrm>
              <a:off x="10608636" y="10517203"/>
              <a:ext cx="144263" cy="399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800" b="1" dirty="0"/>
            </a:p>
          </p:txBody>
        </p:sp>
        <p:pic>
          <p:nvPicPr>
            <p:cNvPr id="20" name="Shape 103" descr="Screen Shot 2017-02-19 at 6.49.53 PM.png">
              <a:extLst>
                <a:ext uri="{FF2B5EF4-FFF2-40B4-BE49-F238E27FC236}">
                  <a16:creationId xmlns:a16="http://schemas.microsoft.com/office/drawing/2014/main" id="{4E6E39B6-394C-CB40-927F-DB0998C62C6C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0214977" y="11039442"/>
              <a:ext cx="6419500" cy="3396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Shape 107">
              <a:extLst>
                <a:ext uri="{FF2B5EF4-FFF2-40B4-BE49-F238E27FC236}">
                  <a16:creationId xmlns:a16="http://schemas.microsoft.com/office/drawing/2014/main" id="{2DABB07F-A484-EE46-8A48-D7E5A22951AF}"/>
                </a:ext>
              </a:extLst>
            </p:cNvPr>
            <p:cNvSpPr/>
            <p:nvPr/>
          </p:nvSpPr>
          <p:spPr>
            <a:xfrm>
              <a:off x="10421182" y="11112392"/>
              <a:ext cx="1342500" cy="2626500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109">
              <a:extLst>
                <a:ext uri="{FF2B5EF4-FFF2-40B4-BE49-F238E27FC236}">
                  <a16:creationId xmlns:a16="http://schemas.microsoft.com/office/drawing/2014/main" id="{D7B5CC28-B644-2843-85A1-60EB28AD5E92}"/>
                </a:ext>
              </a:extLst>
            </p:cNvPr>
            <p:cNvSpPr txBox="1"/>
            <p:nvPr/>
          </p:nvSpPr>
          <p:spPr>
            <a:xfrm>
              <a:off x="10841157" y="11222642"/>
              <a:ext cx="466800" cy="49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1" dirty="0">
                  <a:solidFill>
                    <a:srgbClr val="FF0000"/>
                  </a:solidFill>
                </a:rPr>
                <a:t>L</a:t>
              </a:r>
              <a:endParaRPr sz="30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Shape 110">
              <a:extLst>
                <a:ext uri="{FF2B5EF4-FFF2-40B4-BE49-F238E27FC236}">
                  <a16:creationId xmlns:a16="http://schemas.microsoft.com/office/drawing/2014/main" id="{9CEE37FB-41D9-414E-B5F6-23566DEE05D5}"/>
                </a:ext>
              </a:extLst>
            </p:cNvPr>
            <p:cNvSpPr txBox="1"/>
            <p:nvPr/>
          </p:nvSpPr>
          <p:spPr>
            <a:xfrm>
              <a:off x="13816082" y="13318592"/>
              <a:ext cx="372900" cy="36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1">
                  <a:solidFill>
                    <a:srgbClr val="FF0000"/>
                  </a:solidFill>
                </a:rPr>
                <a:t>p</a:t>
              </a:r>
              <a:endParaRPr sz="3000" b="1">
                <a:solidFill>
                  <a:srgbClr val="FF0000"/>
                </a:solidFill>
              </a:endParaRPr>
            </a:p>
          </p:txBody>
        </p:sp>
        <p:sp>
          <p:nvSpPr>
            <p:cNvPr id="24" name="Shape 111">
              <a:extLst>
                <a:ext uri="{FF2B5EF4-FFF2-40B4-BE49-F238E27FC236}">
                  <a16:creationId xmlns:a16="http://schemas.microsoft.com/office/drawing/2014/main" id="{D25A7839-0925-9240-AF12-58FAC9C895A9}"/>
                </a:ext>
              </a:extLst>
            </p:cNvPr>
            <p:cNvSpPr txBox="1"/>
            <p:nvPr/>
          </p:nvSpPr>
          <p:spPr>
            <a:xfrm>
              <a:off x="12754157" y="12167642"/>
              <a:ext cx="1165800" cy="36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1">
                  <a:solidFill>
                    <a:srgbClr val="FF0000"/>
                  </a:solidFill>
                </a:rPr>
                <a:t>2,3,4</a:t>
              </a:r>
              <a:endParaRPr sz="3000" b="1">
                <a:solidFill>
                  <a:srgbClr val="FF0000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8B5A3C-CEDE-7F45-9190-1CF55C3EF206}"/>
                </a:ext>
              </a:extLst>
            </p:cNvPr>
            <p:cNvSpPr/>
            <p:nvPr/>
          </p:nvSpPr>
          <p:spPr>
            <a:xfrm>
              <a:off x="11227322" y="12770846"/>
              <a:ext cx="155453" cy="3195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hape 112">
              <a:extLst>
                <a:ext uri="{FF2B5EF4-FFF2-40B4-BE49-F238E27FC236}">
                  <a16:creationId xmlns:a16="http://schemas.microsoft.com/office/drawing/2014/main" id="{C8D06092-1458-664A-838F-7E5C12A18FA7}"/>
                </a:ext>
              </a:extLst>
            </p:cNvPr>
            <p:cNvSpPr txBox="1"/>
            <p:nvPr/>
          </p:nvSpPr>
          <p:spPr>
            <a:xfrm>
              <a:off x="9902914" y="14394622"/>
              <a:ext cx="1770600" cy="49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rgbClr val="FF0000"/>
                  </a:solidFill>
                </a:rPr>
                <a:t>L - Ligand</a:t>
              </a:r>
              <a:endParaRPr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Shape 114">
              <a:extLst>
                <a:ext uri="{FF2B5EF4-FFF2-40B4-BE49-F238E27FC236}">
                  <a16:creationId xmlns:a16="http://schemas.microsoft.com/office/drawing/2014/main" id="{CA2FAC23-9348-7347-BF6A-0CEFCA31F7BA}"/>
                </a:ext>
              </a:extLst>
            </p:cNvPr>
            <p:cNvSpPr txBox="1"/>
            <p:nvPr/>
          </p:nvSpPr>
          <p:spPr>
            <a:xfrm>
              <a:off x="9902914" y="14737054"/>
              <a:ext cx="3897570" cy="49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rgbClr val="FF0000"/>
                  </a:solidFill>
                </a:rPr>
                <a:t>p – Inorganic phosphate</a:t>
              </a:r>
              <a:endParaRPr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Shape 115">
              <a:extLst>
                <a:ext uri="{FF2B5EF4-FFF2-40B4-BE49-F238E27FC236}">
                  <a16:creationId xmlns:a16="http://schemas.microsoft.com/office/drawing/2014/main" id="{F6125A49-CB4F-C240-B4D8-7E862C17C4A9}"/>
                </a:ext>
              </a:extLst>
            </p:cNvPr>
            <p:cNvSpPr txBox="1"/>
            <p:nvPr/>
          </p:nvSpPr>
          <p:spPr>
            <a:xfrm>
              <a:off x="9902914" y="15079484"/>
              <a:ext cx="4404724" cy="49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rgbClr val="FF0000"/>
                  </a:solidFill>
                </a:rPr>
                <a:t>2,3,4 – Levels of methylation</a:t>
              </a:r>
              <a:endParaRPr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Shape 109">
              <a:extLst>
                <a:ext uri="{FF2B5EF4-FFF2-40B4-BE49-F238E27FC236}">
                  <a16:creationId xmlns:a16="http://schemas.microsoft.com/office/drawing/2014/main" id="{3A92A3C9-A507-4C44-B32E-C78864793C94}"/>
                </a:ext>
              </a:extLst>
            </p:cNvPr>
            <p:cNvSpPr txBox="1"/>
            <p:nvPr/>
          </p:nvSpPr>
          <p:spPr>
            <a:xfrm>
              <a:off x="10870111" y="12625348"/>
              <a:ext cx="466800" cy="49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1" dirty="0"/>
                <a:t>T</a:t>
              </a:r>
              <a:endParaRPr sz="3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62900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098D-6A9B-9A4B-92C7-25C6A60A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6EF522-218A-4042-AF9C-AA3FFB96DF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BCFB5-43CD-5B44-84BB-36DA6B500143}"/>
              </a:ext>
            </a:extLst>
          </p:cNvPr>
          <p:cNvSpPr/>
          <p:nvPr/>
        </p:nvSpPr>
        <p:spPr>
          <a:xfrm>
            <a:off x="1447800" y="166142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 -&gt;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Tp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kT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*T</a:t>
            </a:r>
          </a:p>
          <a:p>
            <a:pPr lvl="0"/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LT -&gt;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LTp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kLT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*LT</a:t>
            </a:r>
          </a:p>
          <a:p>
            <a:pPr lvl="0"/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T2pR -&gt; T3p + R; k*T2pR</a:t>
            </a:r>
            <a:endParaRPr lang="en-US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T3pR -&gt; T4p + R; k*T3pR</a:t>
            </a:r>
          </a:p>
          <a:p>
            <a:pPr lvl="0"/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LT2pR -&gt; LT3p + R; k*LT2pR</a:t>
            </a:r>
          </a:p>
          <a:p>
            <a:pPr lvl="0"/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LT3pR -&gt; LT4p + R; k*LT3pR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A73F4B-0D65-8043-9DDA-B37A165178CE}"/>
              </a:ext>
            </a:extLst>
          </p:cNvPr>
          <p:cNvSpPr/>
          <p:nvPr/>
        </p:nvSpPr>
        <p:spPr>
          <a:xfrm>
            <a:off x="1600200" y="373207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 -&gt;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Tp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LT -&gt;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LTp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T2pR -&gt; T3p + R</a:t>
            </a:r>
            <a:endParaRPr lang="en-US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T3pR -&gt; T4p + R</a:t>
            </a:r>
          </a:p>
          <a:p>
            <a:pPr lvl="0"/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LT2pR -&gt; LT3p + R</a:t>
            </a:r>
          </a:p>
          <a:p>
            <a:pPr lvl="0"/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LT3pR -&gt; LT4p +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75C2-DC89-9C45-936F-7352C22B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F1C56-CE39-9241-80A7-D1D97EC79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Rewrite chemotaxis model using model constructs, showing limits.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F36DEF-FA4D-3D47-AC15-FBFBFF6815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3786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01EE-CABA-4E4F-B7B3-4B40CA95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98316-15DD-8F4E-AA9B-DA22132E5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Exercise on modularity</a:t>
            </a:r>
          </a:p>
          <a:p>
            <a:pPr lvl="1"/>
            <a:r>
              <a:rPr lang="en-US" sz="1800" dirty="0"/>
              <a:t>Parameters in Tellurium models</a:t>
            </a:r>
          </a:p>
          <a:p>
            <a:pPr lvl="1"/>
            <a:r>
              <a:rPr lang="en-US" sz="1800" dirty="0"/>
              <a:t>Refactoring linear code to a model for reuse</a:t>
            </a:r>
          </a:p>
          <a:p>
            <a:pPr lvl="1"/>
            <a:r>
              <a:rPr lang="en-US" sz="1800" dirty="0"/>
              <a:t>Integrating with differences (e.g., glycolysis in liver vs. muscle)</a:t>
            </a:r>
          </a:p>
          <a:p>
            <a:r>
              <a:rPr lang="en-US" sz="2000" dirty="0"/>
              <a:t>Readability exercise?</a:t>
            </a:r>
          </a:p>
          <a:p>
            <a:pPr lvl="1"/>
            <a:r>
              <a:rPr lang="en-US" sz="1800" dirty="0"/>
              <a:t>Names</a:t>
            </a:r>
          </a:p>
          <a:p>
            <a:pPr lvl="1"/>
            <a:r>
              <a:rPr lang="en-US" sz="1800" dirty="0"/>
              <a:t>Organize reactions</a:t>
            </a:r>
          </a:p>
          <a:p>
            <a:pPr lvl="1"/>
            <a:r>
              <a:rPr lang="en-US" sz="1800" dirty="0"/>
              <a:t>Example of linter; finding reference before assign</a:t>
            </a:r>
          </a:p>
          <a:p>
            <a:r>
              <a:rPr lang="en-US" sz="2000" dirty="0"/>
              <a:t>Finding missing reactions for combinatorics</a:t>
            </a:r>
          </a:p>
          <a:p>
            <a:r>
              <a:rPr lang="en-US" sz="2000" dirty="0"/>
              <a:t>Templates as an alternative</a:t>
            </a:r>
          </a:p>
          <a:p>
            <a:r>
              <a:rPr lang="en-US" sz="2000" dirty="0"/>
              <a:t>SW </a:t>
            </a:r>
            <a:r>
              <a:rPr lang="en-US" sz="2000" dirty="0" err="1"/>
              <a:t>Eng</a:t>
            </a:r>
            <a:r>
              <a:rPr lang="en-US" sz="2000" dirty="0"/>
              <a:t> and model engineering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E14F2-3351-6144-B587-AE3132F217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1833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EB00-CBF8-5B4A-A4D0-8E813CE8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Complaints About </a:t>
            </a:r>
            <a:r>
              <a:rPr lang="en-US" dirty="0" err="1"/>
              <a:t>BioMedical</a:t>
            </a:r>
            <a:r>
              <a:rPr lang="en-US" dirty="0"/>
              <a:t>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5DB5D-1A91-2342-9849-8E13DF833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Reproducibility</a:t>
            </a:r>
          </a:p>
          <a:p>
            <a:pPr lvl="1"/>
            <a:r>
              <a:rPr lang="en-US" dirty="0"/>
              <a:t>agreement between the results of </a:t>
            </a:r>
            <a:r>
              <a:rPr lang="en-US" dirty="0">
                <a:hlinkClick r:id="rId2" tooltip="Measurements"/>
              </a:rPr>
              <a:t>measurements</a:t>
            </a:r>
            <a:r>
              <a:rPr lang="en-US" dirty="0"/>
              <a:t> of the same </a:t>
            </a:r>
            <a:r>
              <a:rPr lang="en-US" dirty="0">
                <a:hlinkClick r:id="rId3" tooltip="wikt:measurand"/>
              </a:rPr>
              <a:t>measurand</a:t>
            </a:r>
            <a:r>
              <a:rPr lang="en-US" dirty="0"/>
              <a:t> carried out with same methodology described in the corresponding scientific article</a:t>
            </a:r>
          </a:p>
          <a:p>
            <a:r>
              <a:rPr lang="en-US" dirty="0"/>
              <a:t>Readability (from software engineering)</a:t>
            </a:r>
          </a:p>
          <a:p>
            <a:pPr lvl="1"/>
            <a:r>
              <a:rPr lang="en-US" dirty="0"/>
              <a:t>how easily code can be </a:t>
            </a:r>
            <a:r>
              <a:rPr lang="en-US" b="1" dirty="0"/>
              <a:t>read</a:t>
            </a:r>
            <a:r>
              <a:rPr lang="en-US" dirty="0"/>
              <a:t> and understood</a:t>
            </a:r>
          </a:p>
          <a:p>
            <a:r>
              <a:rPr lang="en-US" dirty="0"/>
              <a:t>Reuse</a:t>
            </a:r>
          </a:p>
          <a:p>
            <a:pPr lvl="1"/>
            <a:r>
              <a:rPr lang="en-US" dirty="0"/>
              <a:t>use of existing components to build a new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13092C-21FE-7745-9AB1-459DE43A86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7946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84CB2-9C9A-6946-ADBA-03AE123E03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7" name="Picture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00E3B77-2F05-3B4D-8B30-45491737A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85800"/>
            <a:ext cx="6733209" cy="5956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4DAB07-CC54-F94E-8F9B-6AB955257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879" y="215900"/>
            <a:ext cx="19050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23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F30C8-DDFF-8B4D-8B4F-F6703528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Readability</a:t>
            </a:r>
            <a:br>
              <a:rPr lang="en-US" dirty="0"/>
            </a:br>
            <a:r>
              <a:rPr lang="en-US" sz="2800" i="1" dirty="0">
                <a:hlinkClick r:id="rId2"/>
              </a:rPr>
              <a:t>Ouzounoglou2014</a:t>
            </a:r>
            <a:r>
              <a:rPr lang="en-US" sz="2800" i="1" dirty="0"/>
              <a:t> - Modeling of alpha-synuclein effects on neuronal homeostasis (#559)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095B3-84ED-6940-96B5-733542E6C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2667000" cy="3962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s3 -&gt;  s17; </a:t>
            </a:r>
          </a:p>
          <a:p>
            <a:pPr marL="0" indent="0">
              <a:buNone/>
            </a:pPr>
            <a:r>
              <a:rPr lang="en-US" sz="2000" dirty="0"/>
              <a:t>s3 -&gt;  s22; </a:t>
            </a:r>
          </a:p>
          <a:p>
            <a:pPr marL="0" indent="0">
              <a:buNone/>
            </a:pPr>
            <a:r>
              <a:rPr lang="en-US" sz="2000" dirty="0"/>
              <a:t>s17 -&gt;  s18; </a:t>
            </a:r>
          </a:p>
          <a:p>
            <a:pPr marL="0" indent="0">
              <a:buNone/>
            </a:pPr>
            <a:r>
              <a:rPr lang="en-US" sz="2000" dirty="0"/>
              <a:t>s17 + s22 -&gt;  s7; </a:t>
            </a:r>
          </a:p>
          <a:p>
            <a:pPr marL="0" indent="0">
              <a:buNone/>
            </a:pPr>
            <a:r>
              <a:rPr lang="en-US" sz="2000" dirty="0"/>
              <a:t>s17 + s51 -&gt;  s78; </a:t>
            </a:r>
          </a:p>
          <a:p>
            <a:pPr marL="0" indent="0">
              <a:buNone/>
            </a:pPr>
            <a:r>
              <a:rPr lang="en-US" sz="2000" dirty="0"/>
              <a:t>s18 -&gt;  s521;</a:t>
            </a:r>
          </a:p>
          <a:p>
            <a:pPr marL="0" indent="0">
              <a:buNone/>
            </a:pPr>
            <a:r>
              <a:rPr lang="en-US" sz="2000" dirty="0"/>
              <a:t>s18 + s17 -&gt;  s20; </a:t>
            </a:r>
          </a:p>
          <a:p>
            <a:pPr marL="0" indent="0">
              <a:buNone/>
            </a:pPr>
            <a:r>
              <a:rPr lang="en-US" sz="2000" dirty="0"/>
              <a:t>s18 + s51 -&gt;  s85; </a:t>
            </a:r>
          </a:p>
          <a:p>
            <a:pPr marL="0" indent="0">
              <a:buNone/>
            </a:pPr>
            <a:r>
              <a:rPr lang="en-US" sz="2000" dirty="0"/>
              <a:t>s20 -&gt;  s520;</a:t>
            </a:r>
          </a:p>
          <a:p>
            <a:pPr marL="0" indent="0">
              <a:buNone/>
            </a:pPr>
            <a:r>
              <a:rPr lang="en-US" sz="2000" dirty="0"/>
              <a:t>s20 + s17 -&gt;  s24;</a:t>
            </a:r>
          </a:p>
          <a:p>
            <a:pPr marL="0" indent="0">
              <a:buNone/>
            </a:pPr>
            <a:r>
              <a:rPr lang="en-US" sz="2000" dirty="0"/>
              <a:t>…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695A3-1B06-8642-9D98-BA4E9D1058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5FAEE-84F8-0F4E-A40D-3F789E66F3BA}"/>
              </a:ext>
            </a:extLst>
          </p:cNvPr>
          <p:cNvSpPr txBox="1"/>
          <p:nvPr/>
        </p:nvSpPr>
        <p:spPr>
          <a:xfrm>
            <a:off x="3429000" y="2551837"/>
            <a:ext cx="4191000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135 reactions</a:t>
            </a:r>
          </a:p>
          <a:p>
            <a:endParaRPr lang="en-US" sz="2000" dirty="0"/>
          </a:p>
          <a:p>
            <a:r>
              <a:rPr lang="en-US" sz="2000" dirty="0"/>
              <a:t>Difficult to understand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Species names are not revealing.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Reactions are not organized to facilitate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298336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86C86-1A6D-4442-9A2C-773692BB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1FFD4-6E4D-AE41-965C-E81FA92A6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426075"/>
            <a:ext cx="8229600" cy="669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Why are there so many models for glycolysis?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E8AA0-8C53-8B47-A628-90F245E25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pic>
        <p:nvPicPr>
          <p:cNvPr id="6" name="Picture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492042AE-F724-1542-836B-D6D799E02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958850"/>
            <a:ext cx="5492750" cy="416002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0052510-0CD1-1F42-BEE0-59AC4D0CAF47}"/>
              </a:ext>
            </a:extLst>
          </p:cNvPr>
          <p:cNvSpPr/>
          <p:nvPr/>
        </p:nvSpPr>
        <p:spPr>
          <a:xfrm>
            <a:off x="609600" y="4267200"/>
            <a:ext cx="2819400" cy="85407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4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ACFC0-A42D-5C41-B554-047F4F39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Metabolic Pathways in Yeast (Nature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2AD4FF-26AD-FB49-B9F0-4F22328C1D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A91EDA-BEB7-844D-99B7-5CE24631F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94879"/>
            <a:ext cx="8022546" cy="502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8EAF1-33C0-3849-906C-5B11DA67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00D16-6F6C-E248-BD76-83AD7ADB7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Construction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88D16C-789D-2740-B7FA-B88389EB59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60270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34509124-17D6-B447-A318-E141C54F2C0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Example: Design of ATM</a:t>
            </a:r>
          </a:p>
        </p:txBody>
      </p:sp>
      <p:sp>
        <p:nvSpPr>
          <p:cNvPr id="39938" name="Footer Placeholder 2">
            <a:extLst>
              <a:ext uri="{FF2B5EF4-FFF2-40B4-BE49-F238E27FC236}">
                <a16:creationId xmlns:a16="http://schemas.microsoft.com/office/drawing/2014/main" id="{060B8BF9-FA32-884A-9820-10F0B09E37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Beck, Hellerstein &amp; VanderPlas, 2016</a:t>
            </a:r>
          </a:p>
        </p:txBody>
      </p:sp>
      <p:pic>
        <p:nvPicPr>
          <p:cNvPr id="39939" name="Picture 4">
            <a:extLst>
              <a:ext uri="{FF2B5EF4-FFF2-40B4-BE49-F238E27FC236}">
                <a16:creationId xmlns:a16="http://schemas.microsoft.com/office/drawing/2014/main" id="{AE6AA988-35DB-3D4B-9DA3-7A4FF32FC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89050"/>
            <a:ext cx="4495800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3661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190057</TotalTime>
  <Words>491</Words>
  <Application>Microsoft Macintosh PowerPoint</Application>
  <PresentationFormat>On-screen Show (4:3)</PresentationFormat>
  <Paragraphs>123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ＭＳ Ｐゴシック</vt:lpstr>
      <vt:lpstr>Arial</vt:lpstr>
      <vt:lpstr>Calibri</vt:lpstr>
      <vt:lpstr>Courier New</vt:lpstr>
      <vt:lpstr>Office Theme</vt:lpstr>
      <vt:lpstr>BIOE 498 / BIOE 599: Computational Systems Biology for Medical Applications  CSE 599V: Advancing Biomedical Models  Lecture 13: Model Engineering  </vt:lpstr>
      <vt:lpstr>Notes</vt:lpstr>
      <vt:lpstr>Common Complaints About BioMedical Models</vt:lpstr>
      <vt:lpstr>PowerPoint Presentation</vt:lpstr>
      <vt:lpstr>Readability Ouzounoglou2014 - Modeling of alpha-synuclein effects on neuronal homeostasis (#559)</vt:lpstr>
      <vt:lpstr>Reuse </vt:lpstr>
      <vt:lpstr>Metabolic Pathways in Yeast (Nature</vt:lpstr>
      <vt:lpstr>Software Engineering Background</vt:lpstr>
      <vt:lpstr>Running Example: Design of ATM</vt:lpstr>
      <vt:lpstr>Requirements: What Do We Do With ATMs?</vt:lpstr>
      <vt:lpstr>Describing a Use Case</vt:lpstr>
      <vt:lpstr>Use Cases for Models</vt:lpstr>
      <vt:lpstr>Component Design</vt:lpstr>
      <vt:lpstr>Chemotaxis System (Spiro, 1999) </vt:lpstr>
      <vt:lpstr>PowerPoint Presentation</vt:lpstr>
      <vt:lpstr>Notes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2941</cp:revision>
  <cp:lastPrinted>2018-10-31T03:33:32Z</cp:lastPrinted>
  <dcterms:created xsi:type="dcterms:W3CDTF">2008-11-04T22:35:39Z</dcterms:created>
  <dcterms:modified xsi:type="dcterms:W3CDTF">2018-11-09T00:36:43Z</dcterms:modified>
</cp:coreProperties>
</file>