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7" r:id="rId2"/>
    <p:sldId id="363" r:id="rId3"/>
    <p:sldId id="265" r:id="rId4"/>
    <p:sldId id="370" r:id="rId5"/>
    <p:sldId id="385" r:id="rId6"/>
    <p:sldId id="384" r:id="rId7"/>
    <p:sldId id="387" r:id="rId8"/>
    <p:sldId id="386" r:id="rId9"/>
    <p:sldId id="383" r:id="rId10"/>
    <p:sldId id="388" r:id="rId11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7542DE-3A9F-ED4D-B4EC-693CDE303B5B}">
          <p14:sldIdLst>
            <p14:sldId id="347"/>
            <p14:sldId id="363"/>
            <p14:sldId id="265"/>
            <p14:sldId id="370"/>
            <p14:sldId id="385"/>
            <p14:sldId id="384"/>
            <p14:sldId id="387"/>
            <p14:sldId id="386"/>
            <p14:sldId id="383"/>
            <p14:sldId id="3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/>
    <p:restoredTop sz="91235"/>
  </p:normalViewPr>
  <p:slideViewPr>
    <p:cSldViewPr snapToObjects="1">
      <p:cViewPr>
        <p:scale>
          <a:sx n="100" d="100"/>
          <a:sy n="100" d="100"/>
        </p:scale>
        <p:origin x="856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10/22/19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10/22/19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31179" y="6248400"/>
            <a:ext cx="59362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67600" y="6264275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685800" y="533400"/>
            <a:ext cx="8077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Computational Systems Biology for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Lecture 10: Software Engineering for Modelers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DCDE-AD0E-BC40-8906-6338F96F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2: Extending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model_fitting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C2A97-F9ED-D64D-B459-4273FBD4D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new function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model_fitting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Ex: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calcChiSq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Create a test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calcChiSq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Modify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crossValidate</a:t>
            </a:r>
            <a:r>
              <a:rPr lang="en-US" dirty="0">
                <a:cs typeface="Courier New" panose="02070309020205020404" pitchFamily="49" charset="0"/>
              </a:rPr>
              <a:t> to also return </a:t>
            </a:r>
            <a:r>
              <a:rPr lang="en-US" dirty="0" err="1">
                <a:cs typeface="Courier New" panose="02070309020205020404" pitchFamily="49" charset="0"/>
              </a:rPr>
              <a:t>ChiSq</a:t>
            </a:r>
            <a:r>
              <a:rPr lang="en-US" dirty="0">
                <a:cs typeface="Courier New" panose="02070309020205020404" pitchFamily="49" charset="0"/>
              </a:rPr>
              <a:t> values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This includes changing tests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9E78E-9B74-944C-AA7D-EA9316A446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2094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1CDD-1AC0-D841-8608-0427D0F3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CE50-5F1A-AD42-9F7B-560319B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Lecture_10/ at http://</a:t>
            </a:r>
            <a:r>
              <a:rPr lang="en-US" dirty="0" err="1"/>
              <a:t>shorturl.at</a:t>
            </a:r>
            <a:r>
              <a:rPr lang="en-US" dirty="0"/>
              <a:t>/crOS2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452FF-B381-E647-B00F-62D0CE459B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6876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501" y="228600"/>
            <a:ext cx="5582099" cy="994172"/>
          </a:xfrm>
        </p:spPr>
        <p:txBody>
          <a:bodyPr/>
          <a:lstStyle/>
          <a:p>
            <a:r>
              <a:rPr lang="en-US" dirty="0"/>
              <a:t>The Layers of Modeling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F7B8D8-94C7-0443-87E8-4FF147601AA0}"/>
              </a:ext>
            </a:extLst>
          </p:cNvPr>
          <p:cNvSpPr/>
          <p:nvPr/>
        </p:nvSpPr>
        <p:spPr>
          <a:xfrm>
            <a:off x="2410944" y="990497"/>
            <a:ext cx="2046756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Experimental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CBA8EF-DEBE-D04B-9E82-E050AF7B809E}"/>
              </a:ext>
            </a:extLst>
          </p:cNvPr>
          <p:cNvSpPr/>
          <p:nvPr/>
        </p:nvSpPr>
        <p:spPr>
          <a:xfrm>
            <a:off x="5447470" y="979611"/>
            <a:ext cx="2046756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1C127BD-72F6-5846-BAEF-CE5AFCE699F0}"/>
              </a:ext>
            </a:extLst>
          </p:cNvPr>
          <p:cNvSpPr/>
          <p:nvPr/>
        </p:nvSpPr>
        <p:spPr>
          <a:xfrm>
            <a:off x="1516777" y="4665979"/>
            <a:ext cx="2788173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Refined Parameter Estimates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673782-D7ED-DA40-9981-9FA4ADAEFE32}"/>
              </a:ext>
            </a:extLst>
          </p:cNvPr>
          <p:cNvSpPr/>
          <p:nvPr/>
        </p:nvSpPr>
        <p:spPr>
          <a:xfrm>
            <a:off x="5524498" y="4651637"/>
            <a:ext cx="2552702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Refined Model Quality Metrics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49B175-BBF0-054B-B1DF-54C174F7BAB3}"/>
              </a:ext>
            </a:extLst>
          </p:cNvPr>
          <p:cNvSpPr/>
          <p:nvPr/>
        </p:nvSpPr>
        <p:spPr>
          <a:xfrm>
            <a:off x="3047999" y="3055069"/>
            <a:ext cx="2399471" cy="105973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Fitting</a:t>
            </a:r>
          </a:p>
          <a:p>
            <a:pPr algn="ctr"/>
            <a:endParaRPr lang="en-US" dirty="0">
              <a:solidFill>
                <a:srgbClr val="002060"/>
              </a:solidFill>
            </a:endParaRPr>
          </a:p>
          <a:p>
            <a:pPr algn="ctr"/>
            <a:endParaRPr lang="en-US" dirty="0">
              <a:solidFill>
                <a:srgbClr val="002060"/>
              </a:solidFill>
            </a:endParaRPr>
          </a:p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B9FF60-BF44-4343-81BE-45219BD945DD}"/>
              </a:ext>
            </a:extLst>
          </p:cNvPr>
          <p:cNvSpPr/>
          <p:nvPr/>
        </p:nvSpPr>
        <p:spPr>
          <a:xfrm>
            <a:off x="953330" y="3260013"/>
            <a:ext cx="1637470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Estimates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F5D10D-4F9A-6742-94A0-911BFCC43361}"/>
              </a:ext>
            </a:extLst>
          </p:cNvPr>
          <p:cNvSpPr/>
          <p:nvPr/>
        </p:nvSpPr>
        <p:spPr>
          <a:xfrm>
            <a:off x="5904670" y="3276600"/>
            <a:ext cx="2144138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Quality Metrics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7E2A15-CF79-544B-AEF3-2E39678B94C3}"/>
              </a:ext>
            </a:extLst>
          </p:cNvPr>
          <p:cNvSpPr/>
          <p:nvPr/>
        </p:nvSpPr>
        <p:spPr>
          <a:xfrm>
            <a:off x="4598688" y="3484028"/>
            <a:ext cx="696381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Run</a:t>
            </a:r>
          </a:p>
          <a:p>
            <a:pPr algn="ctr"/>
            <a:r>
              <a:rPr lang="en-US" sz="1400" b="1" dirty="0"/>
              <a:t>Model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8011F4-D3E4-4740-9DA6-619E73A3D2F3}"/>
              </a:ext>
            </a:extLst>
          </p:cNvPr>
          <p:cNvSpPr/>
          <p:nvPr/>
        </p:nvSpPr>
        <p:spPr>
          <a:xfrm>
            <a:off x="914400" y="2514600"/>
            <a:ext cx="7239000" cy="1828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048827-4CFA-5047-B7FB-34B03FF394DB}"/>
              </a:ext>
            </a:extLst>
          </p:cNvPr>
          <p:cNvSpPr txBox="1"/>
          <p:nvPr/>
        </p:nvSpPr>
        <p:spPr>
          <a:xfrm>
            <a:off x="1657707" y="2602468"/>
            <a:ext cx="199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Cross Validation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4FDA44-D5DA-D34F-86B2-EF3BD27CFF6E}"/>
              </a:ext>
            </a:extLst>
          </p:cNvPr>
          <p:cNvSpPr/>
          <p:nvPr/>
        </p:nvSpPr>
        <p:spPr>
          <a:xfrm>
            <a:off x="457200" y="1961944"/>
            <a:ext cx="8001000" cy="36768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5D0DFD-CFAF-2845-80FD-5C599A5D0AAF}"/>
              </a:ext>
            </a:extLst>
          </p:cNvPr>
          <p:cNvSpPr txBox="1"/>
          <p:nvPr/>
        </p:nvSpPr>
        <p:spPr>
          <a:xfrm>
            <a:off x="3505200" y="198120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Bootstrapping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E8F0A8A-109D-9C4B-906A-D23B5B7EA0D3}"/>
              </a:ext>
            </a:extLst>
          </p:cNvPr>
          <p:cNvSpPr/>
          <p:nvPr/>
        </p:nvSpPr>
        <p:spPr>
          <a:xfrm>
            <a:off x="4655149" y="5856868"/>
            <a:ext cx="3193451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Confidence Intervals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7155338C-67F1-F84E-B03F-25E890652AF0}"/>
              </a:ext>
            </a:extLst>
          </p:cNvPr>
          <p:cNvCxnSpPr>
            <a:cxnSpLocks/>
            <a:stCxn id="11" idx="2"/>
            <a:endCxn id="17" idx="3"/>
          </p:cNvCxnSpPr>
          <p:nvPr/>
        </p:nvCxnSpPr>
        <p:spPr>
          <a:xfrm rot="10800000" flipV="1">
            <a:off x="5295070" y="1302012"/>
            <a:ext cx="152401" cy="244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9F62BEBE-EFEC-B945-A326-F4FA2B7AC5AC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>
            <a:off x="1772065" y="3260013"/>
            <a:ext cx="1275934" cy="324922"/>
          </a:xfrm>
          <a:prstGeom prst="bentConnector4">
            <a:avLst>
              <a:gd name="adj1" fmla="val 17916"/>
              <a:gd name="adj2" fmla="val 17035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9F9668C4-C473-0342-83F7-C37F106E07DF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V="1">
            <a:off x="5447470" y="3276600"/>
            <a:ext cx="1529269" cy="308335"/>
          </a:xfrm>
          <a:prstGeom prst="bentConnector4">
            <a:avLst>
              <a:gd name="adj1" fmla="val 14948"/>
              <a:gd name="adj2" fmla="val 24598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492A49A6-D24F-C342-98E7-F714F3B9D169}"/>
              </a:ext>
            </a:extLst>
          </p:cNvPr>
          <p:cNvCxnSpPr>
            <a:cxnSpLocks/>
            <a:stCxn id="18" idx="2"/>
            <a:endCxn id="15" idx="0"/>
          </p:cNvCxnSpPr>
          <p:nvPr/>
        </p:nvCxnSpPr>
        <p:spPr>
          <a:xfrm rot="5400000">
            <a:off x="3561093" y="3693171"/>
            <a:ext cx="322579" cy="16230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245BF8C6-EAE2-0D47-8ECC-5C2B376B1AAF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 rot="16200000" flipH="1">
            <a:off x="5513256" y="3364043"/>
            <a:ext cx="308237" cy="226694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4F40C94-E7EF-7E40-8EA4-8F908F96A5A0}"/>
              </a:ext>
            </a:extLst>
          </p:cNvPr>
          <p:cNvCxnSpPr>
            <a:cxnSpLocks/>
            <a:stCxn id="20" idx="2"/>
            <a:endCxn id="23" idx="2"/>
          </p:cNvCxnSpPr>
          <p:nvPr/>
        </p:nvCxnSpPr>
        <p:spPr>
          <a:xfrm rot="16200000" flipH="1">
            <a:off x="4286190" y="5810309"/>
            <a:ext cx="540469" cy="1974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6C107EA-96F6-A44F-9121-724B4FD34FF0}"/>
              </a:ext>
            </a:extLst>
          </p:cNvPr>
          <p:cNvCxnSpPr>
            <a:cxnSpLocks/>
            <a:stCxn id="10" idx="4"/>
            <a:endCxn id="7" idx="0"/>
          </p:cNvCxnSpPr>
          <p:nvPr/>
        </p:nvCxnSpPr>
        <p:spPr>
          <a:xfrm rot="16200000" flipH="1">
            <a:off x="3131143" y="1938477"/>
            <a:ext cx="1419770" cy="81341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4C1AE2C-B5BE-6449-BC50-06D932911E14}"/>
              </a:ext>
            </a:extLst>
          </p:cNvPr>
          <p:cNvSpPr/>
          <p:nvPr/>
        </p:nvSpPr>
        <p:spPr>
          <a:xfrm>
            <a:off x="3200400" y="3488803"/>
            <a:ext cx="1371600" cy="4443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Estimates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A9E90BF-347A-6A4E-BCBB-0E6491102903}"/>
              </a:ext>
            </a:extLst>
          </p:cNvPr>
          <p:cNvSpPr/>
          <p:nvPr/>
        </p:nvSpPr>
        <p:spPr>
          <a:xfrm>
            <a:off x="350264" y="957201"/>
            <a:ext cx="1223310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Folds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B481FA36-5374-B24F-B900-A23A0DD46F30}"/>
              </a:ext>
            </a:extLst>
          </p:cNvPr>
          <p:cNvCxnSpPr>
            <a:cxnSpLocks/>
            <a:stCxn id="33" idx="4"/>
            <a:endCxn id="18" idx="1"/>
          </p:cNvCxnSpPr>
          <p:nvPr/>
        </p:nvCxnSpPr>
        <p:spPr>
          <a:xfrm rot="5400000">
            <a:off x="24662" y="2491742"/>
            <a:ext cx="1826997" cy="47519"/>
          </a:xfrm>
          <a:prstGeom prst="bentConnector4">
            <a:avLst>
              <a:gd name="adj1" fmla="val 13654"/>
              <a:gd name="adj2" fmla="val 5810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74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7" grpId="0" animBg="1"/>
      <p:bldP spid="9" grpId="0" animBg="1"/>
      <p:bldP spid="12" grpId="0" animBg="1"/>
      <p:bldP spid="17" grpId="0" animBg="1"/>
      <p:bldP spid="18" grpId="0" animBg="1"/>
      <p:bldP spid="19" grpId="0"/>
      <p:bldP spid="20" grpId="0" animBg="1"/>
      <p:bldP spid="22" grpId="0"/>
      <p:bldP spid="23" grpId="0" animBg="1"/>
      <p:bldP spid="44" grpId="0" animBg="1"/>
      <p:bldP spid="44" grpId="1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0FC5-4607-3544-9AE7-2A2AE7D7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32E1-DDA0-7840-B460-59388493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cross validation (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r>
              <a:rPr lang="en-US" dirty="0"/>
              <a:t>Software engineering concepts</a:t>
            </a:r>
          </a:p>
          <a:p>
            <a:r>
              <a:rPr lang="en-US" dirty="0"/>
              <a:t>Software engineering workflow for modelers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1EE21-A226-204F-8EF8-9D8CBBE072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768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EDC96-7BDD-514A-84C8-9589F040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21</a:t>
            </a:r>
            <a:r>
              <a:rPr lang="en-US" baseline="30000" dirty="0"/>
              <a:t>st</a:t>
            </a:r>
            <a:r>
              <a:rPr lang="en-US" dirty="0"/>
              <a:t> Century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8E0DD-525B-EC47-931F-1C419A040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and data are research products.</a:t>
            </a:r>
          </a:p>
          <a:p>
            <a:r>
              <a:rPr lang="en-US" dirty="0"/>
              <a:t>Your standing in professional life depends on the quality and understandability of your code and data.</a:t>
            </a:r>
          </a:p>
          <a:p>
            <a:pPr lvl="1"/>
            <a:r>
              <a:rPr lang="en-US" dirty="0"/>
              <a:t>Your computational methods</a:t>
            </a:r>
          </a:p>
          <a:p>
            <a:pPr lvl="1"/>
            <a:r>
              <a:rPr lang="en-US" dirty="0"/>
              <a:t>Your reasoning for the computational methods</a:t>
            </a:r>
          </a:p>
          <a:p>
            <a:pPr lvl="1"/>
            <a:r>
              <a:rPr lang="en-US" dirty="0"/>
              <a:t>How others can build on your code (citations)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40B3E-C965-5F48-A6ED-51D7F1CFF8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786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7F97-0735-C740-AE00-B2A95525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Software Engineering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626DD-71C8-1945-9AB4-64955C291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8229600" cy="4572001"/>
          </a:xfrm>
        </p:spPr>
        <p:txBody>
          <a:bodyPr/>
          <a:lstStyle/>
          <a:p>
            <a:r>
              <a:rPr lang="en-US" sz="2400" dirty="0"/>
              <a:t>Never write the same code (or data) twice</a:t>
            </a:r>
          </a:p>
          <a:p>
            <a:pPr lvl="1"/>
            <a:r>
              <a:rPr lang="en-US" sz="2000" dirty="0"/>
              <a:t>Why? Copies always diverge</a:t>
            </a:r>
          </a:p>
          <a:p>
            <a:pPr lvl="1"/>
            <a:r>
              <a:rPr lang="en-US" sz="2000" dirty="0"/>
              <a:t>Best practices: Use functions</a:t>
            </a:r>
          </a:p>
          <a:p>
            <a:r>
              <a:rPr lang="en-US" sz="2400" dirty="0"/>
              <a:t>Software components should have well-defined interfaces</a:t>
            </a:r>
          </a:p>
          <a:p>
            <a:pPr lvl="1"/>
            <a:r>
              <a:rPr lang="en-US" sz="2000" dirty="0"/>
              <a:t>Why? Easy to understand, reuse, and modify components</a:t>
            </a:r>
          </a:p>
          <a:p>
            <a:pPr lvl="1"/>
            <a:r>
              <a:rPr lang="en-US" sz="2000" dirty="0"/>
              <a:t>Best practices: No global variables, use functions</a:t>
            </a:r>
          </a:p>
          <a:p>
            <a:r>
              <a:rPr lang="en-US" sz="2400" dirty="0"/>
              <a:t>Write readable code</a:t>
            </a:r>
          </a:p>
          <a:p>
            <a:pPr lvl="1"/>
            <a:r>
              <a:rPr lang="en-US" sz="2000" dirty="0"/>
              <a:t>Why? So others can understand and extend your work</a:t>
            </a:r>
          </a:p>
          <a:p>
            <a:pPr lvl="1"/>
            <a:r>
              <a:rPr lang="en-US" sz="2000" dirty="0"/>
              <a:t>Best practices: function, module documentation, meaningful names</a:t>
            </a:r>
          </a:p>
          <a:p>
            <a:r>
              <a:rPr lang="en-US" sz="2400" dirty="0"/>
              <a:t>Write reproducible code</a:t>
            </a:r>
          </a:p>
          <a:p>
            <a:pPr lvl="1"/>
            <a:r>
              <a:rPr lang="en-US" sz="2000" dirty="0"/>
              <a:t>Why? Reproducibility is the foundation of science</a:t>
            </a:r>
          </a:p>
          <a:p>
            <a:pPr lvl="1"/>
            <a:r>
              <a:rPr lang="en-US" sz="2000" dirty="0"/>
              <a:t>Best practices: write tests for each function, no manual steps in computation studies, automated installs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1EB44-9A43-5F40-9D3D-4A169BDE2A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7647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FCCAA-5D8C-DD45-B09D-A0FC0636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 in Software Engineering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6C996-CD2D-EB4B-AA4A-75786795F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Functionalize</a:t>
            </a:r>
          </a:p>
          <a:p>
            <a:pPr lvl="1"/>
            <a:r>
              <a:rPr lang="en-US" dirty="0"/>
              <a:t>Transforming a script into a function: arguments, return value</a:t>
            </a:r>
          </a:p>
          <a:p>
            <a:r>
              <a:rPr lang="en-US" b="1" dirty="0" err="1"/>
              <a:t>Unittest</a:t>
            </a:r>
            <a:endParaRPr lang="en-US" b="1" dirty="0"/>
          </a:p>
          <a:p>
            <a:pPr lvl="1"/>
            <a:r>
              <a:rPr lang="en-US" dirty="0"/>
              <a:t>Code that runs a function and has additional code that checks the validity of the returned value.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DC3E8-8E44-494A-BD00-180EC94B1B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3913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CFF9-EA49-6A41-868D-0A94283F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838200"/>
          </a:xfrm>
        </p:spPr>
        <p:txBody>
          <a:bodyPr/>
          <a:lstStyle/>
          <a:p>
            <a:r>
              <a:rPr lang="en-US" dirty="0"/>
              <a:t>Software Engineering Workflow for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61205-5FED-2547-AB3B-BECE0878A4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63BFA0-6808-9D47-9A8F-DD27EFE43AC2}"/>
              </a:ext>
            </a:extLst>
          </p:cNvPr>
          <p:cNvSpPr/>
          <p:nvPr/>
        </p:nvSpPr>
        <p:spPr>
          <a:xfrm>
            <a:off x="765265" y="1219200"/>
            <a:ext cx="2209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Construct model in a </a:t>
            </a:r>
            <a:r>
              <a:rPr lang="en-US" b="1" dirty="0" err="1"/>
              <a:t>Jupyter</a:t>
            </a:r>
            <a:r>
              <a:rPr lang="en-US" b="1" dirty="0"/>
              <a:t>  Notebook (or similar)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73DCC0-C285-894A-8284-5B51C203FD91}"/>
              </a:ext>
            </a:extLst>
          </p:cNvPr>
          <p:cNvSpPr/>
          <p:nvPr/>
        </p:nvSpPr>
        <p:spPr>
          <a:xfrm>
            <a:off x="765265" y="2781300"/>
            <a:ext cx="2209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Functionalize common codes.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8FD830-0B0D-1649-B576-6C5900389E98}"/>
              </a:ext>
            </a:extLst>
          </p:cNvPr>
          <p:cNvSpPr/>
          <p:nvPr/>
        </p:nvSpPr>
        <p:spPr>
          <a:xfrm>
            <a:off x="765265" y="4191000"/>
            <a:ext cx="2209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Export notebook to a python module using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nbconvert</a:t>
            </a:r>
            <a:r>
              <a:rPr lang="en-US" b="1" dirty="0"/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13B347-7B9E-FA4E-89DD-E3B4B70FFDE4}"/>
              </a:ext>
            </a:extLst>
          </p:cNvPr>
          <p:cNvSpPr/>
          <p:nvPr/>
        </p:nvSpPr>
        <p:spPr>
          <a:xfrm>
            <a:off x="3733800" y="1219200"/>
            <a:ext cx="2209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Functionalize codes in python module.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0B67A8-1D78-2C49-B6D9-60CA9E606454}"/>
              </a:ext>
            </a:extLst>
          </p:cNvPr>
          <p:cNvSpPr/>
          <p:nvPr/>
        </p:nvSpPr>
        <p:spPr>
          <a:xfrm>
            <a:off x="3733800" y="2819400"/>
            <a:ext cx="2209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Create </a:t>
            </a:r>
            <a:r>
              <a:rPr lang="en-US" b="1" dirty="0" err="1"/>
              <a:t>unittests</a:t>
            </a:r>
            <a:r>
              <a:rPr lang="en-US" b="1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BCE8DE-8FC9-6D41-A6E2-CA334949D7F6}"/>
              </a:ext>
            </a:extLst>
          </p:cNvPr>
          <p:cNvSpPr/>
          <p:nvPr/>
        </p:nvSpPr>
        <p:spPr>
          <a:xfrm>
            <a:off x="6477000" y="2057400"/>
            <a:ext cx="2209800" cy="2133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Create a new notebook that uses codes in python module and verify that the result is the same as the original notebook. .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3429367-1517-6443-B72D-561FCBFE87B1}"/>
              </a:ext>
            </a:extLst>
          </p:cNvPr>
          <p:cNvCxnSpPr/>
          <p:nvPr/>
        </p:nvCxnSpPr>
        <p:spPr>
          <a:xfrm rot="5400000">
            <a:off x="1546315" y="2457450"/>
            <a:ext cx="647700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8B40F8E3-C856-0644-88C7-0DD8621C47C3}"/>
              </a:ext>
            </a:extLst>
          </p:cNvPr>
          <p:cNvCxnSpPr>
            <a:cxnSpLocks/>
          </p:cNvCxnSpPr>
          <p:nvPr/>
        </p:nvCxnSpPr>
        <p:spPr>
          <a:xfrm rot="5400000">
            <a:off x="1622515" y="3943350"/>
            <a:ext cx="4953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DD77FB8-158B-994D-9767-BDEEC1EC3874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2975065" y="1676400"/>
            <a:ext cx="758735" cy="29718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CE661BD8-66C1-EC49-9636-84CFF80D74D7}"/>
              </a:ext>
            </a:extLst>
          </p:cNvPr>
          <p:cNvCxnSpPr/>
          <p:nvPr/>
        </p:nvCxnSpPr>
        <p:spPr>
          <a:xfrm rot="5400000">
            <a:off x="4495800" y="2476500"/>
            <a:ext cx="685800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67305E93-8F2E-FB48-9299-1B8AFD3D8265}"/>
              </a:ext>
            </a:extLst>
          </p:cNvPr>
          <p:cNvCxnSpPr>
            <a:stCxn id="9" idx="3"/>
            <a:endCxn id="10" idx="0"/>
          </p:cNvCxnSpPr>
          <p:nvPr/>
        </p:nvCxnSpPr>
        <p:spPr>
          <a:xfrm flipV="1">
            <a:off x="5943600" y="2057400"/>
            <a:ext cx="1638300" cy="1219200"/>
          </a:xfrm>
          <a:prstGeom prst="bentConnector4">
            <a:avLst>
              <a:gd name="adj1" fmla="val 16279"/>
              <a:gd name="adj2" fmla="val 1187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82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2AD0-9338-CD46-9B66-D617AC02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1: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model_fitting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50BE3-648F-1A45-8522-7AA2DBF56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model_fitting</a:t>
            </a:r>
            <a:r>
              <a:rPr lang="en-US" dirty="0"/>
              <a:t> to do a cross validation study</a:t>
            </a:r>
          </a:p>
          <a:p>
            <a:pPr lvl="1"/>
            <a:r>
              <a:rPr lang="en-US" dirty="0"/>
              <a:t>Effect of using 2 folds? 5 folds?</a:t>
            </a:r>
          </a:p>
          <a:p>
            <a:r>
              <a:rPr lang="en-US" dirty="0"/>
              <a:t>See the effect of fitting the wrong model.</a:t>
            </a:r>
          </a:p>
          <a:p>
            <a:pPr lvl="1"/>
            <a:r>
              <a:rPr lang="en-US" dirty="0"/>
              <a:t>Correct model: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A-&gt;B-&gt;C-&gt;D</a:t>
            </a:r>
          </a:p>
          <a:p>
            <a:pPr lvl="1"/>
            <a:r>
              <a:rPr lang="en-US" dirty="0"/>
              <a:t>Fitted model: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A-&gt;B, A-&gt;C, B + C -&gt; 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EAA1A-B096-2743-AE90-55A9268808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9598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186817</TotalTime>
  <Words>434</Words>
  <Application>Microsoft Macintosh PowerPoint</Application>
  <PresentationFormat>On-screen Show (4:3)</PresentationFormat>
  <Paragraphs>81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Office Theme</vt:lpstr>
      <vt:lpstr>Computational Systems Biology for  Medical Applications   Lecture 10: Software Engineering for Modelers </vt:lpstr>
      <vt:lpstr>Downloads</vt:lpstr>
      <vt:lpstr>The Layers of Modeling</vt:lpstr>
      <vt:lpstr>Agenda</vt:lpstr>
      <vt:lpstr>Software and 21st Century Science</vt:lpstr>
      <vt:lpstr>Key Software Engineering Practices</vt:lpstr>
      <vt:lpstr>Key Terms in Software Engineering Workflow</vt:lpstr>
      <vt:lpstr>Software Engineering Workflow for Modeling</vt:lpstr>
      <vt:lpstr>Exercises 1: Using model_fitting</vt:lpstr>
      <vt:lpstr>Exercises 2: Extending model_fitting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2970</cp:revision>
  <cp:lastPrinted>2018-10-12T18:44:59Z</cp:lastPrinted>
  <dcterms:created xsi:type="dcterms:W3CDTF">2008-11-04T22:35:39Z</dcterms:created>
  <dcterms:modified xsi:type="dcterms:W3CDTF">2019-10-22T22:56:44Z</dcterms:modified>
</cp:coreProperties>
</file>