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47" r:id="rId2"/>
    <p:sldId id="363" r:id="rId3"/>
    <p:sldId id="265" r:id="rId4"/>
    <p:sldId id="258" r:id="rId5"/>
    <p:sldId id="370" r:id="rId6"/>
    <p:sldId id="372" r:id="rId7"/>
    <p:sldId id="373" r:id="rId8"/>
    <p:sldId id="377" r:id="rId9"/>
    <p:sldId id="352" r:id="rId10"/>
    <p:sldId id="378" r:id="rId11"/>
    <p:sldId id="350" r:id="rId12"/>
    <p:sldId id="379" r:id="rId13"/>
    <p:sldId id="376" r:id="rId14"/>
    <p:sldId id="381" r:id="rId15"/>
    <p:sldId id="364" r:id="rId16"/>
    <p:sldId id="365" r:id="rId17"/>
    <p:sldId id="367" r:id="rId18"/>
    <p:sldId id="366" r:id="rId19"/>
    <p:sldId id="382" r:id="rId20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7542DE-3A9F-ED4D-B4EC-693CDE303B5B}">
          <p14:sldIdLst>
            <p14:sldId id="347"/>
            <p14:sldId id="363"/>
            <p14:sldId id="265"/>
            <p14:sldId id="258"/>
            <p14:sldId id="370"/>
          </p14:sldIdLst>
        </p14:section>
        <p14:section name="Untitled Section" id="{87D83A5A-145B-724B-99A6-B357B0086BDE}">
          <p14:sldIdLst>
            <p14:sldId id="372"/>
            <p14:sldId id="373"/>
            <p14:sldId id="377"/>
            <p14:sldId id="352"/>
            <p14:sldId id="378"/>
            <p14:sldId id="350"/>
            <p14:sldId id="379"/>
            <p14:sldId id="376"/>
            <p14:sldId id="381"/>
            <p14:sldId id="364"/>
            <p14:sldId id="365"/>
            <p14:sldId id="367"/>
            <p14:sldId id="366"/>
            <p14:sldId id="3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84"/>
    <p:restoredTop sz="91221"/>
  </p:normalViewPr>
  <p:slideViewPr>
    <p:cSldViewPr snapToObjects="1">
      <p:cViewPr varScale="1">
        <p:scale>
          <a:sx n="141" d="100"/>
          <a:sy n="141" d="100"/>
        </p:scale>
        <p:origin x="153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36" y="52101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10/17/19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10/17/19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6389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87160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5943600"/>
            <a:ext cx="2133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69924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331179" y="6248400"/>
            <a:ext cx="59362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467600" y="6264275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696200" y="63246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7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 bwMode="auto">
          <a:xfrm>
            <a:off x="685800" y="533400"/>
            <a:ext cx="80772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b="1" dirty="0">
                <a:ea typeface="ＭＳ Ｐゴシック" panose="020B0600070205080204" pitchFamily="34" charset="-128"/>
              </a:rPr>
              <a:t>Computational Systems Biology for 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dirty="0">
                <a:ea typeface="ＭＳ Ｐゴシック" panose="020B0600070205080204" pitchFamily="34" charset="-128"/>
              </a:rPr>
              <a:t>Medical Applications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2800" b="1" u="sng" dirty="0">
                <a:ea typeface="ＭＳ Ｐゴシック" panose="020B0600070205080204" pitchFamily="34" charset="-128"/>
              </a:rPr>
              <a:t>Lecture 9: Model Fitting-Dealing With Uncertainty</a:t>
            </a:r>
            <a:br>
              <a:rPr lang="en-US" altLang="en-US" b="1" dirty="0">
                <a:ea typeface="ＭＳ Ｐゴシック" panose="020B0600070205080204" pitchFamily="34" charset="-128"/>
              </a:rPr>
            </a:br>
            <a:br>
              <a:rPr lang="en-US" altLang="en-US" b="1" dirty="0">
                <a:ea typeface="ＭＳ Ｐゴシック" panose="020B0600070205080204" pitchFamily="34" charset="-128"/>
              </a:rPr>
            </a:br>
            <a:endParaRPr lang="en-US" altLang="en-US" i="1" dirty="0">
              <a:ea typeface="ＭＳ Ｐゴシック" panose="020B060007020508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0F5ED-CA3C-E74C-AA2B-DC3C09E1E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382000" cy="1752600"/>
          </a:xfrm>
        </p:spPr>
        <p:txBody>
          <a:bodyPr/>
          <a:lstStyle/>
          <a:p>
            <a:r>
              <a:rPr lang="en-US" dirty="0"/>
              <a:t>Joseph L. </a:t>
            </a:r>
            <a:r>
              <a:rPr lang="en-US" dirty="0" err="1"/>
              <a:t>Hellerstein</a:t>
            </a:r>
            <a:r>
              <a:rPr lang="en-US" dirty="0"/>
              <a:t>*</a:t>
            </a:r>
          </a:p>
          <a:p>
            <a:r>
              <a:rPr lang="en-US" dirty="0"/>
              <a:t>Herbert </a:t>
            </a:r>
            <a:r>
              <a:rPr lang="en-US" dirty="0" err="1"/>
              <a:t>Sauro</a:t>
            </a:r>
            <a:r>
              <a:rPr lang="en-US" dirty="0"/>
              <a:t>**</a:t>
            </a:r>
          </a:p>
          <a:p>
            <a:endParaRPr lang="en-US" dirty="0"/>
          </a:p>
          <a:p>
            <a:r>
              <a:rPr lang="en-US" sz="2800" dirty="0"/>
              <a:t>*</a:t>
            </a:r>
            <a:r>
              <a:rPr lang="en-US" sz="2800" dirty="0" err="1"/>
              <a:t>eScience</a:t>
            </a:r>
            <a:r>
              <a:rPr lang="en-US" sz="2800" dirty="0"/>
              <a:t> Institute, Computer Science &amp; Engineering</a:t>
            </a:r>
          </a:p>
          <a:p>
            <a:r>
              <a:rPr lang="en-US" sz="2800" dirty="0"/>
              <a:t>**</a:t>
            </a:r>
            <a:r>
              <a:rPr lang="en-US" sz="2800" dirty="0" err="1"/>
              <a:t>BioEngineering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8863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7161F-E395-F246-AEB5-727A7FF06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Folds</a:t>
            </a:r>
            <a:br>
              <a:rPr lang="en-US" dirty="0"/>
            </a:br>
            <a:r>
              <a:rPr lang="en-US" i="1" dirty="0">
                <a:solidFill>
                  <a:srgbClr val="FF0000"/>
                </a:solidFill>
              </a:rPr>
              <a:t>Choose Wisely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1E5270-6334-614A-890C-DE408B7522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C09634-65DA-234B-8959-07BCB546D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72" y="1828800"/>
            <a:ext cx="3902676" cy="2667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317725-7D84-264E-A094-261DE0F25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124" y="1981200"/>
            <a:ext cx="3902676" cy="266700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B9F58C73-EA16-E042-80D6-A863B30B84CD}"/>
              </a:ext>
            </a:extLst>
          </p:cNvPr>
          <p:cNvGrpSpPr/>
          <p:nvPr/>
        </p:nvGrpSpPr>
        <p:grpSpPr>
          <a:xfrm>
            <a:off x="1143000" y="1828800"/>
            <a:ext cx="3429000" cy="2667000"/>
            <a:chOff x="1143000" y="1828800"/>
            <a:chExt cx="3429000" cy="2667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CBE86C8-BE3D-664A-B23A-E889D3A57C2A}"/>
                </a:ext>
              </a:extLst>
            </p:cNvPr>
            <p:cNvSpPr/>
            <p:nvPr/>
          </p:nvSpPr>
          <p:spPr>
            <a:xfrm>
              <a:off x="1143000" y="1828800"/>
              <a:ext cx="1143000" cy="2667000"/>
            </a:xfrm>
            <a:prstGeom prst="rect">
              <a:avLst/>
            </a:prstGeom>
            <a:solidFill>
              <a:schemeClr val="bg1">
                <a:lumMod val="95000"/>
                <a:alpha val="18000"/>
              </a:schemeClr>
            </a:solidFill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F507D8F-1324-334C-9E21-64A353F85C33}"/>
                </a:ext>
              </a:extLst>
            </p:cNvPr>
            <p:cNvSpPr/>
            <p:nvPr/>
          </p:nvSpPr>
          <p:spPr>
            <a:xfrm>
              <a:off x="2286000" y="1828800"/>
              <a:ext cx="1143000" cy="2667000"/>
            </a:xfrm>
            <a:prstGeom prst="rect">
              <a:avLst/>
            </a:prstGeom>
            <a:solidFill>
              <a:schemeClr val="bg1">
                <a:lumMod val="95000"/>
                <a:alpha val="18000"/>
              </a:schemeClr>
            </a:solidFill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7C4E335-D38F-BA48-BA7C-5E7A45F45AE8}"/>
                </a:ext>
              </a:extLst>
            </p:cNvPr>
            <p:cNvSpPr/>
            <p:nvPr/>
          </p:nvSpPr>
          <p:spPr>
            <a:xfrm>
              <a:off x="3429000" y="1828800"/>
              <a:ext cx="1143000" cy="2667000"/>
            </a:xfrm>
            <a:prstGeom prst="rect">
              <a:avLst/>
            </a:prstGeom>
            <a:solidFill>
              <a:schemeClr val="bg1">
                <a:lumMod val="95000"/>
                <a:alpha val="18000"/>
              </a:schemeClr>
            </a:solidFill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DBF59AA-0121-9448-8C86-4EEA5B9F9E09}"/>
              </a:ext>
            </a:extLst>
          </p:cNvPr>
          <p:cNvGrpSpPr/>
          <p:nvPr/>
        </p:nvGrpSpPr>
        <p:grpSpPr>
          <a:xfrm>
            <a:off x="5257800" y="1828800"/>
            <a:ext cx="3429000" cy="2667000"/>
            <a:chOff x="5257800" y="1828800"/>
            <a:chExt cx="3429000" cy="2667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FD0C70D-A825-F646-A18C-5CADEF440D2A}"/>
                </a:ext>
              </a:extLst>
            </p:cNvPr>
            <p:cNvSpPr/>
            <p:nvPr/>
          </p:nvSpPr>
          <p:spPr>
            <a:xfrm>
              <a:off x="5257800" y="1828800"/>
              <a:ext cx="381000" cy="2667000"/>
            </a:xfrm>
            <a:prstGeom prst="rect">
              <a:avLst/>
            </a:prstGeom>
            <a:solidFill>
              <a:schemeClr val="bg1">
                <a:lumMod val="95000"/>
                <a:alpha val="18000"/>
              </a:schemeClr>
            </a:solidFill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02DFDC3-FE29-CD4F-A46E-D5D6383AF493}"/>
                </a:ext>
              </a:extLst>
            </p:cNvPr>
            <p:cNvSpPr/>
            <p:nvPr/>
          </p:nvSpPr>
          <p:spPr>
            <a:xfrm>
              <a:off x="5638800" y="1828800"/>
              <a:ext cx="381000" cy="2667000"/>
            </a:xfrm>
            <a:prstGeom prst="rect">
              <a:avLst/>
            </a:prstGeom>
            <a:solidFill>
              <a:schemeClr val="bg1">
                <a:lumMod val="95000"/>
                <a:alpha val="18000"/>
              </a:schemeClr>
            </a:solidFill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42E2F08-4D33-6740-8D3B-C4316D51DD07}"/>
                </a:ext>
              </a:extLst>
            </p:cNvPr>
            <p:cNvSpPr/>
            <p:nvPr/>
          </p:nvSpPr>
          <p:spPr>
            <a:xfrm>
              <a:off x="6019800" y="1828800"/>
              <a:ext cx="381000" cy="2667000"/>
            </a:xfrm>
            <a:prstGeom prst="rect">
              <a:avLst/>
            </a:prstGeom>
            <a:solidFill>
              <a:schemeClr val="bg1">
                <a:lumMod val="95000"/>
                <a:alpha val="18000"/>
              </a:schemeClr>
            </a:solidFill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C5E7FE3-C7CD-814F-A0A3-CA5D3F1D525D}"/>
                </a:ext>
              </a:extLst>
            </p:cNvPr>
            <p:cNvSpPr/>
            <p:nvPr/>
          </p:nvSpPr>
          <p:spPr>
            <a:xfrm>
              <a:off x="6400800" y="1828800"/>
              <a:ext cx="381000" cy="2667000"/>
            </a:xfrm>
            <a:prstGeom prst="rect">
              <a:avLst/>
            </a:prstGeom>
            <a:solidFill>
              <a:schemeClr val="bg1">
                <a:lumMod val="95000"/>
                <a:alpha val="18000"/>
              </a:schemeClr>
            </a:solidFill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6320C96-09ED-7940-8EA5-9987B05EC932}"/>
                </a:ext>
              </a:extLst>
            </p:cNvPr>
            <p:cNvSpPr/>
            <p:nvPr/>
          </p:nvSpPr>
          <p:spPr>
            <a:xfrm>
              <a:off x="6781800" y="1828800"/>
              <a:ext cx="381000" cy="2667000"/>
            </a:xfrm>
            <a:prstGeom prst="rect">
              <a:avLst/>
            </a:prstGeom>
            <a:solidFill>
              <a:schemeClr val="bg1">
                <a:lumMod val="95000"/>
                <a:alpha val="18000"/>
              </a:schemeClr>
            </a:solidFill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E77BCB7-C277-0742-8E36-E80B2901A6E3}"/>
                </a:ext>
              </a:extLst>
            </p:cNvPr>
            <p:cNvSpPr/>
            <p:nvPr/>
          </p:nvSpPr>
          <p:spPr>
            <a:xfrm>
              <a:off x="7162800" y="1828800"/>
              <a:ext cx="381000" cy="2667000"/>
            </a:xfrm>
            <a:prstGeom prst="rect">
              <a:avLst/>
            </a:prstGeom>
            <a:solidFill>
              <a:schemeClr val="bg1">
                <a:lumMod val="95000"/>
                <a:alpha val="18000"/>
              </a:schemeClr>
            </a:solidFill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8EAC6E5-D0A5-E347-BACC-CE0D67C0FCE8}"/>
                </a:ext>
              </a:extLst>
            </p:cNvPr>
            <p:cNvSpPr/>
            <p:nvPr/>
          </p:nvSpPr>
          <p:spPr>
            <a:xfrm>
              <a:off x="7543800" y="1828800"/>
              <a:ext cx="381000" cy="2667000"/>
            </a:xfrm>
            <a:prstGeom prst="rect">
              <a:avLst/>
            </a:prstGeom>
            <a:solidFill>
              <a:schemeClr val="bg1">
                <a:lumMod val="95000"/>
                <a:alpha val="18000"/>
              </a:schemeClr>
            </a:solidFill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DB16822-2BB7-F74E-A2CC-1398A92B0AEC}"/>
                </a:ext>
              </a:extLst>
            </p:cNvPr>
            <p:cNvSpPr/>
            <p:nvPr/>
          </p:nvSpPr>
          <p:spPr>
            <a:xfrm>
              <a:off x="7924800" y="1828800"/>
              <a:ext cx="381000" cy="2667000"/>
            </a:xfrm>
            <a:prstGeom prst="rect">
              <a:avLst/>
            </a:prstGeom>
            <a:solidFill>
              <a:schemeClr val="bg1">
                <a:lumMod val="95000"/>
                <a:alpha val="18000"/>
              </a:schemeClr>
            </a:solidFill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395F44C-0A9D-FD41-BD4D-D4240371A962}"/>
                </a:ext>
              </a:extLst>
            </p:cNvPr>
            <p:cNvSpPr/>
            <p:nvPr/>
          </p:nvSpPr>
          <p:spPr>
            <a:xfrm>
              <a:off x="8305800" y="1828800"/>
              <a:ext cx="381000" cy="2667000"/>
            </a:xfrm>
            <a:prstGeom prst="rect">
              <a:avLst/>
            </a:prstGeom>
            <a:solidFill>
              <a:schemeClr val="bg1">
                <a:lumMod val="95000"/>
                <a:alpha val="18000"/>
              </a:schemeClr>
            </a:solidFill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48D73D3-F404-D647-8395-7E7953126300}"/>
              </a:ext>
            </a:extLst>
          </p:cNvPr>
          <p:cNvSpPr txBox="1"/>
          <p:nvPr/>
        </p:nvSpPr>
        <p:spPr>
          <a:xfrm>
            <a:off x="914489" y="4800600"/>
            <a:ext cx="4267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Folds have very different functional characteristics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2F24FF-18C1-8142-91C6-7E4E833586B6}"/>
              </a:ext>
            </a:extLst>
          </p:cNvPr>
          <p:cNvSpPr txBox="1"/>
          <p:nvPr/>
        </p:nvSpPr>
        <p:spPr>
          <a:xfrm>
            <a:off x="5105444" y="4800600"/>
            <a:ext cx="3657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Folds have similar functional characteristics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AF785A-78A4-EA41-9C66-30BF049D29C6}"/>
              </a:ext>
            </a:extLst>
          </p:cNvPr>
          <p:cNvSpPr txBox="1"/>
          <p:nvPr/>
        </p:nvSpPr>
        <p:spPr>
          <a:xfrm>
            <a:off x="1524000" y="777419"/>
            <a:ext cx="1371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659781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63FE1-0219-A344-BD0A-D047CF371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Alternating Folds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ECBEE2-6666-7341-B916-EFB957592D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5F46E0-175E-424A-BE27-489258399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098630"/>
            <a:ext cx="5943600" cy="47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281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AFECC-A249-1749-9A57-817D0F64B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7B1579-2855-B04C-87B3-59F1AFEF11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599"/>
                <a:ext cx="8229600" cy="2514601"/>
              </a:xfrm>
            </p:spPr>
            <p:txBody>
              <a:bodyPr/>
              <a:lstStyle/>
              <a:p>
                <a:r>
                  <a:rPr lang="en-US" dirty="0"/>
                  <a:t>Create synthetic observations as before for A-&gt;B-&gt;C</a:t>
                </a:r>
              </a:p>
              <a:p>
                <a:pPr lvl="1"/>
                <a:r>
                  <a:rPr lang="en-US" dirty="0"/>
                  <a:t>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Do a fit (differential evolution) for the entire data. Calculate </a:t>
                </a:r>
                <a:r>
                  <a:rPr lang="en-US" i="1" dirty="0"/>
                  <a:t>R</a:t>
                </a:r>
                <a:r>
                  <a:rPr lang="en-US" baseline="30000" dirty="0"/>
                  <a:t>2 </a:t>
                </a:r>
                <a:r>
                  <a:rPr lang="en-US" dirty="0"/>
                  <a:t> and parameter estimates.</a:t>
                </a:r>
              </a:p>
              <a:p>
                <a:r>
                  <a:rPr lang="en-US" dirty="0"/>
                  <a:t>Construct 3 alternating folds</a:t>
                </a:r>
              </a:p>
              <a:p>
                <a:r>
                  <a:rPr lang="en-US" dirty="0"/>
                  <a:t>For each fold: Estimate parameters, Calculate </a:t>
                </a:r>
                <a:r>
                  <a:rPr lang="en-US" i="1" dirty="0"/>
                  <a:t>R</a:t>
                </a:r>
                <a:r>
                  <a:rPr lang="en-US" baseline="30000" dirty="0"/>
                  <a:t>2</a:t>
                </a:r>
              </a:p>
              <a:p>
                <a:r>
                  <a:rPr lang="en-US" dirty="0"/>
                  <a:t>Fill out this table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7B1579-2855-B04C-87B3-59F1AFEF11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599"/>
                <a:ext cx="8229600" cy="2514601"/>
              </a:xfrm>
              <a:blipFill>
                <a:blip r:embed="rId2"/>
                <a:stretch>
                  <a:fillRect l="-1389" t="-3030" b="-42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89DBEA-C908-B14A-B575-B275B40276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E273316-1229-0E4D-A679-365DB4E408E7}"/>
              </a:ext>
            </a:extLst>
          </p:cNvPr>
          <p:cNvGraphicFramePr>
            <a:graphicFrameLocks noGrp="1"/>
          </p:cNvGraphicFramePr>
          <p:nvPr/>
        </p:nvGraphicFramePr>
        <p:xfrm>
          <a:off x="1066800" y="4917440"/>
          <a:ext cx="6477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9000">
                  <a:extLst>
                    <a:ext uri="{9D8B030D-6E8A-4147-A177-3AD203B41FA5}">
                      <a16:colId xmlns:a16="http://schemas.microsoft.com/office/drawing/2014/main" val="126456566"/>
                    </a:ext>
                  </a:extLst>
                </a:gridCol>
                <a:gridCol w="2159000">
                  <a:extLst>
                    <a:ext uri="{9D8B030D-6E8A-4147-A177-3AD203B41FA5}">
                      <a16:colId xmlns:a16="http://schemas.microsoft.com/office/drawing/2014/main" val="220183235"/>
                    </a:ext>
                  </a:extLst>
                </a:gridCol>
                <a:gridCol w="2159000">
                  <a:extLst>
                    <a:ext uri="{9D8B030D-6E8A-4147-A177-3AD203B41FA5}">
                      <a16:colId xmlns:a16="http://schemas.microsoft.com/office/drawing/2014/main" val="34172505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R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879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587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630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78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3358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157BF-9647-DC42-8F5B-2BF0B6990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62200"/>
            <a:ext cx="8229600" cy="838200"/>
          </a:xfrm>
        </p:spPr>
        <p:txBody>
          <a:bodyPr/>
          <a:lstStyle/>
          <a:p>
            <a:r>
              <a:rPr lang="en-US" sz="5400" dirty="0"/>
              <a:t>Parameter Confidence Intervals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470D10-213F-354F-80E4-AD5B9C47E5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533340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0157F-649D-F94B-BDC2-81CD49910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8915400" cy="838200"/>
          </a:xfrm>
        </p:spPr>
        <p:txBody>
          <a:bodyPr/>
          <a:lstStyle/>
          <a:p>
            <a:r>
              <a:rPr lang="en-US" dirty="0"/>
              <a:t>Estimating Parameters Using Cross Validation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99D9B9-8896-5D42-9C72-E8BA08D028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B3E5341-AB92-B94A-8C26-B1F121E97F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310114"/>
              </p:ext>
            </p:extLst>
          </p:nvPr>
        </p:nvGraphicFramePr>
        <p:xfrm>
          <a:off x="3149406" y="971816"/>
          <a:ext cx="83312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508247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3436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81986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94450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745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249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380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25480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300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75886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D8C2152-A017-2146-8671-3172288CCE9F}"/>
              </a:ext>
            </a:extLst>
          </p:cNvPr>
          <p:cNvSpPr txBox="1"/>
          <p:nvPr/>
        </p:nvSpPr>
        <p:spPr>
          <a:xfrm>
            <a:off x="1772727" y="2114816"/>
            <a:ext cx="89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24C1C6F-088A-3D4B-8B46-CB2470FDB44C}"/>
                  </a:ext>
                </a:extLst>
              </p:cNvPr>
              <p:cNvSpPr txBox="1"/>
              <p:nvPr/>
            </p:nvSpPr>
            <p:spPr>
              <a:xfrm>
                <a:off x="3307224" y="2343416"/>
                <a:ext cx="757515" cy="477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24C1C6F-088A-3D4B-8B46-CB2470FDB4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224" y="2343416"/>
                <a:ext cx="757515" cy="4774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90748FA-7D38-7549-8B5C-E1C623EF23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375412"/>
              </p:ext>
            </p:extLst>
          </p:nvPr>
        </p:nvGraphicFramePr>
        <p:xfrm>
          <a:off x="1696527" y="2485656"/>
          <a:ext cx="833120" cy="46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508247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3436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81986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94450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745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249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380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25480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C423FE9-BAFE-8B43-BBCD-0E9478E01E87}"/>
              </a:ext>
            </a:extLst>
          </p:cNvPr>
          <p:cNvSpPr txBox="1"/>
          <p:nvPr/>
        </p:nvSpPr>
        <p:spPr>
          <a:xfrm>
            <a:off x="1772727" y="3340358"/>
            <a:ext cx="89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2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2C755E2-E6E0-0848-8811-C35DA8DF2F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436348"/>
              </p:ext>
            </p:extLst>
          </p:nvPr>
        </p:nvGraphicFramePr>
        <p:xfrm>
          <a:off x="1696527" y="3711198"/>
          <a:ext cx="833120" cy="46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508247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3436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81986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94450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745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249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380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25480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7CE2F66B-3AF5-344D-B1F8-687703D68BCF}"/>
              </a:ext>
            </a:extLst>
          </p:cNvPr>
          <p:cNvSpPr txBox="1"/>
          <p:nvPr/>
        </p:nvSpPr>
        <p:spPr>
          <a:xfrm>
            <a:off x="1790462" y="4629416"/>
            <a:ext cx="89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3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44127F34-C0AF-C04E-836B-52BFF36370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950453"/>
              </p:ext>
            </p:extLst>
          </p:nvPr>
        </p:nvGraphicFramePr>
        <p:xfrm>
          <a:off x="1696526" y="5010416"/>
          <a:ext cx="833120" cy="46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508247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3436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81986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94450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745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249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380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254808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DDD489E-64EE-E94F-B942-30610E238671}"/>
              </a:ext>
            </a:extLst>
          </p:cNvPr>
          <p:cNvCxnSpPr>
            <a:endCxn id="7" idx="1"/>
          </p:cNvCxnSpPr>
          <p:nvPr/>
        </p:nvCxnSpPr>
        <p:spPr>
          <a:xfrm>
            <a:off x="2857261" y="2576397"/>
            <a:ext cx="449963" cy="57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DB03479-D78B-044B-9417-1A70D876DB11}"/>
              </a:ext>
            </a:extLst>
          </p:cNvPr>
          <p:cNvCxnSpPr>
            <a:cxnSpLocks/>
          </p:cNvCxnSpPr>
          <p:nvPr/>
        </p:nvCxnSpPr>
        <p:spPr>
          <a:xfrm>
            <a:off x="2857261" y="3792667"/>
            <a:ext cx="4427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EF4A5A6-E078-254C-9094-1A3BBEB91374}"/>
              </a:ext>
            </a:extLst>
          </p:cNvPr>
          <p:cNvCxnSpPr>
            <a:cxnSpLocks/>
          </p:cNvCxnSpPr>
          <p:nvPr/>
        </p:nvCxnSpPr>
        <p:spPr>
          <a:xfrm>
            <a:off x="2839526" y="5089702"/>
            <a:ext cx="4676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7EF191A3-BD2E-5948-8C71-38ED632F8D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378136"/>
              </p:ext>
            </p:extLst>
          </p:nvPr>
        </p:nvGraphicFramePr>
        <p:xfrm>
          <a:off x="1696526" y="971816"/>
          <a:ext cx="83312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508247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3436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81986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94450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745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249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380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25480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300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758861"/>
                  </a:ext>
                </a:extLst>
              </a:tr>
            </a:tbl>
          </a:graphicData>
        </a:graphic>
      </p:graphicFrame>
      <p:sp>
        <p:nvSpPr>
          <p:cNvPr id="25" name="Right Arrow 24">
            <a:extLst>
              <a:ext uri="{FF2B5EF4-FFF2-40B4-BE49-F238E27FC236}">
                <a16:creationId xmlns:a16="http://schemas.microsoft.com/office/drawing/2014/main" id="{4D913EF9-BE0A-9246-97A0-EB7C11607F82}"/>
              </a:ext>
            </a:extLst>
          </p:cNvPr>
          <p:cNvSpPr/>
          <p:nvPr/>
        </p:nvSpPr>
        <p:spPr>
          <a:xfrm>
            <a:off x="2684681" y="1220736"/>
            <a:ext cx="307245" cy="13208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D1A234-B42F-3743-BED1-AD77F654ACF5}"/>
              </a:ext>
            </a:extLst>
          </p:cNvPr>
          <p:cNvSpPr txBox="1"/>
          <p:nvPr/>
        </p:nvSpPr>
        <p:spPr>
          <a:xfrm>
            <a:off x="1770738" y="167775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6C4195B-0AEA-7541-A277-BCFD212E6E08}"/>
                  </a:ext>
                </a:extLst>
              </p:cNvPr>
              <p:cNvSpPr txBox="1"/>
              <p:nvPr/>
            </p:nvSpPr>
            <p:spPr>
              <a:xfrm>
                <a:off x="3314460" y="3561162"/>
                <a:ext cx="757515" cy="477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6C4195B-0AEA-7541-A277-BCFD212E6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460" y="3561162"/>
                <a:ext cx="757515" cy="4774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66F9354-DEA1-5F48-9BA6-A81FD3597260}"/>
                  </a:ext>
                </a:extLst>
              </p:cNvPr>
              <p:cNvSpPr txBox="1"/>
              <p:nvPr/>
            </p:nvSpPr>
            <p:spPr>
              <a:xfrm>
                <a:off x="3299988" y="4809021"/>
                <a:ext cx="757515" cy="477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[3]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66F9354-DEA1-5F48-9BA6-A81FD3597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9988" y="4809021"/>
                <a:ext cx="757515" cy="4774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400AF7C-22D4-7948-8AE0-DC3899F8EC8B}"/>
                  </a:ext>
                </a:extLst>
              </p:cNvPr>
              <p:cNvSpPr txBox="1"/>
              <p:nvPr/>
            </p:nvSpPr>
            <p:spPr>
              <a:xfrm>
                <a:off x="1315526" y="6052525"/>
                <a:ext cx="4399474" cy="4244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𝑚𝑒𝑎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𝑠𝑡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400AF7C-22D4-7948-8AE0-DC3899F8EC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5526" y="6052525"/>
                <a:ext cx="4399474" cy="424475"/>
              </a:xfrm>
              <a:prstGeom prst="rect">
                <a:avLst/>
              </a:prstGeom>
              <a:blipFill>
                <a:blip r:embed="rId5"/>
                <a:stretch>
                  <a:fillRect l="-865" t="-17647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7D8956A5-0AFB-544B-9D7C-2E5C5344614B}"/>
              </a:ext>
            </a:extLst>
          </p:cNvPr>
          <p:cNvSpPr txBox="1"/>
          <p:nvPr/>
        </p:nvSpPr>
        <p:spPr>
          <a:xfrm>
            <a:off x="5094212" y="3018654"/>
            <a:ext cx="304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Issue: Only using subset of data to estimate parameters.</a:t>
            </a:r>
          </a:p>
        </p:txBody>
      </p:sp>
    </p:spTree>
    <p:extLst>
      <p:ext uri="{BB962C8B-B14F-4D97-AF65-F5344CB8AC3E}">
        <p14:creationId xmlns:p14="http://schemas.microsoft.com/office/powerpoint/2010/main" val="2790883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8B47-9168-7C43-B654-623BDC30F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057400"/>
            <a:ext cx="8610600" cy="838200"/>
          </a:xfrm>
        </p:spPr>
        <p:txBody>
          <a:bodyPr/>
          <a:lstStyle/>
          <a:p>
            <a:r>
              <a:rPr lang="en-US" dirty="0"/>
              <a:t>Bootstrapping is an efficient way to quantify the uncertainty of parameter estimates.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ABDF10-6783-E44E-934F-A22DF20E4F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47054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506BF-DC00-C545-B4BF-5F2DA0053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 Workflow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273262-DA4E-3844-9B2C-67C8E239D2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16</a:t>
            </a:fld>
            <a:endParaRPr lang="en-US" altLang="x-non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A226AE-EEA6-E240-A69C-E1A9A51BA827}"/>
              </a:ext>
            </a:extLst>
          </p:cNvPr>
          <p:cNvSpPr/>
          <p:nvPr/>
        </p:nvSpPr>
        <p:spPr>
          <a:xfrm>
            <a:off x="2895600" y="990600"/>
            <a:ext cx="27432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Fit model to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25E9C4-5D43-5C4C-941B-2DC10D45009C}"/>
              </a:ext>
            </a:extLst>
          </p:cNvPr>
          <p:cNvSpPr/>
          <p:nvPr/>
        </p:nvSpPr>
        <p:spPr>
          <a:xfrm>
            <a:off x="2895600" y="2266950"/>
            <a:ext cx="27432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Compute Residuals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22DC58-6DEC-EF44-8648-DDC5809A9D9E}"/>
              </a:ext>
            </a:extLst>
          </p:cNvPr>
          <p:cNvSpPr/>
          <p:nvPr/>
        </p:nvSpPr>
        <p:spPr>
          <a:xfrm>
            <a:off x="1219200" y="3543300"/>
            <a:ext cx="60960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Generate synthetic response data using the fitted model and randomly selected residuals.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47AFEB-A0DC-4240-83D4-1BE59D276F8C}"/>
              </a:ext>
            </a:extLst>
          </p:cNvPr>
          <p:cNvSpPr/>
          <p:nvPr/>
        </p:nvSpPr>
        <p:spPr>
          <a:xfrm>
            <a:off x="1485900" y="4819650"/>
            <a:ext cx="55626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Estimate model parameters for each synthetic data set.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55C630-6221-3646-90EC-697320F61F5F}"/>
              </a:ext>
            </a:extLst>
          </p:cNvPr>
          <p:cNvSpPr/>
          <p:nvPr/>
        </p:nvSpPr>
        <p:spPr>
          <a:xfrm>
            <a:off x="1485900" y="6095999"/>
            <a:ext cx="5562600" cy="4671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Calculate parameter variances.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06F8A61-5708-2346-AA66-0EFBDF25632A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4267200" y="1828800"/>
            <a:ext cx="0" cy="438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F09B2B-2E18-AA46-A872-DDE83374E50A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4267200" y="3105150"/>
            <a:ext cx="0" cy="438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1540DF7-B3B7-E54E-A9F2-1089D7DC5AE9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4267200" y="4381500"/>
            <a:ext cx="0" cy="438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287967B-89BB-9742-9C27-C7BFC603E3FA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4267200" y="5657850"/>
            <a:ext cx="0" cy="4381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099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BD150-7FF1-2A41-B255-4F99D65A4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8458200" cy="838200"/>
          </a:xfrm>
        </p:spPr>
        <p:txBody>
          <a:bodyPr/>
          <a:lstStyle/>
          <a:p>
            <a:r>
              <a:rPr lang="en-US" dirty="0"/>
              <a:t>Synthetic Observations With Bootstrapping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3E002D-3997-354B-976E-21A5C5884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17</a:t>
            </a:fld>
            <a:endParaRPr lang="en-US" altLang="x-non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F113A2-9A9B-AD4A-994A-45280F35C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710" y="2640862"/>
            <a:ext cx="2715940" cy="3866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DA8FBF-EA10-614F-BF6C-2CD3E5B2A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493" y="2544218"/>
            <a:ext cx="2809707" cy="39629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E84951-C0B4-1641-9CF2-708FE1A22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3089" y="787400"/>
            <a:ext cx="2922621" cy="1981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1FE8E0F-F681-3F4A-A536-2366CF09DB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2950" y="3866300"/>
            <a:ext cx="38100" cy="2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553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E67AC-19A8-A84A-AD29-CE9094C8D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a Synthetic Response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7EA42C-8833-EF4C-974C-06FAC4D63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y_obs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y_fit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"""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y_obs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y_fit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:return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bootstrap data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"""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residuals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y_obs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y_fit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length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y_obs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residuals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residuals.reshape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(length)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samples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np.random.randint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(0, length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, length)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result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y_fit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 residuals[samples]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result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result.reshape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(length)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result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26B264-DF07-A34E-A052-73194C3256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47730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8CD8E-D28D-BA48-91E1-D41F2631C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B44CA9C-E409-3C40-8632-4F324145E8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Create synthetic observations as before for A-&gt;B-&gt;C</a:t>
                </a:r>
              </a:p>
              <a:p>
                <a:pPr lvl="1"/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Do a fit (differential evolution) for the entire data. </a:t>
                </a:r>
              </a:p>
              <a:p>
                <a:r>
                  <a:rPr lang="en-US" dirty="0"/>
                  <a:t>Do bootstrapping on the fitted model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B44CA9C-E409-3C40-8632-4F324145E8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4F2996-EDB7-B54F-96E0-7945BA027B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3438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01CDD-1AC0-D841-8608-0427D0F3C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0CE50-5F1A-AD42-9F7B-560319B3C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Lecture_9* at http://</a:t>
            </a:r>
            <a:r>
              <a:rPr lang="en-US" dirty="0" err="1"/>
              <a:t>shorturl.at</a:t>
            </a:r>
            <a:r>
              <a:rPr lang="en-US" dirty="0"/>
              <a:t>/crOS2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452FF-B381-E647-B00F-62D0CE459B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468761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100" y="457200"/>
            <a:ext cx="5582099" cy="994172"/>
          </a:xfrm>
        </p:spPr>
        <p:txBody>
          <a:bodyPr/>
          <a:lstStyle/>
          <a:p>
            <a:r>
              <a:rPr lang="en-US" dirty="0"/>
              <a:t>Model Fitting Work flow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655" y="1975376"/>
            <a:ext cx="3297890" cy="3891996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3143BE90-BB6D-3B45-8113-801A04CBFCF7}"/>
              </a:ext>
            </a:extLst>
          </p:cNvPr>
          <p:cNvSpPr/>
          <p:nvPr/>
        </p:nvSpPr>
        <p:spPr>
          <a:xfrm>
            <a:off x="3810000" y="3429000"/>
            <a:ext cx="2166545" cy="7591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48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Optimization Summary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38136" y="838200"/>
            <a:ext cx="1704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The Model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29200" y="838200"/>
            <a:ext cx="2645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Ex: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DE3B88A-B051-0942-ADD2-E34BCE55B837}"/>
                  </a:ext>
                </a:extLst>
              </p:cNvPr>
              <p:cNvSpPr/>
              <p:nvPr/>
            </p:nvSpPr>
            <p:spPr>
              <a:xfrm>
                <a:off x="838200" y="1295400"/>
                <a:ext cx="294003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DE3B88A-B051-0942-ADD2-E34BCE55B8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295400"/>
                <a:ext cx="2940036" cy="523220"/>
              </a:xfrm>
              <a:prstGeom prst="rect">
                <a:avLst/>
              </a:prstGeom>
              <a:blipFill>
                <a:blip r:embed="rId2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0AD7F7C-EA7C-2A48-80B3-A9AAA61EF064}"/>
                  </a:ext>
                </a:extLst>
              </p:cNvPr>
              <p:cNvSpPr txBox="1"/>
              <p:nvPr/>
            </p:nvSpPr>
            <p:spPr>
              <a:xfrm>
                <a:off x="5029200" y="1397758"/>
                <a:ext cx="301473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0AD7F7C-EA7C-2A48-80B3-A9AAA61EF0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1397758"/>
                <a:ext cx="3014736" cy="430887"/>
              </a:xfrm>
              <a:prstGeom prst="rect">
                <a:avLst/>
              </a:prstGeom>
              <a:blipFill>
                <a:blip r:embed="rId3"/>
                <a:stretch>
                  <a:fillRect l="-2110"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E9AF0712-D4A2-794C-9AFC-4F046FA5F535}"/>
              </a:ext>
            </a:extLst>
          </p:cNvPr>
          <p:cNvSpPr txBox="1"/>
          <p:nvPr/>
        </p:nvSpPr>
        <p:spPr>
          <a:xfrm>
            <a:off x="304800" y="1828800"/>
            <a:ext cx="1694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Observations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AFE952-2E98-9246-BD46-AA7790C1D271}"/>
              </a:ext>
            </a:extLst>
          </p:cNvPr>
          <p:cNvSpPr txBox="1"/>
          <p:nvPr/>
        </p:nvSpPr>
        <p:spPr>
          <a:xfrm>
            <a:off x="304800" y="2619346"/>
            <a:ext cx="2637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Explanatory variables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3FD5D6-EC1A-0E4D-9469-5539AAE42CF6}"/>
              </a:ext>
            </a:extLst>
          </p:cNvPr>
          <p:cNvSpPr txBox="1"/>
          <p:nvPr/>
        </p:nvSpPr>
        <p:spPr>
          <a:xfrm>
            <a:off x="304800" y="3409890"/>
            <a:ext cx="36744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Noise (random variable) – </a:t>
            </a:r>
            <a:r>
              <a:rPr lang="en-US" sz="2000" dirty="0" err="1"/>
              <a:t>i.i.d</a:t>
            </a:r>
            <a:r>
              <a:rPr lang="en-US" sz="2000" dirty="0"/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030537-9FF2-7240-838B-1B4C025046D6}"/>
              </a:ext>
            </a:extLst>
          </p:cNvPr>
          <p:cNvSpPr txBox="1"/>
          <p:nvPr/>
        </p:nvSpPr>
        <p:spPr>
          <a:xfrm>
            <a:off x="304800" y="3014619"/>
            <a:ext cx="17508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K </a:t>
            </a:r>
            <a:r>
              <a:rPr lang="en-US" sz="2000" dirty="0"/>
              <a:t>Parameters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1C1331-9443-C14B-9F44-5DA21B2782DC}"/>
              </a:ext>
            </a:extLst>
          </p:cNvPr>
          <p:cNvSpPr txBox="1"/>
          <p:nvPr/>
        </p:nvSpPr>
        <p:spPr>
          <a:xfrm>
            <a:off x="304800" y="2224073"/>
            <a:ext cx="883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Model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A1247F82-BA2D-BC4D-BF77-FF8D840D8197}"/>
              </a:ext>
            </a:extLst>
          </p:cNvPr>
          <p:cNvCxnSpPr>
            <a:stCxn id="23" idx="3"/>
            <a:endCxn id="18" idx="3"/>
          </p:cNvCxnSpPr>
          <p:nvPr/>
        </p:nvCxnSpPr>
        <p:spPr>
          <a:xfrm flipH="1" flipV="1">
            <a:off x="3778236" y="1557010"/>
            <a:ext cx="200968" cy="2052935"/>
          </a:xfrm>
          <a:prstGeom prst="bentConnector3">
            <a:avLst>
              <a:gd name="adj1" fmla="val -11374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375A27CA-887E-4546-960C-9C33B7C7CFAD}"/>
              </a:ext>
            </a:extLst>
          </p:cNvPr>
          <p:cNvCxnSpPr>
            <a:cxnSpLocks/>
          </p:cNvCxnSpPr>
          <p:nvPr/>
        </p:nvCxnSpPr>
        <p:spPr>
          <a:xfrm rot="16200000" flipV="1">
            <a:off x="2044014" y="1975917"/>
            <a:ext cx="895662" cy="5810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1086A101-5C6D-5746-BA34-04929C041EE8}"/>
              </a:ext>
            </a:extLst>
          </p:cNvPr>
          <p:cNvCxnSpPr>
            <a:cxnSpLocks/>
          </p:cNvCxnSpPr>
          <p:nvPr/>
        </p:nvCxnSpPr>
        <p:spPr>
          <a:xfrm flipV="1">
            <a:off x="633046" y="1633582"/>
            <a:ext cx="317302" cy="2758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BEFA958-389C-F240-A705-1FEC7ADE3D64}"/>
              </a:ext>
            </a:extLst>
          </p:cNvPr>
          <p:cNvCxnSpPr>
            <a:stCxn id="26" idx="3"/>
          </p:cNvCxnSpPr>
          <p:nvPr/>
        </p:nvCxnSpPr>
        <p:spPr>
          <a:xfrm>
            <a:off x="1188375" y="2424128"/>
            <a:ext cx="95362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DD93698-A224-564C-91D4-C8117D7F9A4A}"/>
              </a:ext>
            </a:extLst>
          </p:cNvPr>
          <p:cNvCxnSpPr/>
          <p:nvPr/>
        </p:nvCxnSpPr>
        <p:spPr>
          <a:xfrm flipH="1" flipV="1">
            <a:off x="1905000" y="1818620"/>
            <a:ext cx="237002" cy="605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731ABE4-808F-8640-A5B4-2285315B6FBA}"/>
              </a:ext>
            </a:extLst>
          </p:cNvPr>
          <p:cNvCxnSpPr>
            <a:cxnSpLocks/>
          </p:cNvCxnSpPr>
          <p:nvPr/>
        </p:nvCxnSpPr>
        <p:spPr>
          <a:xfrm>
            <a:off x="2201310" y="3214674"/>
            <a:ext cx="14631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E8C1675-BB42-A346-BE43-7712F553A36C}"/>
              </a:ext>
            </a:extLst>
          </p:cNvPr>
          <p:cNvCxnSpPr/>
          <p:nvPr/>
        </p:nvCxnSpPr>
        <p:spPr>
          <a:xfrm flipH="1" flipV="1">
            <a:off x="2667000" y="1676400"/>
            <a:ext cx="997475" cy="15382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5C68773-7B72-F445-8266-D8D4A609DA3A}"/>
              </a:ext>
            </a:extLst>
          </p:cNvPr>
          <p:cNvGrpSpPr/>
          <p:nvPr/>
        </p:nvGrpSpPr>
        <p:grpSpPr>
          <a:xfrm>
            <a:off x="4583643" y="1968643"/>
            <a:ext cx="4560357" cy="2984357"/>
            <a:chOff x="4583643" y="2133600"/>
            <a:chExt cx="4560357" cy="2984357"/>
          </a:xfrm>
        </p:grpSpPr>
        <p:pic>
          <p:nvPicPr>
            <p:cNvPr id="1026" name="Picture 2" descr="Linear regressi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1203" y="2478177"/>
              <a:ext cx="3360728" cy="2639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D24F99A-145A-2245-9990-3BA9E83857EC}"/>
                    </a:ext>
                  </a:extLst>
                </p:cNvPr>
                <p:cNvSpPr txBox="1"/>
                <p:nvPr/>
              </p:nvSpPr>
              <p:spPr>
                <a:xfrm>
                  <a:off x="7897483" y="3083121"/>
                  <a:ext cx="30591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D24F99A-145A-2245-9990-3BA9E83857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7483" y="3083121"/>
                  <a:ext cx="305917" cy="430887"/>
                </a:xfrm>
                <a:prstGeom prst="rect">
                  <a:avLst/>
                </a:prstGeom>
                <a:blipFill>
                  <a:blip r:embed="rId5"/>
                  <a:stretch>
                    <a:fillRect l="-24000" t="-14286" r="-20000" b="-2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E9E4AE9-BDB0-4B48-8018-56B636968069}"/>
                    </a:ext>
                  </a:extLst>
                </p:cNvPr>
                <p:cNvSpPr txBox="1"/>
                <p:nvPr/>
              </p:nvSpPr>
              <p:spPr>
                <a:xfrm>
                  <a:off x="7945807" y="2544692"/>
                  <a:ext cx="38196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E9E4AE9-BDB0-4B48-8018-56B636968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5807" y="2544692"/>
                  <a:ext cx="381963" cy="430887"/>
                </a:xfrm>
                <a:prstGeom prst="rect">
                  <a:avLst/>
                </a:prstGeom>
                <a:blipFill>
                  <a:blip r:embed="rId6"/>
                  <a:stretch>
                    <a:fillRect l="-6452" r="-3226" b="-1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971481C-2258-9742-9D5D-EE4A163BB55A}"/>
                </a:ext>
              </a:extLst>
            </p:cNvPr>
            <p:cNvSpPr txBox="1"/>
            <p:nvPr/>
          </p:nvSpPr>
          <p:spPr>
            <a:xfrm>
              <a:off x="7582790" y="213360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residuals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2CF1BD2-FDC5-844D-B3FF-DFDE754525B9}"/>
                </a:ext>
              </a:extLst>
            </p:cNvPr>
            <p:cNvSpPr txBox="1"/>
            <p:nvPr/>
          </p:nvSpPr>
          <p:spPr>
            <a:xfrm>
              <a:off x="8010356" y="3351022"/>
              <a:ext cx="1133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predicted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D3820197-EACE-8B40-B7C1-F18B884378C9}"/>
                    </a:ext>
                  </a:extLst>
                </p:cNvPr>
                <p:cNvSpPr txBox="1"/>
                <p:nvPr/>
              </p:nvSpPr>
              <p:spPr>
                <a:xfrm>
                  <a:off x="4583643" y="4415068"/>
                  <a:ext cx="293157" cy="28873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D3820197-EACE-8B40-B7C1-F18B884378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3643" y="4415068"/>
                  <a:ext cx="293157" cy="288733"/>
                </a:xfrm>
                <a:prstGeom prst="rect">
                  <a:avLst/>
                </a:prstGeom>
                <a:blipFill>
                  <a:blip r:embed="rId7"/>
                  <a:stretch>
                    <a:fillRect l="-12500" t="-21739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486FC616-CFD1-D249-82EF-147A64198995}"/>
                    </a:ext>
                  </a:extLst>
                </p:cNvPr>
                <p:cNvSpPr txBox="1"/>
                <p:nvPr/>
              </p:nvSpPr>
              <p:spPr>
                <a:xfrm>
                  <a:off x="7166786" y="3576868"/>
                  <a:ext cx="287835" cy="28873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486FC616-CFD1-D249-82EF-147A641989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6786" y="3576868"/>
                  <a:ext cx="287835" cy="288733"/>
                </a:xfrm>
                <a:prstGeom prst="rect">
                  <a:avLst/>
                </a:prstGeom>
                <a:blipFill>
                  <a:blip r:embed="rId8"/>
                  <a:stretch>
                    <a:fillRect l="-17391" t="-21739" r="-4348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E2DCE57-7FBC-644F-BA96-A628A0648489}"/>
                  </a:ext>
                </a:extLst>
              </p:cNvPr>
              <p:cNvSpPr txBox="1"/>
              <p:nvPr/>
            </p:nvSpPr>
            <p:spPr>
              <a:xfrm>
                <a:off x="4496739" y="4883177"/>
                <a:ext cx="4238789" cy="10287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000" dirty="0"/>
                  <a:t>: Estimated from modeling fitting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/>
                  <a:t> Residual</a:t>
                </a:r>
              </a:p>
              <a:p>
                <a:r>
                  <a:rPr lang="en-US" sz="2000" dirty="0"/>
                  <a:t> </a:t>
                </a:r>
                <a:endParaRPr lang="en-US" sz="2000" i="1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E2DCE57-7FBC-644F-BA96-A628A0648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6739" y="4883177"/>
                <a:ext cx="4238789" cy="1028743"/>
              </a:xfrm>
              <a:prstGeom prst="rect">
                <a:avLst/>
              </a:prstGeom>
              <a:blipFill>
                <a:blip r:embed="rId9"/>
                <a:stretch>
                  <a:fillRect t="-1220" r="-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0358E3D-63B6-1F41-91EE-F39CBC405C83}"/>
                  </a:ext>
                </a:extLst>
              </p:cNvPr>
              <p:cNvSpPr txBox="1"/>
              <p:nvPr/>
            </p:nvSpPr>
            <p:spPr>
              <a:xfrm>
                <a:off x="4394892" y="5872161"/>
                <a:ext cx="4596708" cy="3474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Non-zero measure of model quality</a:t>
                </a: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0358E3D-63B6-1F41-91EE-F39CBC405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892" y="5872161"/>
                <a:ext cx="4596708" cy="347403"/>
              </a:xfrm>
              <a:prstGeom prst="rect">
                <a:avLst/>
              </a:prstGeom>
              <a:blipFill>
                <a:blip r:embed="rId10"/>
                <a:stretch>
                  <a:fillRect l="-2204" t="-13793" r="-2204" b="-34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D65A6D3-E54A-9940-902F-41687748CC4F}"/>
                  </a:ext>
                </a:extLst>
              </p:cNvPr>
              <p:cNvSpPr txBox="1"/>
              <p:nvPr/>
            </p:nvSpPr>
            <p:spPr>
              <a:xfrm>
                <a:off x="4395857" y="6281997"/>
                <a:ext cx="2516266" cy="3474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b="0" dirty="0"/>
                  <a:t>Example: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D65A6D3-E54A-9940-902F-41687748C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857" y="6281997"/>
                <a:ext cx="2516266" cy="347403"/>
              </a:xfrm>
              <a:prstGeom prst="rect">
                <a:avLst/>
              </a:prstGeom>
              <a:blipFill>
                <a:blip r:embed="rId11"/>
                <a:stretch>
                  <a:fillRect l="-5528" t="-139286" r="-1005" b="-2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4" name="TextBox 1023">
                <a:extLst>
                  <a:ext uri="{FF2B5EF4-FFF2-40B4-BE49-F238E27FC236}">
                    <a16:creationId xmlns:a16="http://schemas.microsoft.com/office/drawing/2014/main" id="{8B61A033-6A93-2C46-990C-689F56332F86}"/>
                  </a:ext>
                </a:extLst>
              </p:cNvPr>
              <p:cNvSpPr txBox="1"/>
              <p:nvPr/>
            </p:nvSpPr>
            <p:spPr>
              <a:xfrm>
                <a:off x="559225" y="4953000"/>
                <a:ext cx="3488455" cy="74751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Parameter Optimization Goal</a:t>
                </a:r>
              </a:p>
              <a:p>
                <a:r>
                  <a:rPr lang="en-US" sz="2000" dirty="0"/>
                  <a:t>Find    that minimizes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1024" name="TextBox 1023">
                <a:extLst>
                  <a:ext uri="{FF2B5EF4-FFF2-40B4-BE49-F238E27FC236}">
                    <a16:creationId xmlns:a16="http://schemas.microsoft.com/office/drawing/2014/main" id="{8B61A033-6A93-2C46-990C-689F56332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225" y="4953000"/>
                <a:ext cx="3488455" cy="747512"/>
              </a:xfrm>
              <a:prstGeom prst="rect">
                <a:avLst/>
              </a:prstGeom>
              <a:blipFill>
                <a:blip r:embed="rId12"/>
                <a:stretch>
                  <a:fillRect l="-1812" t="-3333" r="-725"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5" name="TextBox 1024">
                <a:extLst>
                  <a:ext uri="{FF2B5EF4-FFF2-40B4-BE49-F238E27FC236}">
                    <a16:creationId xmlns:a16="http://schemas.microsoft.com/office/drawing/2014/main" id="{C47A066E-98BF-144A-8899-70FD089DB5BC}"/>
                  </a:ext>
                </a:extLst>
              </p:cNvPr>
              <p:cNvSpPr txBox="1"/>
              <p:nvPr/>
            </p:nvSpPr>
            <p:spPr>
              <a:xfrm>
                <a:off x="1143000" y="5317943"/>
                <a:ext cx="222304" cy="32085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25" name="TextBox 1024">
                <a:extLst>
                  <a:ext uri="{FF2B5EF4-FFF2-40B4-BE49-F238E27FC236}">
                    <a16:creationId xmlns:a16="http://schemas.microsoft.com/office/drawing/2014/main" id="{C47A066E-98BF-144A-8899-70FD089DB5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5317943"/>
                <a:ext cx="222304" cy="320857"/>
              </a:xfrm>
              <a:prstGeom prst="rect">
                <a:avLst/>
              </a:prstGeom>
              <a:blipFill>
                <a:blip r:embed="rId13"/>
                <a:stretch>
                  <a:fillRect l="-21053" t="-15385" r="-15789"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77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9" grpId="0"/>
      <p:bldP spid="60" grpId="0"/>
      <p:bldP spid="62" grpId="0"/>
      <p:bldP spid="63" grpId="0"/>
      <p:bldP spid="1024" grpId="0" animBg="1"/>
      <p:bldP spid="10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C0FC5-4607-3544-9AE7-2A2AE7D79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232E1-DDA0-7840-B460-59388493A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Statistical philosophy for modeling</a:t>
            </a:r>
          </a:p>
          <a:p>
            <a:r>
              <a:rPr lang="en-US" dirty="0"/>
              <a:t>Assessing model quality</a:t>
            </a:r>
          </a:p>
          <a:p>
            <a:pPr lvl="1"/>
            <a:r>
              <a:rPr lang="en-US" i="1" dirty="0"/>
              <a:t>R</a:t>
            </a:r>
            <a:r>
              <a:rPr lang="en-US" baseline="30000" dirty="0"/>
              <a:t>2</a:t>
            </a:r>
            <a:r>
              <a:rPr lang="en-US" dirty="0"/>
              <a:t>, Chi-Square, AIC, cross validation</a:t>
            </a:r>
            <a:endParaRPr lang="en-US" i="1" baseline="30000" dirty="0"/>
          </a:p>
          <a:p>
            <a:r>
              <a:rPr lang="en-US" dirty="0"/>
              <a:t>Parameter confidence intervals</a:t>
            </a:r>
          </a:p>
          <a:p>
            <a:pPr lvl="1"/>
            <a:r>
              <a:rPr lang="en-US" dirty="0"/>
              <a:t>Cross validation, bootstrapping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1EE21-A226-204F-8EF8-9D8CBBE072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67686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89F4103-576F-824C-A181-32367387A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00" y="381000"/>
            <a:ext cx="6781800" cy="669924"/>
          </a:xfrm>
        </p:spPr>
        <p:txBody>
          <a:bodyPr/>
          <a:lstStyle/>
          <a:p>
            <a:r>
              <a:rPr lang="en-US" dirty="0"/>
              <a:t>Statistical Philosophy  of Models</a:t>
            </a:r>
            <a:br>
              <a:rPr lang="en-US" dirty="0"/>
            </a:br>
            <a:r>
              <a:rPr lang="en-US" i="1" dirty="0"/>
              <a:t>It’s All About Residuals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D640E04A-5B33-824A-9821-E45A37D30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7480" y="1752599"/>
            <a:ext cx="5249320" cy="308259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 statistical model is good if</a:t>
            </a:r>
          </a:p>
          <a:p>
            <a:r>
              <a:rPr lang="en-US" dirty="0"/>
              <a:t>Residuals have small magnitude</a:t>
            </a:r>
          </a:p>
          <a:p>
            <a:r>
              <a:rPr lang="en-US" dirty="0"/>
              <a:t>Residuals are </a:t>
            </a:r>
            <a:r>
              <a:rPr lang="en-US" dirty="0" err="1"/>
              <a:t>i.i.d</a:t>
            </a:r>
            <a:r>
              <a:rPr lang="en-US" dirty="0"/>
              <a:t>.</a:t>
            </a:r>
          </a:p>
          <a:p>
            <a:r>
              <a:rPr lang="en-US" dirty="0"/>
              <a:t>Residuals have no pattern</a:t>
            </a:r>
          </a:p>
          <a:p>
            <a:r>
              <a:rPr lang="en-US" dirty="0"/>
              <a:t>Ideally, residuals are normally distributed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A9ED3-06E9-E14E-85C7-CDD7C25261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11B3755-C823-414E-8B83-033D6AE3BD2B}"/>
              </a:ext>
            </a:extLst>
          </p:cNvPr>
          <p:cNvGrpSpPr/>
          <p:nvPr/>
        </p:nvGrpSpPr>
        <p:grpSpPr>
          <a:xfrm>
            <a:off x="292100" y="381000"/>
            <a:ext cx="2451100" cy="1934397"/>
            <a:chOff x="292100" y="381000"/>
            <a:chExt cx="2451100" cy="193439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1AF8B8C-FE04-D243-8310-5AAA9A3FE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2100" y="626297"/>
              <a:ext cx="2451100" cy="16891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C46EF0-D52C-8C4A-AD41-961DB7093BB3}"/>
                </a:ext>
              </a:extLst>
            </p:cNvPr>
            <p:cNvSpPr txBox="1"/>
            <p:nvPr/>
          </p:nvSpPr>
          <p:spPr>
            <a:xfrm>
              <a:off x="844546" y="381000"/>
              <a:ext cx="1659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Observations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7B3431D-CD27-BF4A-ACE4-88E27E85119D}"/>
              </a:ext>
            </a:extLst>
          </p:cNvPr>
          <p:cNvGrpSpPr/>
          <p:nvPr/>
        </p:nvGrpSpPr>
        <p:grpSpPr>
          <a:xfrm>
            <a:off x="279400" y="4465862"/>
            <a:ext cx="2463800" cy="2011138"/>
            <a:chOff x="279400" y="4465862"/>
            <a:chExt cx="2463800" cy="201113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2945783-76F2-654F-9710-88B052E14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9400" y="4787900"/>
              <a:ext cx="2463800" cy="1689100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A0082CC-97D4-DF44-B9BF-A387905AAF10}"/>
                </a:ext>
              </a:extLst>
            </p:cNvPr>
            <p:cNvSpPr txBox="1"/>
            <p:nvPr/>
          </p:nvSpPr>
          <p:spPr>
            <a:xfrm>
              <a:off x="920671" y="4465862"/>
              <a:ext cx="12747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Residuals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3098135-0349-EA40-A0EB-F20EB0FE8BE0}"/>
              </a:ext>
            </a:extLst>
          </p:cNvPr>
          <p:cNvGrpSpPr/>
          <p:nvPr/>
        </p:nvGrpSpPr>
        <p:grpSpPr>
          <a:xfrm>
            <a:off x="345109" y="2362200"/>
            <a:ext cx="2451100" cy="1988714"/>
            <a:chOff x="345109" y="2362200"/>
            <a:chExt cx="2451100" cy="19887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238F0AF-C80C-A94C-9272-8B22BCC50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5109" y="2661814"/>
              <a:ext cx="2451100" cy="16891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C9AE0DC-9B2A-5C4F-991E-39EF682BC578}"/>
                </a:ext>
              </a:extLst>
            </p:cNvPr>
            <p:cNvSpPr txBox="1"/>
            <p:nvPr/>
          </p:nvSpPr>
          <p:spPr>
            <a:xfrm>
              <a:off x="1132268" y="2362200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80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157BF-9647-DC42-8F5B-2BF0B6990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62200"/>
            <a:ext cx="8229600" cy="838200"/>
          </a:xfrm>
        </p:spPr>
        <p:txBody>
          <a:bodyPr/>
          <a:lstStyle/>
          <a:p>
            <a:r>
              <a:rPr lang="en-US" sz="5400" dirty="0"/>
              <a:t>Assessing Model Quality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470D10-213F-354F-80E4-AD5B9C47E5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04308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74F586EF-A7BE-E349-A131-48701E2980F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380999"/>
                <a:ext cx="8229600" cy="990599"/>
              </a:xfrm>
            </p:spPr>
            <p:txBody>
              <a:bodyPr/>
              <a:lstStyle/>
              <a:p>
                <a:r>
                  <a:rPr lang="en-US" dirty="0"/>
                  <a:t>Metrics for Model Quality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74F586EF-A7BE-E349-A131-48701E2980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380999"/>
                <a:ext cx="8229600" cy="990599"/>
              </a:xfrm>
              <a:blipFill>
                <a:blip r:embed="rId2"/>
                <a:stretch>
                  <a:fillRect t="-6329" b="-25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B7841D7-E779-4F41-84C2-C95BB95015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1447799"/>
                <a:ext cx="4419600" cy="5165725"/>
              </a:xfrm>
              <a:solidFill>
                <a:schemeClr val="bg1"/>
              </a:solidFill>
            </p:spPr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𝑣𝑎𝑟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𝑣𝑎𝑟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Good model if sum is close to 1.</a:t>
                </a:r>
              </a:p>
              <a:p>
                <a:pPr lvl="1"/>
                <a:r>
                  <a:rPr lang="en-US" dirty="0"/>
                  <a:t>Can do statistical tests (if residuals are </a:t>
                </a:r>
                <a:r>
                  <a:rPr lang="en-US" dirty="0" err="1"/>
                  <a:t>i.i.d</a:t>
                </a:r>
                <a:r>
                  <a:rPr lang="en-US" dirty="0"/>
                  <a:t>. normal)</a:t>
                </a:r>
              </a:p>
              <a:p>
                <a:r>
                  <a:rPr lang="en-US" dirty="0"/>
                  <a:t>AIC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acc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</m:oMath>
                </a14:m>
                <a:r>
                  <a:rPr lang="en-US" dirty="0"/>
                  <a:t> is the probability of obtaining the data given the model for the parameters chosen.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B7841D7-E779-4F41-84C2-C95BB95015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447799"/>
                <a:ext cx="4419600" cy="5165725"/>
              </a:xfrm>
              <a:blipFill>
                <a:blip r:embed="rId3"/>
                <a:stretch>
                  <a:fillRect l="-2586" r="-3448" b="-3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FCE9AA-C79A-B741-AE4D-2A5EEF5376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1B6AF1B7-A1BF-D942-857E-6965D53BBF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1268572"/>
                  </p:ext>
                </p:extLst>
              </p:nvPr>
            </p:nvGraphicFramePr>
            <p:xfrm>
              <a:off x="5029200" y="1600200"/>
              <a:ext cx="3657601" cy="1981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81200">
                      <a:extLst>
                        <a:ext uri="{9D8B030D-6E8A-4147-A177-3AD203B41FA5}">
                          <a16:colId xmlns:a16="http://schemas.microsoft.com/office/drawing/2014/main" val="29644079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651832720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1919156933"/>
                        </a:ext>
                      </a:extLst>
                    </a:gridCol>
                    <a:gridCol w="609601">
                      <a:extLst>
                        <a:ext uri="{9D8B030D-6E8A-4147-A177-3AD203B41FA5}">
                          <a16:colId xmlns:a16="http://schemas.microsoft.com/office/drawing/2014/main" val="2928748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Considerations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𝜒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AIC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8615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Residuals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707619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Parameters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63132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Statistical test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94666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Compare models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787642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1B6AF1B7-A1BF-D942-857E-6965D53BBF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1268572"/>
                  </p:ext>
                </p:extLst>
              </p:nvPr>
            </p:nvGraphicFramePr>
            <p:xfrm>
              <a:off x="5029200" y="1600200"/>
              <a:ext cx="3657601" cy="1981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81200">
                      <a:extLst>
                        <a:ext uri="{9D8B030D-6E8A-4147-A177-3AD203B41FA5}">
                          <a16:colId xmlns:a16="http://schemas.microsoft.com/office/drawing/2014/main" val="29644079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651832720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1919156933"/>
                        </a:ext>
                      </a:extLst>
                    </a:gridCol>
                    <a:gridCol w="609601">
                      <a:extLst>
                        <a:ext uri="{9D8B030D-6E8A-4147-A177-3AD203B41FA5}">
                          <a16:colId xmlns:a16="http://schemas.microsoft.com/office/drawing/2014/main" val="29287482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Considerations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38889" t="-9677" r="-269444" b="-4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4167" t="-9677" r="-102083" b="-4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AIC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86158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Residuals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7076193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Parameters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631326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Statistical test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946666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Compare models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787642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238863E3-099D-2E45-9DE0-FE786794D4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9322" y="1981200"/>
            <a:ext cx="368300" cy="3635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FC81CE4-FCA3-044B-981A-DD51790BDE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2700" y="1981200"/>
            <a:ext cx="368300" cy="3635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92E0197-4ADE-F543-902C-6498AD67C0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3792" y="1981200"/>
            <a:ext cx="423699" cy="381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3E87AB0-8FC3-3546-B1CE-990BF8E885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0400" y="2438400"/>
            <a:ext cx="423699" cy="381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3160866-FC4E-CF47-AE43-D4ABD1222A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00" y="2379683"/>
            <a:ext cx="368300" cy="36351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0C83069-C24F-EE45-BF07-5FC696B470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2300" y="2379683"/>
            <a:ext cx="368300" cy="36351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7455695-8A7C-5048-8B6E-5F13C5CD42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6901" y="2819400"/>
            <a:ext cx="423699" cy="381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39DAF1E-8EC3-3C4D-B30A-5495A2D671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2700" y="2760683"/>
            <a:ext cx="368300" cy="36351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E3DA35E-E2AF-C34A-AFF6-F012C96B4B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0400" y="2819400"/>
            <a:ext cx="423699" cy="381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F6F7D0D-BCAC-2C42-BA9F-4C60BD3C12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3501" y="3200400"/>
            <a:ext cx="423699" cy="381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FFBE9BC-3E24-8245-BC8E-EB81BB1527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6600" y="3217883"/>
            <a:ext cx="368300" cy="36351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4E83DC4-0CE3-7140-9C86-7D0A00898B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2300" y="3217883"/>
            <a:ext cx="368300" cy="36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806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65F2C-AE53-374A-92E6-43CA22DB7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 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FF67F1-0B9B-EA43-ADF5-B64D6CD8E0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972A79-AFD0-7B43-98BE-13188C126C46}"/>
              </a:ext>
            </a:extLst>
          </p:cNvPr>
          <p:cNvSpPr/>
          <p:nvPr/>
        </p:nvSpPr>
        <p:spPr>
          <a:xfrm>
            <a:off x="762000" y="1219200"/>
            <a:ext cx="2971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Divide full data set into </a:t>
            </a:r>
            <a:r>
              <a:rPr lang="en-US" sz="2400" b="1" i="1" dirty="0"/>
              <a:t>N</a:t>
            </a:r>
            <a:r>
              <a:rPr lang="en-US" sz="2400" b="1" dirty="0"/>
              <a:t> Folds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837913-787B-804F-B077-ABC3DD76D40F}"/>
              </a:ext>
            </a:extLst>
          </p:cNvPr>
          <p:cNvSpPr/>
          <p:nvPr/>
        </p:nvSpPr>
        <p:spPr>
          <a:xfrm>
            <a:off x="304800" y="2590800"/>
            <a:ext cx="36576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Construct </a:t>
            </a:r>
            <a:r>
              <a:rPr lang="en-US" sz="2400" b="1" i="1" dirty="0"/>
              <a:t>N</a:t>
            </a:r>
            <a:r>
              <a:rPr lang="en-US" sz="2400" b="1" dirty="0"/>
              <a:t> training data sets and </a:t>
            </a:r>
            <a:r>
              <a:rPr lang="en-US" sz="2400" b="1" i="1" dirty="0"/>
              <a:t>N</a:t>
            </a:r>
            <a:r>
              <a:rPr lang="en-US" sz="2400" b="1" dirty="0"/>
              <a:t> test data sets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295FAE-F9F0-9D44-ADBA-8123F3B09B1A}"/>
              </a:ext>
            </a:extLst>
          </p:cNvPr>
          <p:cNvSpPr/>
          <p:nvPr/>
        </p:nvSpPr>
        <p:spPr>
          <a:xfrm>
            <a:off x="457199" y="3962400"/>
            <a:ext cx="3398747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Obtain </a:t>
            </a:r>
            <a:r>
              <a:rPr lang="en-US" sz="2400" b="1" i="1" dirty="0"/>
              <a:t>N</a:t>
            </a:r>
            <a:r>
              <a:rPr lang="en-US" sz="2400" b="1" dirty="0"/>
              <a:t> parameter fits and model evaluations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4D0E68-3444-F84E-9E75-93D0FCF24EAE}"/>
              </a:ext>
            </a:extLst>
          </p:cNvPr>
          <p:cNvSpPr/>
          <p:nvPr/>
        </p:nvSpPr>
        <p:spPr>
          <a:xfrm>
            <a:off x="762000" y="5317435"/>
            <a:ext cx="2971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Report statistics of the evaluations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A4E811-B290-374E-956E-AB9781A6CCF7}"/>
              </a:ext>
            </a:extLst>
          </p:cNvPr>
          <p:cNvCxnSpPr/>
          <p:nvPr/>
        </p:nvCxnSpPr>
        <p:spPr>
          <a:xfrm>
            <a:off x="2247900" y="21336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BF477F8-2B42-5B40-AE75-274B5CBF0817}"/>
              </a:ext>
            </a:extLst>
          </p:cNvPr>
          <p:cNvCxnSpPr>
            <a:cxnSpLocks/>
          </p:cNvCxnSpPr>
          <p:nvPr/>
        </p:nvCxnSpPr>
        <p:spPr>
          <a:xfrm>
            <a:off x="2209800" y="48768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BF594696-5046-6C4C-AAB5-1064F0A34348}"/>
              </a:ext>
            </a:extLst>
          </p:cNvPr>
          <p:cNvGraphicFramePr>
            <a:graphicFrameLocks noGrp="1"/>
          </p:cNvGraphicFramePr>
          <p:nvPr/>
        </p:nvGraphicFramePr>
        <p:xfrm>
          <a:off x="6024880" y="838200"/>
          <a:ext cx="83312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508247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3436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81986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94450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745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249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380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25480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300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758861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6EFF534E-3EF9-6A4E-A5AE-1F9D1F477FF0}"/>
              </a:ext>
            </a:extLst>
          </p:cNvPr>
          <p:cNvSpPr txBox="1"/>
          <p:nvPr/>
        </p:nvSpPr>
        <p:spPr>
          <a:xfrm>
            <a:off x="5283857" y="1981200"/>
            <a:ext cx="89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4DCE87-3BDA-FA40-A9A1-89695AFD5906}"/>
              </a:ext>
            </a:extLst>
          </p:cNvPr>
          <p:cNvSpPr txBox="1"/>
          <p:nvPr/>
        </p:nvSpPr>
        <p:spPr>
          <a:xfrm>
            <a:off x="6218438" y="1981200"/>
            <a:ext cx="80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85B9592-2008-FE4F-8173-D799E3100DBE}"/>
                  </a:ext>
                </a:extLst>
              </p:cNvPr>
              <p:cNvSpPr txBox="1"/>
              <p:nvPr/>
            </p:nvSpPr>
            <p:spPr>
              <a:xfrm>
                <a:off x="7384164" y="2209800"/>
                <a:ext cx="616836" cy="4659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85B9592-2008-FE4F-8173-D799E3100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4164" y="2209800"/>
                <a:ext cx="616836" cy="465961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83B16B7-2EF0-DC49-813B-500DDD42645E}"/>
                  </a:ext>
                </a:extLst>
              </p:cNvPr>
              <p:cNvSpPr txBox="1"/>
              <p:nvPr/>
            </p:nvSpPr>
            <p:spPr>
              <a:xfrm>
                <a:off x="7376928" y="3425718"/>
                <a:ext cx="616836" cy="466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83B16B7-2EF0-DC49-813B-500DDD426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928" y="3425718"/>
                <a:ext cx="616836" cy="466666"/>
              </a:xfrm>
              <a:prstGeom prst="rect">
                <a:avLst/>
              </a:prstGeom>
              <a:blipFill>
                <a:blip r:embed="rId4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47EAC54-57D4-4D43-B930-80577ED91A00}"/>
                  </a:ext>
                </a:extLst>
              </p:cNvPr>
              <p:cNvSpPr txBox="1"/>
              <p:nvPr/>
            </p:nvSpPr>
            <p:spPr>
              <a:xfrm>
                <a:off x="5281868" y="5748913"/>
                <a:ext cx="2673424" cy="74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47EAC54-57D4-4D43-B930-80577ED91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868" y="5748913"/>
                <a:ext cx="2673424" cy="746871"/>
              </a:xfrm>
              <a:prstGeom prst="rect">
                <a:avLst/>
              </a:prstGeom>
              <a:blipFill>
                <a:blip r:embed="rId5"/>
                <a:stretch>
                  <a:fillRect l="-1896" b="-11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BC62965-4722-BE4D-9152-F89DA0EAC1CF}"/>
              </a:ext>
            </a:extLst>
          </p:cNvPr>
          <p:cNvCxnSpPr>
            <a:stCxn id="6" idx="2"/>
          </p:cNvCxnSpPr>
          <p:nvPr/>
        </p:nvCxnSpPr>
        <p:spPr>
          <a:xfrm>
            <a:off x="2133600" y="35052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F22E23F8-B672-BF49-AC60-9C93E5141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587524"/>
              </p:ext>
            </p:extLst>
          </p:nvPr>
        </p:nvGraphicFramePr>
        <p:xfrm>
          <a:off x="5207657" y="2352040"/>
          <a:ext cx="833120" cy="46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508247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3436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81986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94450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745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249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380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254808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54B1369A-1EA2-424F-A8C4-3F47708E84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138009"/>
              </p:ext>
            </p:extLst>
          </p:nvPr>
        </p:nvGraphicFramePr>
        <p:xfrm>
          <a:off x="6122057" y="2362200"/>
          <a:ext cx="833120" cy="23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508247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3436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81986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94450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300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758861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A6D545B7-C507-424A-9886-F386AFC516DF}"/>
              </a:ext>
            </a:extLst>
          </p:cNvPr>
          <p:cNvSpPr txBox="1"/>
          <p:nvPr/>
        </p:nvSpPr>
        <p:spPr>
          <a:xfrm>
            <a:off x="5283857" y="3206742"/>
            <a:ext cx="89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74C6B67-0172-8F4C-98D6-AFA008CF30D9}"/>
              </a:ext>
            </a:extLst>
          </p:cNvPr>
          <p:cNvSpPr txBox="1"/>
          <p:nvPr/>
        </p:nvSpPr>
        <p:spPr>
          <a:xfrm>
            <a:off x="6218438" y="3206742"/>
            <a:ext cx="80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2</a:t>
            </a:r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15484552-93FE-3F45-9FC5-9D28EA5445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155921"/>
              </p:ext>
            </p:extLst>
          </p:nvPr>
        </p:nvGraphicFramePr>
        <p:xfrm>
          <a:off x="5207657" y="3577582"/>
          <a:ext cx="833120" cy="46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508247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3436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81986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94450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745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249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380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254808"/>
                  </a:ext>
                </a:extLst>
              </a:tr>
            </a:tbl>
          </a:graphicData>
        </a:graphic>
      </p:graphicFrame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C2B92D56-835A-B246-B254-C26A327FA9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518901"/>
              </p:ext>
            </p:extLst>
          </p:nvPr>
        </p:nvGraphicFramePr>
        <p:xfrm>
          <a:off x="6122057" y="3587742"/>
          <a:ext cx="833120" cy="23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508247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3436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81986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94450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300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758861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AE72598F-82D6-214E-89C7-D7804BE814CA}"/>
              </a:ext>
            </a:extLst>
          </p:cNvPr>
          <p:cNvSpPr txBox="1"/>
          <p:nvPr/>
        </p:nvSpPr>
        <p:spPr>
          <a:xfrm>
            <a:off x="5301592" y="4495800"/>
            <a:ext cx="89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D016B07-D37A-F94D-B743-05207C2D6190}"/>
              </a:ext>
            </a:extLst>
          </p:cNvPr>
          <p:cNvSpPr txBox="1"/>
          <p:nvPr/>
        </p:nvSpPr>
        <p:spPr>
          <a:xfrm>
            <a:off x="6236173" y="4495800"/>
            <a:ext cx="80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3</a:t>
            </a:r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7A9449CC-6755-5C4F-A906-9E8ED3F1F7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695014"/>
              </p:ext>
            </p:extLst>
          </p:nvPr>
        </p:nvGraphicFramePr>
        <p:xfrm>
          <a:off x="5207656" y="4876800"/>
          <a:ext cx="833120" cy="46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508247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3436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81986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94450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745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249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380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254808"/>
                  </a:ext>
                </a:extLst>
              </a:tr>
            </a:tbl>
          </a:graphicData>
        </a:graphic>
      </p:graphicFrame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74EF314B-C45C-CD40-99C7-E147162CA6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109237"/>
              </p:ext>
            </p:extLst>
          </p:nvPr>
        </p:nvGraphicFramePr>
        <p:xfrm>
          <a:off x="6139792" y="4876800"/>
          <a:ext cx="833120" cy="23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508247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3436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81986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94450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300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75886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0B5E461-7F84-AD4C-AC8B-99A3FF76C515}"/>
                  </a:ext>
                </a:extLst>
              </p:cNvPr>
              <p:cNvSpPr txBox="1"/>
              <p:nvPr/>
            </p:nvSpPr>
            <p:spPr>
              <a:xfrm>
                <a:off x="7384164" y="4721823"/>
                <a:ext cx="616836" cy="4685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0B5E461-7F84-AD4C-AC8B-99A3FF76C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4164" y="4721823"/>
                <a:ext cx="616836" cy="468526"/>
              </a:xfrm>
              <a:prstGeom prst="rect">
                <a:avLst/>
              </a:prstGeom>
              <a:blipFill>
                <a:blip r:embed="rId6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72DEB05-9AAF-DE41-91C3-2979AF08690B}"/>
              </a:ext>
            </a:extLst>
          </p:cNvPr>
          <p:cNvCxnSpPr>
            <a:cxnSpLocks/>
          </p:cNvCxnSpPr>
          <p:nvPr/>
        </p:nvCxnSpPr>
        <p:spPr>
          <a:xfrm>
            <a:off x="7036457" y="2442780"/>
            <a:ext cx="44996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08638E4-3058-F94B-BF77-26E092DBDBB5}"/>
              </a:ext>
            </a:extLst>
          </p:cNvPr>
          <p:cNvCxnSpPr>
            <a:cxnSpLocks/>
          </p:cNvCxnSpPr>
          <p:nvPr/>
        </p:nvCxnSpPr>
        <p:spPr>
          <a:xfrm>
            <a:off x="7036457" y="3659051"/>
            <a:ext cx="4427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06B54A6-CBF3-5E4A-A4D7-6A1C0FDD7FE2}"/>
              </a:ext>
            </a:extLst>
          </p:cNvPr>
          <p:cNvCxnSpPr>
            <a:cxnSpLocks/>
          </p:cNvCxnSpPr>
          <p:nvPr/>
        </p:nvCxnSpPr>
        <p:spPr>
          <a:xfrm>
            <a:off x="7018722" y="4956086"/>
            <a:ext cx="4676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74F41DB-E795-184A-ADD9-B43214B818AA}"/>
              </a:ext>
            </a:extLst>
          </p:cNvPr>
          <p:cNvCxnSpPr/>
          <p:nvPr/>
        </p:nvCxnSpPr>
        <p:spPr>
          <a:xfrm>
            <a:off x="4267200" y="1198880"/>
            <a:ext cx="0" cy="512572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E48CA0A6-B1C9-3D44-B48B-E18903E61F52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838200"/>
          <a:ext cx="83312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508247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3436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81986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94450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745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249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380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25480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300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758861"/>
                  </a:ext>
                </a:extLst>
              </a:tr>
            </a:tbl>
          </a:graphicData>
        </a:graphic>
      </p:graphicFrame>
      <p:sp>
        <p:nvSpPr>
          <p:cNvPr id="61" name="Right Arrow 60">
            <a:extLst>
              <a:ext uri="{FF2B5EF4-FFF2-40B4-BE49-F238E27FC236}">
                <a16:creationId xmlns:a16="http://schemas.microsoft.com/office/drawing/2014/main" id="{77D698FD-0ABE-3548-BBF6-A35389489D65}"/>
              </a:ext>
            </a:extLst>
          </p:cNvPr>
          <p:cNvSpPr/>
          <p:nvPr/>
        </p:nvSpPr>
        <p:spPr>
          <a:xfrm>
            <a:off x="5560155" y="1087120"/>
            <a:ext cx="307245" cy="13208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767BD7F-B9E2-F74E-A1D7-83D6F8E1A8CA}"/>
              </a:ext>
            </a:extLst>
          </p:cNvPr>
          <p:cNvSpPr txBox="1"/>
          <p:nvPr/>
        </p:nvSpPr>
        <p:spPr>
          <a:xfrm>
            <a:off x="5281868" y="154414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B39E990-FA79-3642-B660-037B4CF5081F}"/>
              </a:ext>
            </a:extLst>
          </p:cNvPr>
          <p:cNvGrpSpPr/>
          <p:nvPr/>
        </p:nvGrpSpPr>
        <p:grpSpPr>
          <a:xfrm>
            <a:off x="4598056" y="2256495"/>
            <a:ext cx="735944" cy="3077505"/>
            <a:chOff x="4598056" y="2256495"/>
            <a:chExt cx="735944" cy="307750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6A807C5F-8F4B-0048-96CC-772B545995D0}"/>
                    </a:ext>
                  </a:extLst>
                </p:cNvPr>
                <p:cNvSpPr txBox="1"/>
                <p:nvPr/>
              </p:nvSpPr>
              <p:spPr>
                <a:xfrm>
                  <a:off x="4598056" y="2454403"/>
                  <a:ext cx="431144" cy="2887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6A807C5F-8F4B-0048-96CC-772B545995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8056" y="2454403"/>
                  <a:ext cx="431144" cy="288797"/>
                </a:xfrm>
                <a:prstGeom prst="rect">
                  <a:avLst/>
                </a:prstGeom>
                <a:blipFill>
                  <a:blip r:embed="rId7"/>
                  <a:stretch>
                    <a:fillRect l="-8571" t="-16667" r="-8571" b="-41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B66AAAB-38CF-854A-A9C8-1603EFC822ED}"/>
                </a:ext>
              </a:extLst>
            </p:cNvPr>
            <p:cNvSpPr txBox="1"/>
            <p:nvPr/>
          </p:nvSpPr>
          <p:spPr>
            <a:xfrm>
              <a:off x="4945155" y="2256495"/>
              <a:ext cx="3225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{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3BC3A54E-6658-724A-B916-D3925FFE3B00}"/>
                    </a:ext>
                  </a:extLst>
                </p:cNvPr>
                <p:cNvSpPr txBox="1"/>
                <p:nvPr/>
              </p:nvSpPr>
              <p:spPr>
                <a:xfrm>
                  <a:off x="4648200" y="3651733"/>
                  <a:ext cx="431144" cy="2887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[2]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3BC3A54E-6658-724A-B916-D3925FFE3B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8200" y="3651733"/>
                  <a:ext cx="431144" cy="288797"/>
                </a:xfrm>
                <a:prstGeom prst="rect">
                  <a:avLst/>
                </a:prstGeom>
                <a:blipFill>
                  <a:blip r:embed="rId8"/>
                  <a:stretch>
                    <a:fillRect l="-8571" t="-27273" r="-8571"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FCA57CC-FCFB-C541-B613-EEB57B6F4C17}"/>
                </a:ext>
              </a:extLst>
            </p:cNvPr>
            <p:cNvSpPr txBox="1"/>
            <p:nvPr/>
          </p:nvSpPr>
          <p:spPr>
            <a:xfrm>
              <a:off x="4995299" y="3453825"/>
              <a:ext cx="3225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{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F53BF9B3-D87F-0E4C-BA95-544B7F30D8CC}"/>
                    </a:ext>
                  </a:extLst>
                </p:cNvPr>
                <p:cNvSpPr txBox="1"/>
                <p:nvPr/>
              </p:nvSpPr>
              <p:spPr>
                <a:xfrm>
                  <a:off x="4664377" y="4947133"/>
                  <a:ext cx="431144" cy="2887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[3]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F53BF9B3-D87F-0E4C-BA95-544B7F30D8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4377" y="4947133"/>
                  <a:ext cx="431144" cy="288797"/>
                </a:xfrm>
                <a:prstGeom prst="rect">
                  <a:avLst/>
                </a:prstGeom>
                <a:blipFill>
                  <a:blip r:embed="rId9"/>
                  <a:stretch>
                    <a:fillRect l="-8571" t="-21739" r="-8571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908CE6B-58D0-4149-8F26-5650239F6ACA}"/>
                </a:ext>
              </a:extLst>
            </p:cNvPr>
            <p:cNvSpPr txBox="1"/>
            <p:nvPr/>
          </p:nvSpPr>
          <p:spPr>
            <a:xfrm>
              <a:off x="5011476" y="4749225"/>
              <a:ext cx="3225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{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4413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25" grpId="0"/>
      <p:bldP spid="26" grpId="0"/>
      <p:bldP spid="29" grpId="0"/>
      <p:bldP spid="30" grpId="0"/>
      <p:bldP spid="34" grpId="0"/>
      <p:bldP spid="43" grpId="0"/>
      <p:bldP spid="44" grpId="0"/>
      <p:bldP spid="47" grpId="0"/>
      <p:bldP spid="48" grpId="0"/>
      <p:bldP spid="51" grpId="0"/>
      <p:bldP spid="6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183749</TotalTime>
  <Words>644</Words>
  <Application>Microsoft Macintosh PowerPoint</Application>
  <PresentationFormat>On-screen Show (4:3)</PresentationFormat>
  <Paragraphs>160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Cambria Math</vt:lpstr>
      <vt:lpstr>Courier New</vt:lpstr>
      <vt:lpstr>Office Theme</vt:lpstr>
      <vt:lpstr>Computational Systems Biology for  Medical Applications   Lecture 9: Model Fitting-Dealing With Uncertainty  </vt:lpstr>
      <vt:lpstr>Downloads</vt:lpstr>
      <vt:lpstr>Model Fitting Work flow</vt:lpstr>
      <vt:lpstr>Parameter Optimization Summary</vt:lpstr>
      <vt:lpstr>Agenda</vt:lpstr>
      <vt:lpstr>Statistical Philosophy  of Models It’s All About Residuals</vt:lpstr>
      <vt:lpstr>Assessing Model Quality</vt:lpstr>
      <vt:lpstr>Metrics for Model Quality y=f(x;θ); e=y-y ̂</vt:lpstr>
      <vt:lpstr>Cross Validation Summary</vt:lpstr>
      <vt:lpstr>Choosing Folds Choose Wisely</vt:lpstr>
      <vt:lpstr>Generating Alternating Folds</vt:lpstr>
      <vt:lpstr>Exercise</vt:lpstr>
      <vt:lpstr>Parameter Confidence Intervals</vt:lpstr>
      <vt:lpstr>Estimating Parameters Using Cross Validation</vt:lpstr>
      <vt:lpstr>Bootstrapping is an efficient way to quantify the uncertainty of parameter estimates.</vt:lpstr>
      <vt:lpstr>Bootstrapping Workflow</vt:lpstr>
      <vt:lpstr>Synthetic Observations With Bootstrapping</vt:lpstr>
      <vt:lpstr>Generating a Synthetic Response Data</vt:lpstr>
      <vt:lpstr>Exercise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2943</cp:revision>
  <cp:lastPrinted>2018-10-12T18:44:59Z</cp:lastPrinted>
  <dcterms:created xsi:type="dcterms:W3CDTF">2008-11-04T22:35:39Z</dcterms:created>
  <dcterms:modified xsi:type="dcterms:W3CDTF">2019-10-18T21:16:54Z</dcterms:modified>
</cp:coreProperties>
</file>