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7" r:id="rId2"/>
    <p:sldId id="265" r:id="rId3"/>
    <p:sldId id="258" r:id="rId4"/>
    <p:sldId id="370" r:id="rId5"/>
    <p:sldId id="372" r:id="rId6"/>
    <p:sldId id="373" r:id="rId7"/>
    <p:sldId id="377" r:id="rId8"/>
    <p:sldId id="352" r:id="rId9"/>
    <p:sldId id="378" r:id="rId10"/>
    <p:sldId id="350" r:id="rId11"/>
    <p:sldId id="379" r:id="rId12"/>
    <p:sldId id="376" r:id="rId13"/>
    <p:sldId id="381" r:id="rId14"/>
    <p:sldId id="364" r:id="rId15"/>
    <p:sldId id="365" r:id="rId16"/>
    <p:sldId id="367" r:id="rId17"/>
    <p:sldId id="366" r:id="rId18"/>
    <p:sldId id="382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265"/>
            <p14:sldId id="258"/>
            <p14:sldId id="370"/>
          </p14:sldIdLst>
        </p14:section>
        <p14:section name="Untitled Section" id="{87D83A5A-145B-724B-99A6-B357B0086BDE}">
          <p14:sldIdLst>
            <p14:sldId id="372"/>
            <p14:sldId id="373"/>
            <p14:sldId id="377"/>
            <p14:sldId id="352"/>
            <p14:sldId id="378"/>
            <p14:sldId id="350"/>
            <p14:sldId id="379"/>
            <p14:sldId id="376"/>
            <p14:sldId id="381"/>
            <p14:sldId id="364"/>
            <p14:sldId id="365"/>
            <p14:sldId id="367"/>
            <p14:sldId id="366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4"/>
    <p:restoredTop sz="91224"/>
  </p:normalViewPr>
  <p:slideViewPr>
    <p:cSldViewPr snapToObjects="1">
      <p:cViewPr varScale="1">
        <p:scale>
          <a:sx n="111" d="100"/>
          <a:sy n="111" d="100"/>
        </p:scale>
        <p:origin x="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10/17/19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10/17/19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9: Model Fitting-Dealing With Uncertainty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3FE1-0219-A344-BD0A-D047CF37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Alternating Folds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BEE2-6666-7341-B916-EFB957592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F46E0-175E-424A-BE27-489258399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98630"/>
            <a:ext cx="59436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8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ECC-A249-1749-9A57-817D0F64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B1579-2855-B04C-87B3-59F1AFEF1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229600" cy="2514601"/>
              </a:xfrm>
            </p:spPr>
            <p:txBody>
              <a:bodyPr/>
              <a:lstStyle/>
              <a:p>
                <a:r>
                  <a:rPr lang="en-US" dirty="0"/>
                  <a:t>Create synthetic observations as before for A-&gt;B-&gt;C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 a fit (differential evolution) for the entire data. Calculate </a:t>
                </a:r>
                <a:r>
                  <a:rPr lang="en-US" i="1" dirty="0"/>
                  <a:t>R</a:t>
                </a:r>
                <a:r>
                  <a:rPr lang="en-US" baseline="30000" dirty="0"/>
                  <a:t>2 </a:t>
                </a:r>
                <a:r>
                  <a:rPr lang="en-US" dirty="0"/>
                  <a:t> and parameter estimates.</a:t>
                </a:r>
              </a:p>
              <a:p>
                <a:r>
                  <a:rPr lang="en-US" dirty="0"/>
                  <a:t>Construct 3 alternating folds</a:t>
                </a:r>
              </a:p>
              <a:p>
                <a:r>
                  <a:rPr lang="en-US" dirty="0"/>
                  <a:t>For each fold: Estimate parameters, Calculate </a:t>
                </a:r>
                <a:r>
                  <a:rPr lang="en-US" i="1" dirty="0"/>
                  <a:t>R</a:t>
                </a:r>
                <a:r>
                  <a:rPr lang="en-US" baseline="30000" dirty="0"/>
                  <a:t>2</a:t>
                </a:r>
              </a:p>
              <a:p>
                <a:r>
                  <a:rPr lang="en-US" dirty="0"/>
                  <a:t>Fill out this table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B1579-2855-B04C-87B3-59F1AFEF1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229600" cy="2514601"/>
              </a:xfrm>
              <a:blipFill>
                <a:blip r:embed="rId2"/>
                <a:stretch>
                  <a:fillRect l="-1389" t="-3030" b="-42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9DBEA-C908-B14A-B575-B275B40276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273316-1229-0E4D-A679-365DB4E408E7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917440"/>
          <a:ext cx="647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126456566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20183235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3417250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8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3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8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35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7BF-9647-DC42-8F5B-2BF0B699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838200"/>
          </a:xfrm>
        </p:spPr>
        <p:txBody>
          <a:bodyPr/>
          <a:lstStyle/>
          <a:p>
            <a:r>
              <a:rPr lang="en-US" sz="5400" dirty="0"/>
              <a:t>Parameter Confidence Intervals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70D10-213F-354F-80E4-AD5B9C47E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3334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157F-649D-F94B-BDC2-81CD4991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838200"/>
          </a:xfrm>
        </p:spPr>
        <p:txBody>
          <a:bodyPr/>
          <a:lstStyle/>
          <a:p>
            <a:r>
              <a:rPr lang="en-US" dirty="0"/>
              <a:t>Estimating Parameters Using Cross Validation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9D9B9-8896-5D42-9C72-E8BA08D028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3E5341-AB92-B94A-8C26-B1F121E97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10114"/>
              </p:ext>
            </p:extLst>
          </p:nvPr>
        </p:nvGraphicFramePr>
        <p:xfrm>
          <a:off x="3149406" y="971816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8C2152-A017-2146-8671-3172288CCE9F}"/>
              </a:ext>
            </a:extLst>
          </p:cNvPr>
          <p:cNvSpPr txBox="1"/>
          <p:nvPr/>
        </p:nvSpPr>
        <p:spPr>
          <a:xfrm>
            <a:off x="1772727" y="2114816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4C1C6F-088A-3D4B-8B46-CB2470FDB44C}"/>
                  </a:ext>
                </a:extLst>
              </p:cNvPr>
              <p:cNvSpPr txBox="1"/>
              <p:nvPr/>
            </p:nvSpPr>
            <p:spPr>
              <a:xfrm>
                <a:off x="3307224" y="2343416"/>
                <a:ext cx="757515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4C1C6F-088A-3D4B-8B46-CB2470FDB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24" y="2343416"/>
                <a:ext cx="757515" cy="477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0748FA-7D38-7549-8B5C-E1C623EF2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75412"/>
              </p:ext>
            </p:extLst>
          </p:nvPr>
        </p:nvGraphicFramePr>
        <p:xfrm>
          <a:off x="1696527" y="2485656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C423FE9-BAFE-8B43-BBCD-0E9478E01E87}"/>
              </a:ext>
            </a:extLst>
          </p:cNvPr>
          <p:cNvSpPr txBox="1"/>
          <p:nvPr/>
        </p:nvSpPr>
        <p:spPr>
          <a:xfrm>
            <a:off x="1772727" y="3340358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2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C755E2-E6E0-0848-8811-C35DA8DF2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36348"/>
              </p:ext>
            </p:extLst>
          </p:nvPr>
        </p:nvGraphicFramePr>
        <p:xfrm>
          <a:off x="1696527" y="3711198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CE2F66B-3AF5-344D-B1F8-687703D68BCF}"/>
              </a:ext>
            </a:extLst>
          </p:cNvPr>
          <p:cNvSpPr txBox="1"/>
          <p:nvPr/>
        </p:nvSpPr>
        <p:spPr>
          <a:xfrm>
            <a:off x="1790462" y="4629416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3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4127F34-C0AF-C04E-836B-52BFF3637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50453"/>
              </p:ext>
            </p:extLst>
          </p:nvPr>
        </p:nvGraphicFramePr>
        <p:xfrm>
          <a:off x="1696526" y="5010416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DD489E-64EE-E94F-B942-30610E238671}"/>
              </a:ext>
            </a:extLst>
          </p:cNvPr>
          <p:cNvCxnSpPr>
            <a:endCxn id="7" idx="1"/>
          </p:cNvCxnSpPr>
          <p:nvPr/>
        </p:nvCxnSpPr>
        <p:spPr>
          <a:xfrm>
            <a:off x="2857261" y="2576397"/>
            <a:ext cx="449963" cy="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B03479-D78B-044B-9417-1A70D876DB11}"/>
              </a:ext>
            </a:extLst>
          </p:cNvPr>
          <p:cNvCxnSpPr>
            <a:cxnSpLocks/>
          </p:cNvCxnSpPr>
          <p:nvPr/>
        </p:nvCxnSpPr>
        <p:spPr>
          <a:xfrm>
            <a:off x="2857261" y="3792667"/>
            <a:ext cx="44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F4A5A6-E078-254C-9094-1A3BBEB91374}"/>
              </a:ext>
            </a:extLst>
          </p:cNvPr>
          <p:cNvCxnSpPr>
            <a:cxnSpLocks/>
          </p:cNvCxnSpPr>
          <p:nvPr/>
        </p:nvCxnSpPr>
        <p:spPr>
          <a:xfrm>
            <a:off x="2839526" y="5089702"/>
            <a:ext cx="467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EF191A3-BD2E-5948-8C71-38ED632F8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378136"/>
              </p:ext>
            </p:extLst>
          </p:nvPr>
        </p:nvGraphicFramePr>
        <p:xfrm>
          <a:off x="1696526" y="971816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25" name="Right Arrow 24">
            <a:extLst>
              <a:ext uri="{FF2B5EF4-FFF2-40B4-BE49-F238E27FC236}">
                <a16:creationId xmlns:a16="http://schemas.microsoft.com/office/drawing/2014/main" id="{4D913EF9-BE0A-9246-97A0-EB7C11607F82}"/>
              </a:ext>
            </a:extLst>
          </p:cNvPr>
          <p:cNvSpPr/>
          <p:nvPr/>
        </p:nvSpPr>
        <p:spPr>
          <a:xfrm>
            <a:off x="2684681" y="1220736"/>
            <a:ext cx="307245" cy="132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1A234-B42F-3743-BED1-AD77F654ACF5}"/>
              </a:ext>
            </a:extLst>
          </p:cNvPr>
          <p:cNvSpPr txBox="1"/>
          <p:nvPr/>
        </p:nvSpPr>
        <p:spPr>
          <a:xfrm>
            <a:off x="1770738" y="16777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C4195B-0AEA-7541-A277-BCFD212E6E08}"/>
                  </a:ext>
                </a:extLst>
              </p:cNvPr>
              <p:cNvSpPr txBox="1"/>
              <p:nvPr/>
            </p:nvSpPr>
            <p:spPr>
              <a:xfrm>
                <a:off x="3314460" y="3561162"/>
                <a:ext cx="757515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C4195B-0AEA-7541-A277-BCFD212E6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460" y="3561162"/>
                <a:ext cx="757515" cy="477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6F9354-DEA1-5F48-9BA6-A81FD3597260}"/>
                  </a:ext>
                </a:extLst>
              </p:cNvPr>
              <p:cNvSpPr txBox="1"/>
              <p:nvPr/>
            </p:nvSpPr>
            <p:spPr>
              <a:xfrm>
                <a:off x="3299988" y="4809021"/>
                <a:ext cx="757515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6F9354-DEA1-5F48-9BA6-A81FD359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988" y="4809021"/>
                <a:ext cx="757515" cy="477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00AF7C-22D4-7948-8AE0-DC3899F8EC8B}"/>
                  </a:ext>
                </a:extLst>
              </p:cNvPr>
              <p:cNvSpPr txBox="1"/>
              <p:nvPr/>
            </p:nvSpPr>
            <p:spPr>
              <a:xfrm>
                <a:off x="1315526" y="6052525"/>
                <a:ext cx="4399474" cy="424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𝑚𝑒𝑎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00AF7C-22D4-7948-8AE0-DC3899F8E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526" y="6052525"/>
                <a:ext cx="4399474" cy="424475"/>
              </a:xfrm>
              <a:prstGeom prst="rect">
                <a:avLst/>
              </a:prstGeom>
              <a:blipFill>
                <a:blip r:embed="rId5"/>
                <a:stretch>
                  <a:fillRect l="-865" t="-17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D8956A5-0AFB-544B-9D7C-2E5C5344614B}"/>
              </a:ext>
            </a:extLst>
          </p:cNvPr>
          <p:cNvSpPr txBox="1"/>
          <p:nvPr/>
        </p:nvSpPr>
        <p:spPr>
          <a:xfrm>
            <a:off x="5094212" y="3018654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Issue: Only using subset of data to estimate parameters.</a:t>
            </a:r>
          </a:p>
        </p:txBody>
      </p:sp>
    </p:spTree>
    <p:extLst>
      <p:ext uri="{BB962C8B-B14F-4D97-AF65-F5344CB8AC3E}">
        <p14:creationId xmlns:p14="http://schemas.microsoft.com/office/powerpoint/2010/main" val="279088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8B47-9168-7C43-B654-623BDC30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7400"/>
            <a:ext cx="8610600" cy="838200"/>
          </a:xfrm>
        </p:spPr>
        <p:txBody>
          <a:bodyPr/>
          <a:lstStyle/>
          <a:p>
            <a:r>
              <a:rPr lang="en-US" dirty="0"/>
              <a:t>Bootstrapping is an efficient way to quantify the uncertainty of parameter estimates.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DF10-6783-E44E-934F-A22DF20E4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705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06BF-DC00-C545-B4BF-5F2DA005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273262-DA4E-3844-9B2C-67C8E239D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226AE-EEA6-E240-A69C-E1A9A51BA827}"/>
              </a:ext>
            </a:extLst>
          </p:cNvPr>
          <p:cNvSpPr/>
          <p:nvPr/>
        </p:nvSpPr>
        <p:spPr>
          <a:xfrm>
            <a:off x="2895600" y="990600"/>
            <a:ext cx="2743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Fit model to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5E9C4-5D43-5C4C-941B-2DC10D45009C}"/>
              </a:ext>
            </a:extLst>
          </p:cNvPr>
          <p:cNvSpPr/>
          <p:nvPr/>
        </p:nvSpPr>
        <p:spPr>
          <a:xfrm>
            <a:off x="2895600" y="2266950"/>
            <a:ext cx="2743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Compute Residuals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2DC58-6DEC-EF44-8648-DDC5809A9D9E}"/>
              </a:ext>
            </a:extLst>
          </p:cNvPr>
          <p:cNvSpPr/>
          <p:nvPr/>
        </p:nvSpPr>
        <p:spPr>
          <a:xfrm>
            <a:off x="1219200" y="3543300"/>
            <a:ext cx="60960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Generate synthetic response data using the fitted model and randomly selected residuals.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47AFEB-A0DC-4240-83D4-1BE59D276F8C}"/>
              </a:ext>
            </a:extLst>
          </p:cNvPr>
          <p:cNvSpPr/>
          <p:nvPr/>
        </p:nvSpPr>
        <p:spPr>
          <a:xfrm>
            <a:off x="1485900" y="4819650"/>
            <a:ext cx="55626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Estimate model parameters for each synthetic data set.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55C630-6221-3646-90EC-697320F61F5F}"/>
              </a:ext>
            </a:extLst>
          </p:cNvPr>
          <p:cNvSpPr/>
          <p:nvPr/>
        </p:nvSpPr>
        <p:spPr>
          <a:xfrm>
            <a:off x="1485900" y="6095999"/>
            <a:ext cx="5562600" cy="4671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Calculate parameter variances.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F8A61-5708-2346-AA66-0EFBDF2563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67200" y="18288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F09B2B-2E18-AA46-A872-DDE83374E50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267200" y="310515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540DF7-B3B7-E54E-A9F2-1089D7DC5A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267200" y="43815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87967B-89BB-9742-9C27-C7BFC603E3F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67200" y="5657850"/>
            <a:ext cx="0" cy="4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9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150-7FF1-2A41-B255-4F99D65A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dirty="0"/>
              <a:t>Synthetic Observations With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002D-3997-354B-976E-21A5C5884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113A2-9A9B-AD4A-994A-45280F35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10" y="2640862"/>
            <a:ext cx="2715940" cy="386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8FBF-EA10-614F-BF6C-2CD3E5B2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3" y="2544218"/>
            <a:ext cx="2809707" cy="3962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84951-C0B4-1641-9CF2-708FE1A2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89" y="787400"/>
            <a:ext cx="2922621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E8E0F-F681-3F4A-A536-2366CF09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950" y="3866300"/>
            <a:ext cx="381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7AC-19A8-A84A-AD29-CE9094C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Synthetic Response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A42C-8833-EF4C-974C-06FAC4D6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bootstrap data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length)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residuals[samples]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6B264-DF07-A34E-A052-73194C325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773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CD8E-D28D-BA48-91E1-D41F2631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44CA9C-E409-3C40-8632-4F324145E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synthetic observations as before for A-&gt;B-&gt;C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 a fit (differential evolution) for the entire data. </a:t>
                </a:r>
              </a:p>
              <a:p>
                <a:r>
                  <a:rPr lang="en-US" dirty="0"/>
                  <a:t>Do bootstrapping on the fitted model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44CA9C-E409-3C40-8632-4F324145E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F2996-EDB7-B54F-96E0-7945BA027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34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00" y="457200"/>
            <a:ext cx="5582099" cy="994172"/>
          </a:xfrm>
        </p:spPr>
        <p:txBody>
          <a:bodyPr/>
          <a:lstStyle/>
          <a:p>
            <a:r>
              <a:rPr lang="en-US" dirty="0"/>
              <a:t>Model Fitting Work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55" y="1975376"/>
            <a:ext cx="3297890" cy="389199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43BE90-BB6D-3B45-8113-801A04CBFCF7}"/>
              </a:ext>
            </a:extLst>
          </p:cNvPr>
          <p:cNvSpPr/>
          <p:nvPr/>
        </p:nvSpPr>
        <p:spPr>
          <a:xfrm>
            <a:off x="3810000" y="3429000"/>
            <a:ext cx="2166545" cy="759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4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136" y="838200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Ex: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/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/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blipFill>
                <a:blip r:embed="rId3"/>
                <a:stretch>
                  <a:fillRect l="-211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AF0712-D4A2-794C-9AFC-4F046FA5F535}"/>
              </a:ext>
            </a:extLst>
          </p:cNvPr>
          <p:cNvSpPr txBox="1"/>
          <p:nvPr/>
        </p:nvSpPr>
        <p:spPr>
          <a:xfrm>
            <a:off x="304800" y="1828800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FE952-2E98-9246-BD46-AA7790C1D271}"/>
              </a:ext>
            </a:extLst>
          </p:cNvPr>
          <p:cNvSpPr txBox="1"/>
          <p:nvPr/>
        </p:nvSpPr>
        <p:spPr>
          <a:xfrm>
            <a:off x="304800" y="2619346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Explanatory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FD5D6-EC1A-0E4D-9469-5539AAE42CF6}"/>
              </a:ext>
            </a:extLst>
          </p:cNvPr>
          <p:cNvSpPr txBox="1"/>
          <p:nvPr/>
        </p:nvSpPr>
        <p:spPr>
          <a:xfrm>
            <a:off x="304800" y="3409890"/>
            <a:ext cx="367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Noise (random variable) – </a:t>
            </a:r>
            <a:r>
              <a:rPr lang="en-US" sz="2000" dirty="0" err="1"/>
              <a:t>i.i.d</a:t>
            </a:r>
            <a:r>
              <a:rPr lang="en-US" sz="20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030537-9FF2-7240-838B-1B4C025046D6}"/>
              </a:ext>
            </a:extLst>
          </p:cNvPr>
          <p:cNvSpPr txBox="1"/>
          <p:nvPr/>
        </p:nvSpPr>
        <p:spPr>
          <a:xfrm>
            <a:off x="304800" y="3014619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K </a:t>
            </a:r>
            <a:r>
              <a:rPr lang="en-US" sz="2000" dirty="0"/>
              <a:t>Parameters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C1331-9443-C14B-9F44-5DA21B2782DC}"/>
              </a:ext>
            </a:extLst>
          </p:cNvPr>
          <p:cNvSpPr txBox="1"/>
          <p:nvPr/>
        </p:nvSpPr>
        <p:spPr>
          <a:xfrm>
            <a:off x="304800" y="222407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1247F82-BA2D-BC4D-BF77-FF8D840D8197}"/>
              </a:ext>
            </a:extLst>
          </p:cNvPr>
          <p:cNvCxnSpPr>
            <a:stCxn id="23" idx="3"/>
            <a:endCxn id="18" idx="3"/>
          </p:cNvCxnSpPr>
          <p:nvPr/>
        </p:nvCxnSpPr>
        <p:spPr>
          <a:xfrm flipH="1" flipV="1">
            <a:off x="3778236" y="1557010"/>
            <a:ext cx="200968" cy="2052935"/>
          </a:xfrm>
          <a:prstGeom prst="bentConnector3">
            <a:avLst>
              <a:gd name="adj1" fmla="val -1137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75A27CA-887E-4546-960C-9C33B7C7CF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4014" y="1975917"/>
            <a:ext cx="895662" cy="58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086A101-5C6D-5746-BA34-04929C041EE8}"/>
              </a:ext>
            </a:extLst>
          </p:cNvPr>
          <p:cNvCxnSpPr>
            <a:cxnSpLocks/>
          </p:cNvCxnSpPr>
          <p:nvPr/>
        </p:nvCxnSpPr>
        <p:spPr>
          <a:xfrm flipV="1">
            <a:off x="633046" y="1633582"/>
            <a:ext cx="317302" cy="275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EFA958-389C-F240-A705-1FEC7ADE3D64}"/>
              </a:ext>
            </a:extLst>
          </p:cNvPr>
          <p:cNvCxnSpPr>
            <a:stCxn id="26" idx="3"/>
          </p:cNvCxnSpPr>
          <p:nvPr/>
        </p:nvCxnSpPr>
        <p:spPr>
          <a:xfrm>
            <a:off x="1188375" y="2424128"/>
            <a:ext cx="9536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D93698-A224-564C-91D4-C8117D7F9A4A}"/>
              </a:ext>
            </a:extLst>
          </p:cNvPr>
          <p:cNvCxnSpPr/>
          <p:nvPr/>
        </p:nvCxnSpPr>
        <p:spPr>
          <a:xfrm flipH="1" flipV="1">
            <a:off x="1905000" y="1818620"/>
            <a:ext cx="237002" cy="605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31ABE4-808F-8640-A5B4-2285315B6FBA}"/>
              </a:ext>
            </a:extLst>
          </p:cNvPr>
          <p:cNvCxnSpPr>
            <a:cxnSpLocks/>
          </p:cNvCxnSpPr>
          <p:nvPr/>
        </p:nvCxnSpPr>
        <p:spPr>
          <a:xfrm>
            <a:off x="2201310" y="3214674"/>
            <a:ext cx="1463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8C1675-BB42-A346-BE43-7712F553A36C}"/>
              </a:ext>
            </a:extLst>
          </p:cNvPr>
          <p:cNvCxnSpPr/>
          <p:nvPr/>
        </p:nvCxnSpPr>
        <p:spPr>
          <a:xfrm flipH="1" flipV="1">
            <a:off x="2667000" y="1676400"/>
            <a:ext cx="997475" cy="1538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C68773-7B72-F445-8266-D8D4A609DA3A}"/>
              </a:ext>
            </a:extLst>
          </p:cNvPr>
          <p:cNvGrpSpPr/>
          <p:nvPr/>
        </p:nvGrpSpPr>
        <p:grpSpPr>
          <a:xfrm>
            <a:off x="4583643" y="1968643"/>
            <a:ext cx="4560357" cy="2984357"/>
            <a:chOff x="4583643" y="2133600"/>
            <a:chExt cx="4560357" cy="2984357"/>
          </a:xfrm>
        </p:grpSpPr>
        <p:pic>
          <p:nvPicPr>
            <p:cNvPr id="1026" name="Picture 2" descr="Linear regress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203" y="2478177"/>
              <a:ext cx="3360728" cy="2639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/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24000" t="-14286" r="-20000"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/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6452" r="-3226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71481C-2258-9742-9D5D-EE4A163BB55A}"/>
                </a:ext>
              </a:extLst>
            </p:cNvPr>
            <p:cNvSpPr txBox="1"/>
            <p:nvPr/>
          </p:nvSpPr>
          <p:spPr>
            <a:xfrm>
              <a:off x="7582790" y="2133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CF1BD2-FDC5-844D-B3FF-DFDE754525B9}"/>
                </a:ext>
              </a:extLst>
            </p:cNvPr>
            <p:cNvSpPr txBox="1"/>
            <p:nvPr/>
          </p:nvSpPr>
          <p:spPr>
            <a:xfrm>
              <a:off x="8010356" y="3351022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predicted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/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blipFill>
                  <a:blip r:embed="rId7"/>
                  <a:stretch>
                    <a:fillRect l="-12500" t="-2173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/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blipFill>
                  <a:blip r:embed="rId8"/>
                  <a:stretch>
                    <a:fillRect l="-17391" t="-21739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/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000" dirty="0"/>
                  <a:t>: Estimated from modeling fitting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Residual</a:t>
                </a:r>
              </a:p>
              <a:p>
                <a:r>
                  <a:rPr lang="en-US" sz="2000" dirty="0"/>
                  <a:t> 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blipFill>
                <a:blip r:embed="rId9"/>
                <a:stretch>
                  <a:fillRect t="-1220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/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Non-zero measure of model quality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blipFill>
                <a:blip r:embed="rId10"/>
                <a:stretch>
                  <a:fillRect l="-2204" t="-13793" r="-2204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/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blipFill>
                <a:blip r:embed="rId11"/>
                <a:stretch>
                  <a:fillRect l="-5528" t="-139286" r="-1005" b="-2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/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Parameter Optimization Goal</a:t>
                </a:r>
              </a:p>
              <a:p>
                <a:r>
                  <a:rPr lang="en-US" sz="2000" dirty="0"/>
                  <a:t>Find    that minimizes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blipFill>
                <a:blip r:embed="rId12"/>
                <a:stretch>
                  <a:fillRect l="-1812" t="-3333" r="-72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/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blipFill>
                <a:blip r:embed="rId13"/>
                <a:stretch>
                  <a:fillRect l="-21053" t="-15385" r="-1578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7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60" grpId="0"/>
      <p:bldP spid="62" grpId="0"/>
      <p:bldP spid="63" grpId="0"/>
      <p:bldP spid="1024" grpId="0" animBg="1"/>
      <p:bldP spid="10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philosophy for modeling</a:t>
            </a:r>
          </a:p>
          <a:p>
            <a:r>
              <a:rPr lang="en-US" dirty="0"/>
              <a:t>Assessing model quality</a:t>
            </a:r>
          </a:p>
          <a:p>
            <a:pPr lvl="1"/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, Chi-Square, AIC, cross validation</a:t>
            </a:r>
            <a:endParaRPr lang="en-US" i="1" baseline="30000" dirty="0"/>
          </a:p>
          <a:p>
            <a:r>
              <a:rPr lang="en-US" dirty="0"/>
              <a:t>Parameter confidence intervals</a:t>
            </a:r>
          </a:p>
          <a:p>
            <a:pPr lvl="1"/>
            <a:r>
              <a:rPr lang="en-US" dirty="0"/>
              <a:t>Cross validation,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9F4103-576F-824C-A181-32367387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81000"/>
            <a:ext cx="6781800" cy="669924"/>
          </a:xfrm>
        </p:spPr>
        <p:txBody>
          <a:bodyPr/>
          <a:lstStyle/>
          <a:p>
            <a:r>
              <a:rPr lang="en-US" dirty="0"/>
              <a:t>Statistical Philosophy  of Models</a:t>
            </a:r>
            <a:br>
              <a:rPr lang="en-US" dirty="0"/>
            </a:br>
            <a:r>
              <a:rPr lang="en-US" i="1" dirty="0"/>
              <a:t>It’s All About Residuals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640E04A-5B33-824A-9821-E45A37D3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480" y="1752599"/>
            <a:ext cx="5249320" cy="30825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statistical model is good if</a:t>
            </a:r>
          </a:p>
          <a:p>
            <a:r>
              <a:rPr lang="en-US" dirty="0"/>
              <a:t>Residuals have small magnitude</a:t>
            </a:r>
          </a:p>
          <a:p>
            <a:r>
              <a:rPr lang="en-US" dirty="0"/>
              <a:t>Residuals are 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  <a:p>
            <a:r>
              <a:rPr lang="en-US" dirty="0"/>
              <a:t>Residuals have no pattern</a:t>
            </a:r>
          </a:p>
          <a:p>
            <a:r>
              <a:rPr lang="en-US" dirty="0"/>
              <a:t>Ideally, residuals are normally distributed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9ED3-06E9-E14E-85C7-CDD7C2526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1B3755-C823-414E-8B83-033D6AE3BD2B}"/>
              </a:ext>
            </a:extLst>
          </p:cNvPr>
          <p:cNvGrpSpPr/>
          <p:nvPr/>
        </p:nvGrpSpPr>
        <p:grpSpPr>
          <a:xfrm>
            <a:off x="292100" y="381000"/>
            <a:ext cx="2451100" cy="1934397"/>
            <a:chOff x="292100" y="381000"/>
            <a:chExt cx="2451100" cy="19343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AF8B8C-FE04-D243-8310-5AAA9A3FE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" y="626297"/>
              <a:ext cx="2451100" cy="1689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C46EF0-D52C-8C4A-AD41-961DB7093BB3}"/>
                </a:ext>
              </a:extLst>
            </p:cNvPr>
            <p:cNvSpPr txBox="1"/>
            <p:nvPr/>
          </p:nvSpPr>
          <p:spPr>
            <a:xfrm>
              <a:off x="844546" y="381000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Observations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B3431D-CD27-BF4A-ACE4-88E27E85119D}"/>
              </a:ext>
            </a:extLst>
          </p:cNvPr>
          <p:cNvGrpSpPr/>
          <p:nvPr/>
        </p:nvGrpSpPr>
        <p:grpSpPr>
          <a:xfrm>
            <a:off x="279400" y="4465862"/>
            <a:ext cx="2463800" cy="2011138"/>
            <a:chOff x="279400" y="4465862"/>
            <a:chExt cx="2463800" cy="20111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945783-76F2-654F-9710-88B052E14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400" y="4787900"/>
              <a:ext cx="2463800" cy="1689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0082CC-97D4-DF44-B9BF-A387905AAF10}"/>
                </a:ext>
              </a:extLst>
            </p:cNvPr>
            <p:cNvSpPr txBox="1"/>
            <p:nvPr/>
          </p:nvSpPr>
          <p:spPr>
            <a:xfrm>
              <a:off x="920671" y="446586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Residuals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098135-0349-EA40-A0EB-F20EB0FE8BE0}"/>
              </a:ext>
            </a:extLst>
          </p:cNvPr>
          <p:cNvGrpSpPr/>
          <p:nvPr/>
        </p:nvGrpSpPr>
        <p:grpSpPr>
          <a:xfrm>
            <a:off x="345109" y="2362200"/>
            <a:ext cx="2451100" cy="1988714"/>
            <a:chOff x="345109" y="2362200"/>
            <a:chExt cx="2451100" cy="19887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38F0AF-C80C-A94C-9272-8B22BCC50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109" y="2661814"/>
              <a:ext cx="2451100" cy="16891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9AE0DC-9B2A-5C4F-991E-39EF682BC578}"/>
                </a:ext>
              </a:extLst>
            </p:cNvPr>
            <p:cNvSpPr txBox="1"/>
            <p:nvPr/>
          </p:nvSpPr>
          <p:spPr>
            <a:xfrm>
              <a:off x="1132268" y="23622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7BF-9647-DC42-8F5B-2BF0B699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838200"/>
          </a:xfrm>
        </p:spPr>
        <p:txBody>
          <a:bodyPr/>
          <a:lstStyle/>
          <a:p>
            <a:r>
              <a:rPr lang="en-US" sz="5400" dirty="0"/>
              <a:t>Assessing Model Quality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70D10-213F-354F-80E4-AD5B9C47E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430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4F586EF-A7BE-E349-A131-48701E2980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80999"/>
                <a:ext cx="8229600" cy="990599"/>
              </a:xfrm>
            </p:spPr>
            <p:txBody>
              <a:bodyPr/>
              <a:lstStyle/>
              <a:p>
                <a:r>
                  <a:rPr lang="en-US" dirty="0"/>
                  <a:t>Metrics for Model Quality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4F586EF-A7BE-E349-A131-48701E298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80999"/>
                <a:ext cx="8229600" cy="990599"/>
              </a:xfrm>
              <a:blipFill>
                <a:blip r:embed="rId2"/>
                <a:stretch>
                  <a:fillRect t="-6329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B7841D7-E779-4F41-84C2-C95BB9501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799"/>
                <a:ext cx="4419600" cy="5165725"/>
              </a:xfrm>
              <a:solidFill>
                <a:schemeClr val="bg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Good model if sum is close to 1.</a:t>
                </a:r>
              </a:p>
              <a:p>
                <a:pPr lvl="1"/>
                <a:r>
                  <a:rPr lang="en-US" dirty="0"/>
                  <a:t>Can do statistical tests (if residuals are </a:t>
                </a:r>
                <a:r>
                  <a:rPr lang="en-US" dirty="0" err="1"/>
                  <a:t>i.i.d</a:t>
                </a:r>
                <a:r>
                  <a:rPr lang="en-US" dirty="0"/>
                  <a:t>. normal)</a:t>
                </a:r>
              </a:p>
              <a:p>
                <a:r>
                  <a:rPr lang="en-US" dirty="0"/>
                  <a:t>AIC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is the probability of obtaining the data given the model for the parameters chosen.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B7841D7-E779-4F41-84C2-C95BB9501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799"/>
                <a:ext cx="4419600" cy="5165725"/>
              </a:xfrm>
              <a:blipFill>
                <a:blip r:embed="rId3"/>
                <a:stretch>
                  <a:fillRect l="-2586" r="-3448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CE9AA-C79A-B741-AE4D-2A5EEF53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B6AF1B7-A1BF-D942-857E-6965D53BB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268572"/>
                  </p:ext>
                </p:extLst>
              </p:nvPr>
            </p:nvGraphicFramePr>
            <p:xfrm>
              <a:off x="5029200" y="1600200"/>
              <a:ext cx="3657601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29644079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65183272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919156933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92874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Considerations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1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Residuals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761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31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Statistical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466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Compare models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78764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B6AF1B7-A1BF-D942-857E-6965D53BB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268572"/>
                  </p:ext>
                </p:extLst>
              </p:nvPr>
            </p:nvGraphicFramePr>
            <p:xfrm>
              <a:off x="5029200" y="1600200"/>
              <a:ext cx="3657601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29644079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65183272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919156933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928748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Considerations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38889" t="-9677" r="-269444" b="-4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4167" t="-9677" r="-102083" b="-4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15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Residuals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7619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3132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Statistical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4666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Compare models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78764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38863E3-099D-2E45-9DE0-FE786794D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322" y="1981200"/>
            <a:ext cx="368300" cy="3635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C81CE4-FCA3-044B-981A-DD51790BD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700" y="1981200"/>
            <a:ext cx="368300" cy="363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2E0197-4ADE-F543-902C-6498AD67C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3792" y="1981200"/>
            <a:ext cx="423699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E87AB0-8FC3-3546-B1CE-990BF8E88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2438400"/>
            <a:ext cx="423699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160866-FC4E-CF47-AE43-D4ABD1222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2379683"/>
            <a:ext cx="368300" cy="363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C83069-C24F-EE45-BF07-5FC696B4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00" y="2379683"/>
            <a:ext cx="368300" cy="363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455695-8A7C-5048-8B6E-5F13C5CD4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6901" y="2819400"/>
            <a:ext cx="423699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9DAF1E-8EC3-3C4D-B30A-5495A2D67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700" y="2760683"/>
            <a:ext cx="368300" cy="3635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3DA35E-E2AF-C34A-AFF6-F012C96B4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2819400"/>
            <a:ext cx="423699" cy="381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6F7D0D-BCAC-2C42-BA9F-4C60BD3C1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501" y="3200400"/>
            <a:ext cx="423699" cy="381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FBE9BC-3E24-8245-BC8E-EB81BB152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3217883"/>
            <a:ext cx="368300" cy="3635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E83DC4-0CE3-7140-9C86-7D0A00898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00" y="3217883"/>
            <a:ext cx="368300" cy="3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0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5F2C-AE53-374A-92E6-43CA22DB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67F1-0B9B-EA43-ADF5-B64D6CD8E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72A79-AFD0-7B43-98BE-13188C126C46}"/>
              </a:ext>
            </a:extLst>
          </p:cNvPr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Divide full data set into </a:t>
            </a:r>
            <a:r>
              <a:rPr lang="en-US" sz="2400" b="1" i="1" dirty="0"/>
              <a:t>N</a:t>
            </a:r>
            <a:r>
              <a:rPr lang="en-US" sz="2400" b="1" dirty="0"/>
              <a:t> Folds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37913-787B-804F-B077-ABC3DD76D40F}"/>
              </a:ext>
            </a:extLst>
          </p:cNvPr>
          <p:cNvSpPr/>
          <p:nvPr/>
        </p:nvSpPr>
        <p:spPr>
          <a:xfrm>
            <a:off x="304800" y="2590800"/>
            <a:ext cx="3657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Construct </a:t>
            </a:r>
            <a:r>
              <a:rPr lang="en-US" sz="2400" b="1" i="1" dirty="0"/>
              <a:t>N</a:t>
            </a:r>
            <a:r>
              <a:rPr lang="en-US" sz="2400" b="1" dirty="0"/>
              <a:t> training data sets and </a:t>
            </a:r>
            <a:r>
              <a:rPr lang="en-US" sz="2400" b="1" i="1" dirty="0"/>
              <a:t>N</a:t>
            </a:r>
            <a:r>
              <a:rPr lang="en-US" sz="2400" b="1" dirty="0"/>
              <a:t> test data 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95FAE-F9F0-9D44-ADBA-8123F3B09B1A}"/>
              </a:ext>
            </a:extLst>
          </p:cNvPr>
          <p:cNvSpPr/>
          <p:nvPr/>
        </p:nvSpPr>
        <p:spPr>
          <a:xfrm>
            <a:off x="762000" y="3962400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Obtain </a:t>
            </a:r>
            <a:r>
              <a:rPr lang="en-US" sz="2400" b="1" i="1" dirty="0"/>
              <a:t>N</a:t>
            </a:r>
            <a:r>
              <a:rPr lang="en-US" sz="2400" b="1" dirty="0"/>
              <a:t> evaluations of the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D0E68-3444-F84E-9E75-93D0FCF24EAE}"/>
              </a:ext>
            </a:extLst>
          </p:cNvPr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Report statistics of the evaluations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4E811-B290-374E-956E-AB9781A6CCF7}"/>
              </a:ext>
            </a:extLst>
          </p:cNvPr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F477F8-2B42-5B40-AE75-274B5CBF0817}"/>
              </a:ext>
            </a:extLst>
          </p:cNvPr>
          <p:cNvCxnSpPr>
            <a:cxnSpLocks/>
          </p:cNvCxnSpPr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F594696-5046-6C4C-AAB5-1064F0A34348}"/>
              </a:ext>
            </a:extLst>
          </p:cNvPr>
          <p:cNvGraphicFramePr>
            <a:graphicFrameLocks noGrp="1"/>
          </p:cNvGraphicFramePr>
          <p:nvPr/>
        </p:nvGraphicFramePr>
        <p:xfrm>
          <a:off x="602488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FF534E-3EF9-6A4E-A5AE-1F9D1F477FF0}"/>
              </a:ext>
            </a:extLst>
          </p:cNvPr>
          <p:cNvSpPr txBox="1"/>
          <p:nvPr/>
        </p:nvSpPr>
        <p:spPr>
          <a:xfrm>
            <a:off x="4648201" y="19812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4DCE87-3BDA-FA40-A9A1-89695AFD5906}"/>
              </a:ext>
            </a:extLst>
          </p:cNvPr>
          <p:cNvSpPr txBox="1"/>
          <p:nvPr/>
        </p:nvSpPr>
        <p:spPr>
          <a:xfrm>
            <a:off x="5582782" y="19812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/>
              <p:nvPr/>
            </p:nvSpPr>
            <p:spPr>
              <a:xfrm>
                <a:off x="6850764" y="2209800"/>
                <a:ext cx="616836" cy="465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64" y="2209800"/>
                <a:ext cx="616836" cy="465961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/>
              <p:nvPr/>
            </p:nvSpPr>
            <p:spPr>
              <a:xfrm>
                <a:off x="6843528" y="3425718"/>
                <a:ext cx="616836" cy="46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528" y="3425718"/>
                <a:ext cx="616836" cy="466666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/>
              <p:nvPr/>
            </p:nvSpPr>
            <p:spPr>
              <a:xfrm>
                <a:off x="4646212" y="5748913"/>
                <a:ext cx="2673424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12" y="5748913"/>
                <a:ext cx="2673424" cy="746871"/>
              </a:xfrm>
              <a:prstGeom prst="rect">
                <a:avLst/>
              </a:prstGeom>
              <a:blipFill>
                <a:blip r:embed="rId4"/>
                <a:stretch>
                  <a:fillRect l="-1896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C62965-4722-BE4D-9152-F89DA0EAC1CF}"/>
              </a:ext>
            </a:extLst>
          </p:cNvPr>
          <p:cNvCxnSpPr>
            <a:stCxn id="6" idx="2"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22E23F8-B672-BF49-AC60-9C93E5141676}"/>
              </a:ext>
            </a:extLst>
          </p:cNvPr>
          <p:cNvGraphicFramePr>
            <a:graphicFrameLocks noGrp="1"/>
          </p:cNvGraphicFramePr>
          <p:nvPr/>
        </p:nvGraphicFramePr>
        <p:xfrm>
          <a:off x="4572001" y="235204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4B1369A-1EA2-424F-A8C4-3F47708E84E4}"/>
              </a:ext>
            </a:extLst>
          </p:cNvPr>
          <p:cNvGraphicFramePr>
            <a:graphicFrameLocks noGrp="1"/>
          </p:cNvGraphicFramePr>
          <p:nvPr/>
        </p:nvGraphicFramePr>
        <p:xfrm>
          <a:off x="5486401" y="23622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6D545B7-C507-424A-9886-F386AFC516DF}"/>
              </a:ext>
            </a:extLst>
          </p:cNvPr>
          <p:cNvSpPr txBox="1"/>
          <p:nvPr/>
        </p:nvSpPr>
        <p:spPr>
          <a:xfrm>
            <a:off x="4648201" y="3206742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C6B67-0172-8F4C-98D6-AFA008CF30D9}"/>
              </a:ext>
            </a:extLst>
          </p:cNvPr>
          <p:cNvSpPr txBox="1"/>
          <p:nvPr/>
        </p:nvSpPr>
        <p:spPr>
          <a:xfrm>
            <a:off x="5582782" y="3206742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5484552-93FE-3F45-9FC5-9D28EA5445EB}"/>
              </a:ext>
            </a:extLst>
          </p:cNvPr>
          <p:cNvGraphicFramePr>
            <a:graphicFrameLocks noGrp="1"/>
          </p:cNvGraphicFramePr>
          <p:nvPr/>
        </p:nvGraphicFramePr>
        <p:xfrm>
          <a:off x="4572001" y="3577582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2B92D56-835A-B246-B254-C26A327FA9B7}"/>
              </a:ext>
            </a:extLst>
          </p:cNvPr>
          <p:cNvGraphicFramePr>
            <a:graphicFrameLocks noGrp="1"/>
          </p:cNvGraphicFramePr>
          <p:nvPr/>
        </p:nvGraphicFramePr>
        <p:xfrm>
          <a:off x="5486401" y="3587742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E72598F-82D6-214E-89C7-D7804BE814CA}"/>
              </a:ext>
            </a:extLst>
          </p:cNvPr>
          <p:cNvSpPr txBox="1"/>
          <p:nvPr/>
        </p:nvSpPr>
        <p:spPr>
          <a:xfrm>
            <a:off x="4665936" y="44958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016B07-D37A-F94D-B743-05207C2D6190}"/>
              </a:ext>
            </a:extLst>
          </p:cNvPr>
          <p:cNvSpPr txBox="1"/>
          <p:nvPr/>
        </p:nvSpPr>
        <p:spPr>
          <a:xfrm>
            <a:off x="5600517" y="44958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3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A9449CC-6755-5C4F-A906-9E8ED3F1F7B3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87680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74EF314B-C45C-CD40-99C7-E147162CA69F}"/>
              </a:ext>
            </a:extLst>
          </p:cNvPr>
          <p:cNvGraphicFramePr>
            <a:graphicFrameLocks noGrp="1"/>
          </p:cNvGraphicFramePr>
          <p:nvPr/>
        </p:nvGraphicFramePr>
        <p:xfrm>
          <a:off x="5504136" y="48768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/>
              <p:nvPr/>
            </p:nvSpPr>
            <p:spPr>
              <a:xfrm>
                <a:off x="6850764" y="4721823"/>
                <a:ext cx="616836" cy="468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64" y="4721823"/>
                <a:ext cx="616836" cy="468526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2DEB05-9AAF-DE41-91C3-2979AF08690B}"/>
              </a:ext>
            </a:extLst>
          </p:cNvPr>
          <p:cNvCxnSpPr>
            <a:endCxn id="29" idx="1"/>
          </p:cNvCxnSpPr>
          <p:nvPr/>
        </p:nvCxnSpPr>
        <p:spPr>
          <a:xfrm>
            <a:off x="6400801" y="2442780"/>
            <a:ext cx="449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8638E4-3058-F94B-BF77-26E092DBDBB5}"/>
              </a:ext>
            </a:extLst>
          </p:cNvPr>
          <p:cNvCxnSpPr>
            <a:endCxn id="30" idx="1"/>
          </p:cNvCxnSpPr>
          <p:nvPr/>
        </p:nvCxnSpPr>
        <p:spPr>
          <a:xfrm>
            <a:off x="6400801" y="3659051"/>
            <a:ext cx="44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6B54A6-CBF3-5E4A-A4D7-6A1C0FDD7FE2}"/>
              </a:ext>
            </a:extLst>
          </p:cNvPr>
          <p:cNvCxnSpPr>
            <a:endCxn id="51" idx="1"/>
          </p:cNvCxnSpPr>
          <p:nvPr/>
        </p:nvCxnSpPr>
        <p:spPr>
          <a:xfrm>
            <a:off x="6383066" y="4956086"/>
            <a:ext cx="467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4F41DB-E795-184A-ADD9-B43214B818AA}"/>
              </a:ext>
            </a:extLst>
          </p:cNvPr>
          <p:cNvCxnSpPr/>
          <p:nvPr/>
        </p:nvCxnSpPr>
        <p:spPr>
          <a:xfrm>
            <a:off x="4267200" y="1198880"/>
            <a:ext cx="0" cy="51257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E48CA0A6-B1C9-3D44-B48B-E18903E61F5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61" name="Right Arrow 60">
            <a:extLst>
              <a:ext uri="{FF2B5EF4-FFF2-40B4-BE49-F238E27FC236}">
                <a16:creationId xmlns:a16="http://schemas.microsoft.com/office/drawing/2014/main" id="{77D698FD-0ABE-3548-BBF6-A35389489D65}"/>
              </a:ext>
            </a:extLst>
          </p:cNvPr>
          <p:cNvSpPr/>
          <p:nvPr/>
        </p:nvSpPr>
        <p:spPr>
          <a:xfrm>
            <a:off x="5560155" y="1087120"/>
            <a:ext cx="307245" cy="132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67BD7F-B9E2-F74E-A1D7-83D6F8E1A8CA}"/>
              </a:ext>
            </a:extLst>
          </p:cNvPr>
          <p:cNvSpPr txBox="1"/>
          <p:nvPr/>
        </p:nvSpPr>
        <p:spPr>
          <a:xfrm>
            <a:off x="4646212" y="15441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544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/>
      <p:bldP spid="26" grpId="0"/>
      <p:bldP spid="29" grpId="0"/>
      <p:bldP spid="30" grpId="0"/>
      <p:bldP spid="34" grpId="0"/>
      <p:bldP spid="43" grpId="0"/>
      <p:bldP spid="44" grpId="0"/>
      <p:bldP spid="47" grpId="0"/>
      <p:bldP spid="48" grpId="0"/>
      <p:bldP spid="51" grpId="0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161F-E395-F246-AEB5-727A7FF0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Folds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Choose Wisely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1E5270-6334-614A-890C-DE408B752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09634-65DA-234B-8959-07BCB546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2" y="1828800"/>
            <a:ext cx="3902676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17725-7D84-264E-A094-261DE0F2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24" y="1981200"/>
            <a:ext cx="3902676" cy="2667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9F58C73-EA16-E042-80D6-A863B30B84CD}"/>
              </a:ext>
            </a:extLst>
          </p:cNvPr>
          <p:cNvGrpSpPr/>
          <p:nvPr/>
        </p:nvGrpSpPr>
        <p:grpSpPr>
          <a:xfrm>
            <a:off x="1143000" y="1828800"/>
            <a:ext cx="3429000" cy="2667000"/>
            <a:chOff x="1143000" y="1828800"/>
            <a:chExt cx="3429000" cy="2667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BE86C8-BE3D-664A-B23A-E889D3A57C2A}"/>
                </a:ext>
              </a:extLst>
            </p:cNvPr>
            <p:cNvSpPr/>
            <p:nvPr/>
          </p:nvSpPr>
          <p:spPr>
            <a:xfrm>
              <a:off x="1143000" y="1828800"/>
              <a:ext cx="1143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507D8F-1324-334C-9E21-64A353F85C33}"/>
                </a:ext>
              </a:extLst>
            </p:cNvPr>
            <p:cNvSpPr/>
            <p:nvPr/>
          </p:nvSpPr>
          <p:spPr>
            <a:xfrm>
              <a:off x="2286000" y="1828800"/>
              <a:ext cx="1143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C4E335-D38F-BA48-BA7C-5E7A45F45AE8}"/>
                </a:ext>
              </a:extLst>
            </p:cNvPr>
            <p:cNvSpPr/>
            <p:nvPr/>
          </p:nvSpPr>
          <p:spPr>
            <a:xfrm>
              <a:off x="3429000" y="1828800"/>
              <a:ext cx="1143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BF59AA-0121-9448-8C86-4EEA5B9F9E09}"/>
              </a:ext>
            </a:extLst>
          </p:cNvPr>
          <p:cNvGrpSpPr/>
          <p:nvPr/>
        </p:nvGrpSpPr>
        <p:grpSpPr>
          <a:xfrm>
            <a:off x="5257800" y="1828800"/>
            <a:ext cx="3429000" cy="2667000"/>
            <a:chOff x="5257800" y="1828800"/>
            <a:chExt cx="3429000" cy="2667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D0C70D-A825-F646-A18C-5CADEF440D2A}"/>
                </a:ext>
              </a:extLst>
            </p:cNvPr>
            <p:cNvSpPr/>
            <p:nvPr/>
          </p:nvSpPr>
          <p:spPr>
            <a:xfrm>
              <a:off x="5257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2DFDC3-FE29-CD4F-A46E-D5D6383AF493}"/>
                </a:ext>
              </a:extLst>
            </p:cNvPr>
            <p:cNvSpPr/>
            <p:nvPr/>
          </p:nvSpPr>
          <p:spPr>
            <a:xfrm>
              <a:off x="5638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2E2F08-4D33-6740-8D3B-C4316D51DD07}"/>
                </a:ext>
              </a:extLst>
            </p:cNvPr>
            <p:cNvSpPr/>
            <p:nvPr/>
          </p:nvSpPr>
          <p:spPr>
            <a:xfrm>
              <a:off x="6019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5E7FE3-C7CD-814F-A0A3-CA5D3F1D525D}"/>
                </a:ext>
              </a:extLst>
            </p:cNvPr>
            <p:cNvSpPr/>
            <p:nvPr/>
          </p:nvSpPr>
          <p:spPr>
            <a:xfrm>
              <a:off x="6400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320C96-09ED-7940-8EA5-9987B05EC932}"/>
                </a:ext>
              </a:extLst>
            </p:cNvPr>
            <p:cNvSpPr/>
            <p:nvPr/>
          </p:nvSpPr>
          <p:spPr>
            <a:xfrm>
              <a:off x="6781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77BCB7-C277-0742-8E36-E80B2901A6E3}"/>
                </a:ext>
              </a:extLst>
            </p:cNvPr>
            <p:cNvSpPr/>
            <p:nvPr/>
          </p:nvSpPr>
          <p:spPr>
            <a:xfrm>
              <a:off x="7162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EAC6E5-D0A5-E347-BACC-CE0D67C0FCE8}"/>
                </a:ext>
              </a:extLst>
            </p:cNvPr>
            <p:cNvSpPr/>
            <p:nvPr/>
          </p:nvSpPr>
          <p:spPr>
            <a:xfrm>
              <a:off x="7543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B16822-2BB7-F74E-A2CC-1398A92B0AEC}"/>
                </a:ext>
              </a:extLst>
            </p:cNvPr>
            <p:cNvSpPr/>
            <p:nvPr/>
          </p:nvSpPr>
          <p:spPr>
            <a:xfrm>
              <a:off x="7924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95F44C-0A9D-FD41-BD4D-D4240371A962}"/>
                </a:ext>
              </a:extLst>
            </p:cNvPr>
            <p:cNvSpPr/>
            <p:nvPr/>
          </p:nvSpPr>
          <p:spPr>
            <a:xfrm>
              <a:off x="8305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48D73D3-F404-D647-8395-7E7953126300}"/>
              </a:ext>
            </a:extLst>
          </p:cNvPr>
          <p:cNvSpPr txBox="1"/>
          <p:nvPr/>
        </p:nvSpPr>
        <p:spPr>
          <a:xfrm>
            <a:off x="914489" y="4800600"/>
            <a:ext cx="426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Folds have very different functional characteristics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F24FF-18C1-8142-91C6-7E4E833586B6}"/>
              </a:ext>
            </a:extLst>
          </p:cNvPr>
          <p:cNvSpPr txBox="1"/>
          <p:nvPr/>
        </p:nvSpPr>
        <p:spPr>
          <a:xfrm>
            <a:off x="5105444" y="4800600"/>
            <a:ext cx="365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Folds have similar functional characteristics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F785A-78A4-EA41-9C66-30BF049D29C6}"/>
              </a:ext>
            </a:extLst>
          </p:cNvPr>
          <p:cNvSpPr txBox="1"/>
          <p:nvPr/>
        </p:nvSpPr>
        <p:spPr>
          <a:xfrm>
            <a:off x="1524000" y="777419"/>
            <a:ext cx="137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597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183471</TotalTime>
  <Words>622</Words>
  <Application>Microsoft Macintosh PowerPoint</Application>
  <PresentationFormat>On-screen Show (4:3)</PresentationFormat>
  <Paragraphs>150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Office Theme</vt:lpstr>
      <vt:lpstr>Computational Systems Biology for  Medical Applications   Lecture 9: Model Fitting-Dealing With Uncertainty  </vt:lpstr>
      <vt:lpstr>Model Fitting Work flow</vt:lpstr>
      <vt:lpstr>Parameter Optimization Summary</vt:lpstr>
      <vt:lpstr>Agenda</vt:lpstr>
      <vt:lpstr>Statistical Philosophy  of Models It’s All About Residuals</vt:lpstr>
      <vt:lpstr>Assessing Model Quality</vt:lpstr>
      <vt:lpstr>Metrics for Model Quality y=f(x;θ); e=y-y ̂</vt:lpstr>
      <vt:lpstr>Cross Validation Summary</vt:lpstr>
      <vt:lpstr>Choosing Folds Choose Wisely</vt:lpstr>
      <vt:lpstr>Generating Alternating Folds</vt:lpstr>
      <vt:lpstr>Exercise</vt:lpstr>
      <vt:lpstr>Parameter Confidence Intervals</vt:lpstr>
      <vt:lpstr>Estimating Parameters Using Cross Validation</vt:lpstr>
      <vt:lpstr>Bootstrapping is an efficient way to quantify the uncertainty of parameter estimates.</vt:lpstr>
      <vt:lpstr>Bootstrapping Workflow</vt:lpstr>
      <vt:lpstr>Synthetic Observations With Bootstrapping</vt:lpstr>
      <vt:lpstr>Generating a Synthetic Response Data</vt:lpstr>
      <vt:lpstr>Exercise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2938</cp:revision>
  <cp:lastPrinted>2018-10-12T18:44:59Z</cp:lastPrinted>
  <dcterms:created xsi:type="dcterms:W3CDTF">2008-11-04T22:35:39Z</dcterms:created>
  <dcterms:modified xsi:type="dcterms:W3CDTF">2019-10-18T16:38:26Z</dcterms:modified>
</cp:coreProperties>
</file>