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47" r:id="rId2"/>
    <p:sldId id="362" r:id="rId3"/>
    <p:sldId id="353" r:id="rId4"/>
    <p:sldId id="354" r:id="rId5"/>
    <p:sldId id="355" r:id="rId6"/>
    <p:sldId id="357" r:id="rId7"/>
    <p:sldId id="358" r:id="rId8"/>
    <p:sldId id="359" r:id="rId9"/>
    <p:sldId id="360" r:id="rId10"/>
    <p:sldId id="364" r:id="rId11"/>
    <p:sldId id="366" r:id="rId12"/>
    <p:sldId id="367" r:id="rId13"/>
    <p:sldId id="363" r:id="rId14"/>
    <p:sldId id="365" r:id="rId15"/>
    <p:sldId id="368" r:id="rId16"/>
    <p:sldId id="369" r:id="rId17"/>
    <p:sldId id="370" r:id="rId18"/>
    <p:sldId id="361" r:id="rId19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>
    <p:extLst/>
  </p:cmAuthor>
  <p:cmAuthor id="3" name="amc" initials="amc" lastIdx="8" clrIdx="2">
    <p:extLst/>
  </p:cmAuthor>
  <p:cmAuthor id="4" name="JOSEPH L. HELLERSTEIN" initials="JLH" lastIdx="8" clrIdx="3">
    <p:extLst/>
  </p:cmAuthor>
  <p:cmAuthor id="5" name="JOSEPH L. HELLERSTEIN" initials="JLH [3]" lastIdx="1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58"/>
    <p:restoredTop sz="86300"/>
  </p:normalViewPr>
  <p:slideViewPr>
    <p:cSldViewPr snapToObjects="1">
      <p:cViewPr>
        <p:scale>
          <a:sx n="112" d="100"/>
          <a:sy n="112" d="100"/>
        </p:scale>
        <p:origin x="752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36" y="52101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9/7/18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9/7/18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6389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406026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575085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lake is not a cylinder. The model is wrong. But this can be a useful approximation.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02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5943600"/>
            <a:ext cx="21336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64275"/>
            <a:ext cx="1600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696200" y="63246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00800" y="6324600"/>
            <a:ext cx="1609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tiff"/><Relationship Id="rId5" Type="http://schemas.openxmlformats.org/officeDocument/2006/relationships/image" Target="../media/image9.tiff"/><Relationship Id="rId4" Type="http://schemas.openxmlformats.org/officeDocument/2006/relationships/image" Target="../media/image8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tiff"/><Relationship Id="rId5" Type="http://schemas.openxmlformats.org/officeDocument/2006/relationships/image" Target="../media/image9.tiff"/><Relationship Id="rId4" Type="http://schemas.openxmlformats.org/officeDocument/2006/relationships/image" Target="../media/image8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tiff"/><Relationship Id="rId5" Type="http://schemas.openxmlformats.org/officeDocument/2006/relationships/image" Target="../media/image9.tiff"/><Relationship Id="rId4" Type="http://schemas.openxmlformats.org/officeDocument/2006/relationships/image" Target="../media/image8.tif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tiff"/><Relationship Id="rId7" Type="http://schemas.openxmlformats.org/officeDocument/2006/relationships/image" Target="../media/image10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tiff"/><Relationship Id="rId5" Type="http://schemas.openxmlformats.org/officeDocument/2006/relationships/image" Target="../media/image8.tiff"/><Relationship Id="rId4" Type="http://schemas.openxmlformats.org/officeDocument/2006/relationships/image" Target="../media/image7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7" Type="http://schemas.openxmlformats.org/officeDocument/2006/relationships/image" Target="../media/image10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tiff"/><Relationship Id="rId5" Type="http://schemas.openxmlformats.org/officeDocument/2006/relationships/image" Target="../media/image8.tiff"/><Relationship Id="rId4" Type="http://schemas.openxmlformats.org/officeDocument/2006/relationships/image" Target="../media/image7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tiff"/><Relationship Id="rId5" Type="http://schemas.openxmlformats.org/officeDocument/2006/relationships/image" Target="../media/image9.tiff"/><Relationship Id="rId4" Type="http://schemas.openxmlformats.org/officeDocument/2006/relationships/image" Target="../media/image8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 bwMode="auto">
          <a:xfrm>
            <a:off x="685800" y="533400"/>
            <a:ext cx="80772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 b="1" dirty="0">
                <a:ea typeface="ＭＳ Ｐゴシック" panose="020B0600070205080204" pitchFamily="34" charset="-128"/>
              </a:rPr>
              <a:t>BIOE 498 / BIOE 599: Computational Systems Biology for Medical Applications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3200" b="1" dirty="0">
                <a:ea typeface="ＭＳ Ｐゴシック" panose="020B0600070205080204" pitchFamily="34" charset="-128"/>
              </a:rPr>
              <a:t>CSE 599V: Advancing Biomedical Models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3200" b="1" u="sng" dirty="0">
                <a:ea typeface="ＭＳ Ｐゴシック" panose="020B0600070205080204" pitchFamily="34" charset="-128"/>
              </a:rPr>
              <a:t>Lecture 2:</a:t>
            </a:r>
            <a:r>
              <a:rPr lang="en-US" altLang="en-US" sz="3200" b="1" dirty="0">
                <a:ea typeface="ＭＳ Ｐゴシック" panose="020B0600070205080204" pitchFamily="34" charset="-128"/>
              </a:rPr>
              <a:t> </a:t>
            </a:r>
            <a:r>
              <a:rPr lang="en-US" altLang="en-US" sz="3200" b="1" u="sng" dirty="0">
                <a:ea typeface="ＭＳ Ｐゴシック" panose="020B0600070205080204" pitchFamily="34" charset="-128"/>
              </a:rPr>
              <a:t>Modeling Essentials</a:t>
            </a:r>
            <a:br>
              <a:rPr lang="en-US" altLang="en-US" b="1" dirty="0">
                <a:ea typeface="ＭＳ Ｐゴシック" panose="020B0600070205080204" pitchFamily="34" charset="-128"/>
              </a:rPr>
            </a:br>
            <a:br>
              <a:rPr lang="en-US" altLang="en-US" b="1" dirty="0">
                <a:ea typeface="ＭＳ Ｐゴシック" panose="020B0600070205080204" pitchFamily="34" charset="-128"/>
              </a:rPr>
            </a:br>
            <a:endParaRPr lang="en-US" altLang="en-US" i="1" dirty="0">
              <a:ea typeface="ＭＳ Ｐゴシック" panose="020B0600070205080204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0F5ED-CA3C-E74C-AA2B-DC3C09E1E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382000" cy="1752600"/>
          </a:xfrm>
        </p:spPr>
        <p:txBody>
          <a:bodyPr/>
          <a:lstStyle/>
          <a:p>
            <a:r>
              <a:rPr lang="en-US" dirty="0"/>
              <a:t>Joseph L. </a:t>
            </a:r>
            <a:r>
              <a:rPr lang="en-US" dirty="0" err="1"/>
              <a:t>Hellerstein</a:t>
            </a:r>
            <a:r>
              <a:rPr lang="en-US" dirty="0"/>
              <a:t>*</a:t>
            </a:r>
          </a:p>
          <a:p>
            <a:r>
              <a:rPr lang="en-US" dirty="0"/>
              <a:t>Herbert </a:t>
            </a:r>
            <a:r>
              <a:rPr lang="en-US" dirty="0" err="1"/>
              <a:t>Sauro</a:t>
            </a:r>
            <a:r>
              <a:rPr lang="en-US" dirty="0"/>
              <a:t>**</a:t>
            </a:r>
          </a:p>
          <a:p>
            <a:endParaRPr lang="en-US" dirty="0"/>
          </a:p>
          <a:p>
            <a:r>
              <a:rPr lang="en-US" sz="2800" dirty="0"/>
              <a:t>*</a:t>
            </a:r>
            <a:r>
              <a:rPr lang="en-US" sz="2800" dirty="0" err="1"/>
              <a:t>eScience</a:t>
            </a:r>
            <a:r>
              <a:rPr lang="en-US" sz="2800" dirty="0"/>
              <a:t> Institute, Computer Science &amp; Engineering</a:t>
            </a:r>
          </a:p>
          <a:p>
            <a:r>
              <a:rPr lang="en-US" sz="2800" dirty="0"/>
              <a:t>**</a:t>
            </a:r>
            <a:r>
              <a:rPr lang="en-US" sz="2800" dirty="0" err="1"/>
              <a:t>BioEngineering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88863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65342-C546-AB45-86A6-E51807C17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81000"/>
            <a:ext cx="6553200" cy="838200"/>
          </a:xfrm>
        </p:spPr>
        <p:txBody>
          <a:bodyPr/>
          <a:lstStyle/>
          <a:p>
            <a:r>
              <a:rPr lang="en-US" dirty="0"/>
              <a:t>The Vessel Black Box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80573-E773-1D44-9981-AB1D67AA4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200400"/>
            <a:ext cx="8229600" cy="2133600"/>
          </a:xfrm>
        </p:spPr>
        <p:txBody>
          <a:bodyPr/>
          <a:lstStyle/>
          <a:p>
            <a:r>
              <a:rPr lang="en-US" sz="2800" dirty="0"/>
              <a:t>How do we compute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Vessel.height</a:t>
            </a:r>
            <a:r>
              <a:rPr lang="en-US" sz="2800" dirty="0"/>
              <a:t> from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Vessel.in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/>
              <a:t>and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Vessel.out</a:t>
            </a:r>
            <a:r>
              <a:rPr lang="en-US" sz="2800" dirty="0"/>
              <a:t>?</a:t>
            </a:r>
          </a:p>
          <a:p>
            <a:r>
              <a:rPr lang="en-US" sz="2800" dirty="0"/>
              <a:t>Modeling assumption</a:t>
            </a:r>
          </a:p>
          <a:p>
            <a:pPr lvl="1"/>
            <a:r>
              <a:rPr lang="en-US" sz="2400" dirty="0"/>
              <a:t>Vessel is a cylinder with radius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Vessel.radius</a:t>
            </a:r>
            <a:r>
              <a:rPr lang="en-US" sz="2400" dirty="0">
                <a:cs typeface="Courier New" panose="02070309020205020404" pitchFamily="49" charset="0"/>
              </a:rPr>
              <a:t>, a model parameter</a:t>
            </a:r>
          </a:p>
          <a:p>
            <a:r>
              <a:rPr lang="en-US" sz="2800" dirty="0">
                <a:cs typeface="Courier New" panose="02070309020205020404" pitchFamily="49" charset="0"/>
              </a:rPr>
              <a:t>How is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Vessel.radius</a:t>
            </a:r>
            <a:r>
              <a:rPr lang="en-US" sz="2800" dirty="0">
                <a:cs typeface="Courier New" panose="02070309020205020404" pitchFamily="49" charset="0"/>
              </a:rPr>
              <a:t> estimated?</a:t>
            </a:r>
            <a:endParaRPr 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878FA2-F94E-6B47-972F-9948A77FF5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5EB29CF-CD7A-F942-99CA-50F23F97A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884" y="1295400"/>
            <a:ext cx="2450705" cy="1361283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EAE5DE93-67FC-9D45-B01E-5CA683440723}"/>
              </a:ext>
            </a:extLst>
          </p:cNvPr>
          <p:cNvSpPr/>
          <p:nvPr/>
        </p:nvSpPr>
        <p:spPr>
          <a:xfrm>
            <a:off x="3031046" y="1863803"/>
            <a:ext cx="669871" cy="533400"/>
          </a:xfrm>
          <a:prstGeom prst="rect">
            <a:avLst/>
          </a:prstGeom>
          <a:solidFill>
            <a:schemeClr val="tx1"/>
          </a:solidFill>
          <a:ln w="38100"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787611-A4D8-154B-973B-3B2CACE5AA30}"/>
              </a:ext>
            </a:extLst>
          </p:cNvPr>
          <p:cNvSpPr txBox="1"/>
          <p:nvPr/>
        </p:nvSpPr>
        <p:spPr>
          <a:xfrm>
            <a:off x="2346067" y="1178003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Vessel.in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AC7285C0-3485-FC4A-A32E-1F4EB8A9228D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30645" y="1657474"/>
            <a:ext cx="304800" cy="84522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841DF08-4982-B94B-B5FF-6AF2696F1E39}"/>
              </a:ext>
            </a:extLst>
          </p:cNvPr>
          <p:cNvSpPr txBox="1"/>
          <p:nvPr/>
        </p:nvSpPr>
        <p:spPr>
          <a:xfrm>
            <a:off x="613091" y="1863803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Vessel.height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25C9C65C-0382-0446-8994-C9E7F0215543}"/>
              </a:ext>
            </a:extLst>
          </p:cNvPr>
          <p:cNvCxnSpPr>
            <a:stCxn id="30" idx="3"/>
            <a:endCxn id="27" idx="1"/>
          </p:cNvCxnSpPr>
          <p:nvPr/>
        </p:nvCxnSpPr>
        <p:spPr>
          <a:xfrm>
            <a:off x="2589914" y="2048469"/>
            <a:ext cx="441132" cy="82034"/>
          </a:xfrm>
          <a:prstGeom prst="bentConnector3">
            <a:avLst>
              <a:gd name="adj1" fmla="val 50000"/>
            </a:avLst>
          </a:prstGeom>
          <a:ln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30A3713-B76D-F248-AB75-C628F6AD7631}"/>
              </a:ext>
            </a:extLst>
          </p:cNvPr>
          <p:cNvSpPr txBox="1"/>
          <p:nvPr/>
        </p:nvSpPr>
        <p:spPr>
          <a:xfrm>
            <a:off x="2874385" y="2754868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Vessel.out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25E50A85-6F2C-2643-9A09-DAE0E6310A63}"/>
              </a:ext>
            </a:extLst>
          </p:cNvPr>
          <p:cNvCxnSpPr>
            <a:cxnSpLocks/>
            <a:stCxn id="27" idx="2"/>
            <a:endCxn id="32" idx="0"/>
          </p:cNvCxnSpPr>
          <p:nvPr/>
        </p:nvCxnSpPr>
        <p:spPr>
          <a:xfrm rot="16200000" flipH="1">
            <a:off x="3332163" y="2431021"/>
            <a:ext cx="357665" cy="290027"/>
          </a:xfrm>
          <a:prstGeom prst="bentConnector3">
            <a:avLst>
              <a:gd name="adj1" fmla="val 50000"/>
            </a:avLst>
          </a:prstGeom>
          <a:ln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120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F7EB0-09ED-4649-A040-2211ABF1F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Model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Vessel.height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925CA-CE0D-A14B-9E78-69D453141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Vessel.volume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Vessel.height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*Pi*Vessel.radius</a:t>
            </a:r>
            <a:r>
              <a:rPr lang="en-US" sz="20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dVessel.Volume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Vessel.out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Vessel.in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dVessel.height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Vessel.out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Vessel.in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)/(Pi*Vessel.radius</a:t>
            </a:r>
            <a:r>
              <a:rPr lang="en-US" sz="20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Integrate (sum) to calculate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Vessel.height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cs typeface="Courier New" panose="02070309020205020404" pitchFamily="49" charset="0"/>
              </a:rPr>
              <a:t>from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dVessel.height</a:t>
            </a:r>
            <a:r>
              <a:rPr lang="en-US" sz="2000" dirty="0"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3C6B5-609F-4048-AC46-7C9A08D493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83172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20BD3-2F26-2E4A-B7E5-F2E2B4CD0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Simplified Modeling Workflow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41EB6C-310B-FA4E-8898-79AC68ECB2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56ACCC-0FB2-8B4A-A6CA-4645D27CE0D4}"/>
              </a:ext>
            </a:extLst>
          </p:cNvPr>
          <p:cNvSpPr/>
          <p:nvPr/>
        </p:nvSpPr>
        <p:spPr>
          <a:xfrm>
            <a:off x="647700" y="1447800"/>
            <a:ext cx="1371600" cy="762000"/>
          </a:xfrm>
          <a:prstGeom prst="rect">
            <a:avLst/>
          </a:prstGeom>
          <a:solidFill>
            <a:srgbClr val="0070C0"/>
          </a:solidFill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System Diagram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B5622E-91E9-A94D-9885-1A17A3A28E00}"/>
              </a:ext>
            </a:extLst>
          </p:cNvPr>
          <p:cNvSpPr/>
          <p:nvPr/>
        </p:nvSpPr>
        <p:spPr>
          <a:xfrm>
            <a:off x="457200" y="2929355"/>
            <a:ext cx="1752600" cy="1066800"/>
          </a:xfrm>
          <a:prstGeom prst="rect">
            <a:avLst/>
          </a:prstGeom>
          <a:solidFill>
            <a:srgbClr val="0070C0"/>
          </a:solidFill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Conceptual</a:t>
            </a:r>
          </a:p>
          <a:p>
            <a:pPr algn="ctr"/>
            <a:r>
              <a:rPr lang="en-US" sz="2400" b="1" dirty="0"/>
              <a:t>Model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A4F0DD-28DD-274D-9BBD-862BE34454E1}"/>
              </a:ext>
            </a:extLst>
          </p:cNvPr>
          <p:cNvSpPr/>
          <p:nvPr/>
        </p:nvSpPr>
        <p:spPr>
          <a:xfrm>
            <a:off x="457200" y="4724400"/>
            <a:ext cx="1752600" cy="1066800"/>
          </a:xfrm>
          <a:prstGeom prst="rect">
            <a:avLst/>
          </a:prstGeom>
          <a:solidFill>
            <a:srgbClr val="0070C0"/>
          </a:solidFill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Technical</a:t>
            </a:r>
          </a:p>
          <a:p>
            <a:pPr algn="ctr"/>
            <a:r>
              <a:rPr lang="en-US" sz="2400" b="1" dirty="0"/>
              <a:t>Model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5679EE3-43D8-7D40-941D-8F584AB46755}"/>
              </a:ext>
            </a:extLst>
          </p:cNvPr>
          <p:cNvGrpSpPr/>
          <p:nvPr/>
        </p:nvGrpSpPr>
        <p:grpSpPr>
          <a:xfrm>
            <a:off x="2590800" y="1447800"/>
            <a:ext cx="1600200" cy="911377"/>
            <a:chOff x="381000" y="1066800"/>
            <a:chExt cx="5678091" cy="4946953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6A8D009-1FFB-EF42-8817-417276FAF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29000" y="4051300"/>
              <a:ext cx="2630091" cy="1962453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5D6F32C-7C3D-BC4C-98B7-ABBAE58FD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68512" y="2819400"/>
              <a:ext cx="553047" cy="12319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C499C25-5E4A-724A-A35B-DBF2C7422D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1" y="1066801"/>
              <a:ext cx="914400" cy="714931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B627DA4-1A68-A84A-B596-70A982BD7A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1000" y="1781731"/>
              <a:ext cx="2450705" cy="1361283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E92D69E-F4EC-4842-84BC-43D3814163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29845" y="2819400"/>
              <a:ext cx="553047" cy="12319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7C90D8F-8DCC-7B4F-AD3F-D9C3F19A9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34445" y="2819400"/>
              <a:ext cx="553047" cy="12319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0D2482A-78EC-8849-9EA0-E297546092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76400" y="1066800"/>
              <a:ext cx="914400" cy="714931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17ACCE7-980D-7C40-8D30-E775502FA5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1777605" y="3143014"/>
              <a:ext cx="2108200" cy="952500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6777C96-AADB-004D-AE2B-2CF4131315A0}"/>
              </a:ext>
            </a:extLst>
          </p:cNvPr>
          <p:cNvGrpSpPr/>
          <p:nvPr/>
        </p:nvGrpSpPr>
        <p:grpSpPr>
          <a:xfrm>
            <a:off x="2590800" y="2819400"/>
            <a:ext cx="3732621" cy="1680122"/>
            <a:chOff x="228600" y="2069067"/>
            <a:chExt cx="8864977" cy="336024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E19EF42-4EEA-0447-9FAB-4A63783CA2CD}"/>
                </a:ext>
              </a:extLst>
            </p:cNvPr>
            <p:cNvSpPr/>
            <p:nvPr/>
          </p:nvSpPr>
          <p:spPr>
            <a:xfrm>
              <a:off x="2148141" y="4126467"/>
              <a:ext cx="669871" cy="533400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5AE5251-832C-CB42-B2D2-BF52873E4398}"/>
                </a:ext>
              </a:extLst>
            </p:cNvPr>
            <p:cNvSpPr txBox="1"/>
            <p:nvPr/>
          </p:nvSpPr>
          <p:spPr>
            <a:xfrm>
              <a:off x="1752600" y="2069067"/>
              <a:ext cx="12152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F1.out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99B2474-8925-A843-83CB-B4A421886072}"/>
                </a:ext>
              </a:extLst>
            </p:cNvPr>
            <p:cNvSpPr txBox="1"/>
            <p:nvPr/>
          </p:nvSpPr>
          <p:spPr>
            <a:xfrm>
              <a:off x="2094353" y="3452335"/>
              <a:ext cx="10857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V1.in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61056D0-CF15-D043-A62B-66EF38F93357}"/>
                </a:ext>
              </a:extLst>
            </p:cNvPr>
            <p:cNvGrpSpPr/>
            <p:nvPr/>
          </p:nvGrpSpPr>
          <p:grpSpPr>
            <a:xfrm>
              <a:off x="2137174" y="2679271"/>
              <a:ext cx="680632" cy="533400"/>
              <a:chOff x="674832" y="3582004"/>
              <a:chExt cx="680632" cy="533400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274626F2-306D-194A-BB0A-6FE9A3589BC0}"/>
                  </a:ext>
                </a:extLst>
              </p:cNvPr>
              <p:cNvSpPr/>
              <p:nvPr/>
            </p:nvSpPr>
            <p:spPr>
              <a:xfrm>
                <a:off x="674832" y="3582004"/>
                <a:ext cx="669871" cy="533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  <a:effectLst>
                <a:outerShdw dist="23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98DBBFC-2DFC-1244-9300-66753FDBB0FD}"/>
                  </a:ext>
                </a:extLst>
              </p:cNvPr>
              <p:cNvSpPr txBox="1"/>
              <p:nvPr/>
            </p:nvSpPr>
            <p:spPr>
              <a:xfrm>
                <a:off x="756983" y="3632576"/>
                <a:ext cx="598481" cy="461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=</a:t>
                </a:r>
              </a:p>
            </p:txBody>
          </p:sp>
        </p:grpSp>
        <p:cxnSp>
          <p:nvCxnSpPr>
            <p:cNvPr id="23" name="Elbow Connector 22">
              <a:extLst>
                <a:ext uri="{FF2B5EF4-FFF2-40B4-BE49-F238E27FC236}">
                  <a16:creationId xmlns:a16="http://schemas.microsoft.com/office/drawing/2014/main" id="{63A22E74-1143-DD40-8006-22D998953EB1}"/>
                </a:ext>
              </a:extLst>
            </p:cNvPr>
            <p:cNvCxnSpPr>
              <a:cxnSpLocks/>
              <a:stCxn id="20" idx="2"/>
              <a:endCxn id="55" idx="0"/>
            </p:cNvCxnSpPr>
            <p:nvPr/>
          </p:nvCxnSpPr>
          <p:spPr>
            <a:xfrm rot="16200000" flipH="1">
              <a:off x="2311120" y="2518277"/>
              <a:ext cx="210094" cy="111891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7918FB29-AB4F-B748-AD9D-EBD5CF72A131}"/>
                </a:ext>
              </a:extLst>
            </p:cNvPr>
            <p:cNvCxnSpPr>
              <a:cxnSpLocks/>
              <a:stCxn id="55" idx="2"/>
              <a:endCxn id="21" idx="0"/>
            </p:cNvCxnSpPr>
            <p:nvPr/>
          </p:nvCxnSpPr>
          <p:spPr>
            <a:xfrm rot="16200000" flipH="1">
              <a:off x="2434848" y="3249933"/>
              <a:ext cx="239664" cy="165139"/>
            </a:xfrm>
            <a:prstGeom prst="bentConnector3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>
              <a:extLst>
                <a:ext uri="{FF2B5EF4-FFF2-40B4-BE49-F238E27FC236}">
                  <a16:creationId xmlns:a16="http://schemas.microsoft.com/office/drawing/2014/main" id="{ED2B9613-EA5F-CF49-963E-B33AF868A26E}"/>
                </a:ext>
              </a:extLst>
            </p:cNvPr>
            <p:cNvCxnSpPr>
              <a:cxnSpLocks/>
              <a:stCxn id="21" idx="2"/>
              <a:endCxn id="19" idx="0"/>
            </p:cNvCxnSpPr>
            <p:nvPr/>
          </p:nvCxnSpPr>
          <p:spPr>
            <a:xfrm rot="5400000">
              <a:off x="2423154" y="3912369"/>
              <a:ext cx="274022" cy="154171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7A8A51F-ED89-3640-826F-C700B283CE9E}"/>
                </a:ext>
              </a:extLst>
            </p:cNvPr>
            <p:cNvSpPr txBox="1"/>
            <p:nvPr/>
          </p:nvSpPr>
          <p:spPr>
            <a:xfrm>
              <a:off x="228600" y="4138134"/>
              <a:ext cx="16035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V1.height</a:t>
              </a:r>
            </a:p>
          </p:txBody>
        </p:sp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CB40C939-952C-8449-B648-FC524C41D737}"/>
                </a:ext>
              </a:extLst>
            </p:cNvPr>
            <p:cNvCxnSpPr>
              <a:cxnSpLocks/>
              <a:stCxn id="26" idx="3"/>
              <a:endCxn id="19" idx="1"/>
            </p:cNvCxnSpPr>
            <p:nvPr/>
          </p:nvCxnSpPr>
          <p:spPr>
            <a:xfrm>
              <a:off x="1832165" y="4338190"/>
              <a:ext cx="315977" cy="54976"/>
            </a:xfrm>
            <a:prstGeom prst="bentConnector3">
              <a:avLst>
                <a:gd name="adj1" fmla="val 50000"/>
              </a:avLst>
            </a:prstGeom>
            <a:ln>
              <a:headEnd type="arrow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122335B-BD09-ED45-8CAA-5C1A328619A6}"/>
                </a:ext>
              </a:extLst>
            </p:cNvPr>
            <p:cNvSpPr txBox="1"/>
            <p:nvPr/>
          </p:nvSpPr>
          <p:spPr>
            <a:xfrm>
              <a:off x="1828799" y="5029200"/>
              <a:ext cx="12152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V1.out</a:t>
              </a:r>
            </a:p>
          </p:txBody>
        </p:sp>
        <p:cxnSp>
          <p:nvCxnSpPr>
            <p:cNvPr id="29" name="Elbow Connector 28">
              <a:extLst>
                <a:ext uri="{FF2B5EF4-FFF2-40B4-BE49-F238E27FC236}">
                  <a16:creationId xmlns:a16="http://schemas.microsoft.com/office/drawing/2014/main" id="{E273B5FE-DFE2-574A-B213-C1C484654EAA}"/>
                </a:ext>
              </a:extLst>
            </p:cNvPr>
            <p:cNvCxnSpPr>
              <a:cxnSpLocks/>
              <a:stCxn id="19" idx="2"/>
            </p:cNvCxnSpPr>
            <p:nvPr/>
          </p:nvCxnSpPr>
          <p:spPr>
            <a:xfrm rot="5400000">
              <a:off x="2221191" y="4773385"/>
              <a:ext cx="375404" cy="148369"/>
            </a:xfrm>
            <a:prstGeom prst="bentConnector3">
              <a:avLst/>
            </a:prstGeom>
            <a:ln>
              <a:headEnd type="arrow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34625C5-1757-6C42-A12E-F421533173FE}"/>
                </a:ext>
              </a:extLst>
            </p:cNvPr>
            <p:cNvGrpSpPr/>
            <p:nvPr/>
          </p:nvGrpSpPr>
          <p:grpSpPr>
            <a:xfrm>
              <a:off x="3760812" y="2145463"/>
              <a:ext cx="669871" cy="533400"/>
              <a:chOff x="674832" y="3582004"/>
              <a:chExt cx="669871" cy="533400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4F986A31-0EC2-EA4B-A7D1-D18463E4E938}"/>
                  </a:ext>
                </a:extLst>
              </p:cNvPr>
              <p:cNvSpPr/>
              <p:nvPr/>
            </p:nvSpPr>
            <p:spPr>
              <a:xfrm>
                <a:off x="674832" y="3582004"/>
                <a:ext cx="669871" cy="533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  <a:effectLst>
                <a:outerShdw dist="23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77490B8-AB33-1949-971D-48590A4AF98D}"/>
                  </a:ext>
                </a:extLst>
              </p:cNvPr>
              <p:cNvSpPr txBox="1"/>
              <p:nvPr/>
            </p:nvSpPr>
            <p:spPr>
              <a:xfrm>
                <a:off x="762120" y="3632576"/>
                <a:ext cx="579448" cy="430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=</a:t>
                </a: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0721541-206E-9149-9592-7B83F68D366D}"/>
                </a:ext>
              </a:extLst>
            </p:cNvPr>
            <p:cNvSpPr txBox="1"/>
            <p:nvPr/>
          </p:nvSpPr>
          <p:spPr>
            <a:xfrm>
              <a:off x="3392295" y="2959361"/>
              <a:ext cx="9563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P.in</a:t>
              </a:r>
              <a:endParaRPr lang="en-US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Elbow Connector 31">
              <a:extLst>
                <a:ext uri="{FF2B5EF4-FFF2-40B4-BE49-F238E27FC236}">
                  <a16:creationId xmlns:a16="http://schemas.microsoft.com/office/drawing/2014/main" id="{3BE9D398-87AF-EF4A-826C-D22EC1544737}"/>
                </a:ext>
              </a:extLst>
            </p:cNvPr>
            <p:cNvCxnSpPr>
              <a:cxnSpLocks/>
              <a:stCxn id="28" idx="3"/>
              <a:endCxn id="53" idx="1"/>
            </p:cNvCxnSpPr>
            <p:nvPr/>
          </p:nvCxnSpPr>
          <p:spPr>
            <a:xfrm flipV="1">
              <a:off x="3044037" y="2412163"/>
              <a:ext cx="716775" cy="281709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lbow Connector 32">
              <a:extLst>
                <a:ext uri="{FF2B5EF4-FFF2-40B4-BE49-F238E27FC236}">
                  <a16:creationId xmlns:a16="http://schemas.microsoft.com/office/drawing/2014/main" id="{D936B670-B21E-CA47-8E64-9CCAE3CEA624}"/>
                </a:ext>
              </a:extLst>
            </p:cNvPr>
            <p:cNvCxnSpPr>
              <a:cxnSpLocks/>
              <a:stCxn id="53" idx="2"/>
              <a:endCxn id="31" idx="0"/>
            </p:cNvCxnSpPr>
            <p:nvPr/>
          </p:nvCxnSpPr>
          <p:spPr>
            <a:xfrm rot="5400000">
              <a:off x="3842862" y="2706472"/>
              <a:ext cx="280498" cy="225278"/>
            </a:xfrm>
            <a:prstGeom prst="bentConnector3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3F717CA-ABF5-BE42-BF01-138568622073}"/>
                </a:ext>
              </a:extLst>
            </p:cNvPr>
            <p:cNvSpPr/>
            <p:nvPr/>
          </p:nvSpPr>
          <p:spPr>
            <a:xfrm>
              <a:off x="3858620" y="3582003"/>
              <a:ext cx="669871" cy="533400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94758A0-8A87-1A48-9DC4-CF8A953DBD22}"/>
                </a:ext>
              </a:extLst>
            </p:cNvPr>
            <p:cNvSpPr txBox="1"/>
            <p:nvPr/>
          </p:nvSpPr>
          <p:spPr>
            <a:xfrm>
              <a:off x="4515649" y="2922745"/>
              <a:ext cx="16035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P.setting</a:t>
              </a:r>
              <a:endParaRPr lang="en-US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6" name="Elbow Connector 35">
              <a:extLst>
                <a:ext uri="{FF2B5EF4-FFF2-40B4-BE49-F238E27FC236}">
                  <a16:creationId xmlns:a16="http://schemas.microsoft.com/office/drawing/2014/main" id="{8F350839-114E-F948-A21D-9CB5427ECA87}"/>
                </a:ext>
              </a:extLst>
            </p:cNvPr>
            <p:cNvCxnSpPr>
              <a:cxnSpLocks/>
              <a:stCxn id="35" idx="2"/>
              <a:endCxn id="34" idx="3"/>
            </p:cNvCxnSpPr>
            <p:nvPr/>
          </p:nvCxnSpPr>
          <p:spPr>
            <a:xfrm rot="5400000">
              <a:off x="4660038" y="3191308"/>
              <a:ext cx="525848" cy="788942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BC39582-D231-CE4F-BA78-FDB7194F22C2}"/>
                </a:ext>
              </a:extLst>
            </p:cNvPr>
            <p:cNvSpPr txBox="1"/>
            <p:nvPr/>
          </p:nvSpPr>
          <p:spPr>
            <a:xfrm>
              <a:off x="3505201" y="4490806"/>
              <a:ext cx="10857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P.out</a:t>
              </a:r>
              <a:endParaRPr lang="en-US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Elbow Connector 37">
              <a:extLst>
                <a:ext uri="{FF2B5EF4-FFF2-40B4-BE49-F238E27FC236}">
                  <a16:creationId xmlns:a16="http://schemas.microsoft.com/office/drawing/2014/main" id="{9FA58342-7AEB-0F48-A54A-ACC33AB3FA83}"/>
                </a:ext>
              </a:extLst>
            </p:cNvPr>
            <p:cNvCxnSpPr>
              <a:cxnSpLocks/>
              <a:stCxn id="34" idx="2"/>
              <a:endCxn id="37" idx="0"/>
            </p:cNvCxnSpPr>
            <p:nvPr/>
          </p:nvCxnSpPr>
          <p:spPr>
            <a:xfrm rot="5400000">
              <a:off x="3933125" y="4230375"/>
              <a:ext cx="375404" cy="145459"/>
            </a:xfrm>
            <a:prstGeom prst="bentConnector3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Elbow Connector 38">
              <a:extLst>
                <a:ext uri="{FF2B5EF4-FFF2-40B4-BE49-F238E27FC236}">
                  <a16:creationId xmlns:a16="http://schemas.microsoft.com/office/drawing/2014/main" id="{D66511AB-5BBF-F34B-836C-400A1F4013E3}"/>
                </a:ext>
              </a:extLst>
            </p:cNvPr>
            <p:cNvCxnSpPr>
              <a:cxnSpLocks/>
              <a:stCxn id="31" idx="2"/>
              <a:endCxn id="34" idx="0"/>
            </p:cNvCxnSpPr>
            <p:nvPr/>
          </p:nvCxnSpPr>
          <p:spPr>
            <a:xfrm rot="16200000" flipH="1">
              <a:off x="3920748" y="3309194"/>
              <a:ext cx="222532" cy="323086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1A5308A-D7E7-C74D-9E88-CF6F9210EF80}"/>
                </a:ext>
              </a:extLst>
            </p:cNvPr>
            <p:cNvGrpSpPr/>
            <p:nvPr/>
          </p:nvGrpSpPr>
          <p:grpSpPr>
            <a:xfrm>
              <a:off x="6562725" y="2145267"/>
              <a:ext cx="676274" cy="533400"/>
              <a:chOff x="668429" y="3582004"/>
              <a:chExt cx="676274" cy="533400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67775B25-E0D7-874C-89F7-4737197483FD}"/>
                  </a:ext>
                </a:extLst>
              </p:cNvPr>
              <p:cNvSpPr/>
              <p:nvPr/>
            </p:nvSpPr>
            <p:spPr>
              <a:xfrm>
                <a:off x="674832" y="3582004"/>
                <a:ext cx="669871" cy="533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  <a:effectLst>
                <a:outerShdw dist="23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03898E7-71C7-584A-8884-83343322CBDE}"/>
                  </a:ext>
                </a:extLst>
              </p:cNvPr>
              <p:cNvSpPr txBox="1"/>
              <p:nvPr/>
            </p:nvSpPr>
            <p:spPr>
              <a:xfrm>
                <a:off x="668429" y="3632576"/>
                <a:ext cx="579448" cy="430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+</a:t>
                </a:r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5E1F66B-E582-C148-B9EA-097999DA4619}"/>
                </a:ext>
              </a:extLst>
            </p:cNvPr>
            <p:cNvSpPr txBox="1"/>
            <p:nvPr/>
          </p:nvSpPr>
          <p:spPr>
            <a:xfrm>
              <a:off x="7686289" y="2151341"/>
              <a:ext cx="12152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F2.out</a:t>
              </a:r>
            </a:p>
          </p:txBody>
        </p:sp>
        <p:cxnSp>
          <p:nvCxnSpPr>
            <p:cNvPr id="42" name="Elbow Connector 41">
              <a:extLst>
                <a:ext uri="{FF2B5EF4-FFF2-40B4-BE49-F238E27FC236}">
                  <a16:creationId xmlns:a16="http://schemas.microsoft.com/office/drawing/2014/main" id="{437B0147-ED7E-1446-9E5B-0BD0D97485DC}"/>
                </a:ext>
              </a:extLst>
            </p:cNvPr>
            <p:cNvCxnSpPr>
              <a:cxnSpLocks/>
              <a:stCxn id="41" idx="1"/>
              <a:endCxn id="51" idx="3"/>
            </p:cNvCxnSpPr>
            <p:nvPr/>
          </p:nvCxnSpPr>
          <p:spPr>
            <a:xfrm rot="10800000" flipV="1">
              <a:off x="7239001" y="2351395"/>
              <a:ext cx="447291" cy="60570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Elbow Connector 42">
              <a:extLst>
                <a:ext uri="{FF2B5EF4-FFF2-40B4-BE49-F238E27FC236}">
                  <a16:creationId xmlns:a16="http://schemas.microsoft.com/office/drawing/2014/main" id="{106C6077-C438-C74D-9A4F-90205F07366C}"/>
                </a:ext>
              </a:extLst>
            </p:cNvPr>
            <p:cNvCxnSpPr>
              <a:cxnSpLocks/>
              <a:stCxn id="37" idx="3"/>
              <a:endCxn id="51" idx="1"/>
            </p:cNvCxnSpPr>
            <p:nvPr/>
          </p:nvCxnSpPr>
          <p:spPr>
            <a:xfrm flipV="1">
              <a:off x="4590994" y="2411967"/>
              <a:ext cx="1978133" cy="2278895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E79157C-5AD1-EF4F-B06C-887A23680C94}"/>
                </a:ext>
              </a:extLst>
            </p:cNvPr>
            <p:cNvSpPr/>
            <p:nvPr/>
          </p:nvSpPr>
          <p:spPr>
            <a:xfrm>
              <a:off x="6605530" y="3669267"/>
              <a:ext cx="669871" cy="533400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C91FF2E-E1DC-3C4D-BC94-B07517761901}"/>
                </a:ext>
              </a:extLst>
            </p:cNvPr>
            <p:cNvSpPr txBox="1"/>
            <p:nvPr/>
          </p:nvSpPr>
          <p:spPr>
            <a:xfrm>
              <a:off x="6517442" y="2977159"/>
              <a:ext cx="10857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V2.in</a:t>
              </a:r>
            </a:p>
          </p:txBody>
        </p:sp>
        <p:cxnSp>
          <p:nvCxnSpPr>
            <p:cNvPr id="46" name="Elbow Connector 45">
              <a:extLst>
                <a:ext uri="{FF2B5EF4-FFF2-40B4-BE49-F238E27FC236}">
                  <a16:creationId xmlns:a16="http://schemas.microsoft.com/office/drawing/2014/main" id="{8D5F229E-C9C3-C34A-9441-63B846FB7C6D}"/>
                </a:ext>
              </a:extLst>
            </p:cNvPr>
            <p:cNvCxnSpPr>
              <a:stCxn id="51" idx="2"/>
              <a:endCxn id="45" idx="0"/>
            </p:cNvCxnSpPr>
            <p:nvPr/>
          </p:nvCxnSpPr>
          <p:spPr>
            <a:xfrm rot="16200000" flipH="1">
              <a:off x="6832955" y="2749775"/>
              <a:ext cx="298492" cy="156275"/>
            </a:xfrm>
            <a:prstGeom prst="bentConnector3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>
              <a:extLst>
                <a:ext uri="{FF2B5EF4-FFF2-40B4-BE49-F238E27FC236}">
                  <a16:creationId xmlns:a16="http://schemas.microsoft.com/office/drawing/2014/main" id="{34D35A74-6445-E241-8533-9D3166338D40}"/>
                </a:ext>
              </a:extLst>
            </p:cNvPr>
            <p:cNvCxnSpPr>
              <a:cxnSpLocks/>
              <a:stCxn id="45" idx="2"/>
              <a:endCxn id="44" idx="0"/>
            </p:cNvCxnSpPr>
            <p:nvPr/>
          </p:nvCxnSpPr>
          <p:spPr>
            <a:xfrm rot="5400000">
              <a:off x="6854405" y="3463331"/>
              <a:ext cx="291998" cy="119871"/>
            </a:xfrm>
            <a:prstGeom prst="bentConnector3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C583245-4E68-DD42-A66A-A9256BB41D44}"/>
                </a:ext>
              </a:extLst>
            </p:cNvPr>
            <p:cNvSpPr txBox="1"/>
            <p:nvPr/>
          </p:nvSpPr>
          <p:spPr>
            <a:xfrm>
              <a:off x="7490012" y="3413995"/>
              <a:ext cx="16035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V2.height</a:t>
              </a:r>
            </a:p>
          </p:txBody>
        </p:sp>
        <p:cxnSp>
          <p:nvCxnSpPr>
            <p:cNvPr id="49" name="Elbow Connector 48">
              <a:extLst>
                <a:ext uri="{FF2B5EF4-FFF2-40B4-BE49-F238E27FC236}">
                  <a16:creationId xmlns:a16="http://schemas.microsoft.com/office/drawing/2014/main" id="{961D81EC-6B14-0B41-A847-A1E97F108BB3}"/>
                </a:ext>
              </a:extLst>
            </p:cNvPr>
            <p:cNvCxnSpPr>
              <a:cxnSpLocks/>
              <a:stCxn id="48" idx="1"/>
              <a:endCxn id="44" idx="3"/>
            </p:cNvCxnSpPr>
            <p:nvPr/>
          </p:nvCxnSpPr>
          <p:spPr>
            <a:xfrm rot="10800000" flipV="1">
              <a:off x="7275402" y="3614051"/>
              <a:ext cx="214610" cy="321916"/>
            </a:xfrm>
            <a:prstGeom prst="bentConnector3">
              <a:avLst>
                <a:gd name="adj1" fmla="val 50000"/>
              </a:avLst>
            </a:prstGeom>
            <a:ln>
              <a:headEnd type="arrow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Elbow Connector 49">
              <a:extLst>
                <a:ext uri="{FF2B5EF4-FFF2-40B4-BE49-F238E27FC236}">
                  <a16:creationId xmlns:a16="http://schemas.microsoft.com/office/drawing/2014/main" id="{50D8F30E-C403-D749-A9ED-DA22E9F3EFAB}"/>
                </a:ext>
              </a:extLst>
            </p:cNvPr>
            <p:cNvCxnSpPr>
              <a:cxnSpLocks/>
              <a:stCxn id="44" idx="2"/>
              <a:endCxn id="65" idx="0"/>
            </p:cNvCxnSpPr>
            <p:nvPr/>
          </p:nvCxnSpPr>
          <p:spPr>
            <a:xfrm rot="5400000">
              <a:off x="6617290" y="4393776"/>
              <a:ext cx="514290" cy="132071"/>
            </a:xfrm>
            <a:prstGeom prst="bentConnector3">
              <a:avLst/>
            </a:prstGeom>
            <a:ln>
              <a:headEnd type="arrow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3993B7A6-ED35-F547-B0E6-F6C3E0775824}"/>
              </a:ext>
            </a:extLst>
          </p:cNvPr>
          <p:cNvSpPr/>
          <p:nvPr/>
        </p:nvSpPr>
        <p:spPr>
          <a:xfrm>
            <a:off x="2286000" y="5133201"/>
            <a:ext cx="6781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dVessel.height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Vessel.out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Vessel.in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)/(Pi*Vessel.radius</a:t>
            </a:r>
            <a:r>
              <a:rPr lang="en-US" sz="14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1E24183-A6BA-3B41-8F69-2721C4026E98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333500" y="2209800"/>
            <a:ext cx="0" cy="7195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4845DEC-16CE-454B-88BB-C326C371D766}"/>
              </a:ext>
            </a:extLst>
          </p:cNvPr>
          <p:cNvCxnSpPr/>
          <p:nvPr/>
        </p:nvCxnSpPr>
        <p:spPr>
          <a:xfrm>
            <a:off x="1333500" y="3996155"/>
            <a:ext cx="0" cy="7282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F33CA4C8-42F2-8841-9D7E-34282BE393D7}"/>
              </a:ext>
            </a:extLst>
          </p:cNvPr>
          <p:cNvSpPr txBox="1"/>
          <p:nvPr/>
        </p:nvSpPr>
        <p:spPr>
          <a:xfrm>
            <a:off x="5105400" y="4143345"/>
            <a:ext cx="51167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V2.out</a:t>
            </a:r>
          </a:p>
        </p:txBody>
      </p:sp>
    </p:spTree>
    <p:extLst>
      <p:ext uri="{BB962C8B-B14F-4D97-AF65-F5344CB8AC3E}">
        <p14:creationId xmlns:p14="http://schemas.microsoft.com/office/powerpoint/2010/main" val="2515599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5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F8993-F114-E140-AFC4-E3FD18754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Vessel, Flow -&gt; Species, Reactions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200BC7-209E-3A42-92C9-0703385EA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Relate to reactions</a:t>
            </a:r>
          </a:p>
          <a:p>
            <a:r>
              <a:rPr lang="en-US" dirty="0"/>
              <a:t>Show units</a:t>
            </a:r>
          </a:p>
          <a:p>
            <a:r>
              <a:rPr lang="en-US" dirty="0"/>
              <a:t>Conceptual model relates to metabolism</a:t>
            </a:r>
          </a:p>
          <a:p>
            <a:pPr lvl="1"/>
            <a:r>
              <a:rPr lang="en-US" dirty="0"/>
              <a:t>But box is for enzyme, not function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E73094-3E46-ED49-9E9A-35137BF524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587580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7A838-8E7B-204D-A79D-84E74F3DA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ECA41-2814-D642-845B-4E1E0D078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7BB29-7C9A-2A4A-88F9-249D37DC8C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85624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19C4F-8550-FA4A-8AE7-A0226F9A4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Lac Operon*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2BFC8F-7BDF-974F-8CD1-374A3CC93F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15</a:t>
            </a:fld>
            <a:endParaRPr lang="en-US" altLang="x-non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164E94-5AB4-3D46-9813-B497AE6B7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425" y="1219200"/>
            <a:ext cx="8298425" cy="40725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446740-EDDC-114F-9665-C4010DD2FB72}"/>
              </a:ext>
            </a:extLst>
          </p:cNvPr>
          <p:cNvSpPr txBox="1"/>
          <p:nvPr/>
        </p:nvSpPr>
        <p:spPr>
          <a:xfrm>
            <a:off x="1905000" y="5943600"/>
            <a:ext cx="29933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</a:t>
            </a:r>
            <a:r>
              <a:rPr lang="en-US" sz="1200" dirty="0" err="1"/>
              <a:t>Vilar</a:t>
            </a:r>
            <a:r>
              <a:rPr lang="en-US" sz="1200" dirty="0"/>
              <a:t> et al., 2003. Journal of Cell Biology.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EFF2FA-298F-F34D-8AE5-80AB8190830F}"/>
              </a:ext>
            </a:extLst>
          </p:cNvPr>
          <p:cNvSpPr/>
          <p:nvPr/>
        </p:nvSpPr>
        <p:spPr>
          <a:xfrm>
            <a:off x="5562600" y="4267200"/>
            <a:ext cx="3143250" cy="1295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6FF7E3-AB1A-7E42-B8D8-0567F2D5DCAC}"/>
              </a:ext>
            </a:extLst>
          </p:cNvPr>
          <p:cNvSpPr/>
          <p:nvPr/>
        </p:nvSpPr>
        <p:spPr>
          <a:xfrm>
            <a:off x="6248400" y="3514569"/>
            <a:ext cx="2457450" cy="1295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80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15073-6596-A14F-8BFA-309667E0E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Models With Differentials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77A9B-02DD-5F4C-A54A-9C036E2C1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9AA53A-9083-2F4C-B78A-3E1C616F81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60372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15073-6596-A14F-8BFA-309667E0E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Models With Stochastics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77A9B-02DD-5F4C-A54A-9C036E2C1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9AA53A-9083-2F4C-B78A-3E1C616F81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499795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7EB126-252F-5F47-B175-E4DF9167E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2F6CC9-4396-9C43-83BA-475D1FE46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Conceptual models</a:t>
            </a:r>
          </a:p>
          <a:p>
            <a:pPr lvl="1"/>
            <a:r>
              <a:rPr lang="en-US" dirty="0"/>
              <a:t>Construct appropriate element abstractions of a system, their variables, and the relationships between variables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DA70AD-1B8C-D04B-9645-9E5FFEFD05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729206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0F0ABEA-2151-DB44-87EA-3FC997EC0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38200"/>
          </a:xfrm>
        </p:spPr>
        <p:txBody>
          <a:bodyPr/>
          <a:lstStyle/>
          <a:p>
            <a:r>
              <a:rPr lang="en-US" dirty="0"/>
              <a:t>G.P.E. Box (Famous Statistician)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1239C5-E3EC-E048-9302-8AC3195CD2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3FCB56-1487-AF4C-8A6F-80E77F5C2E69}"/>
              </a:ext>
            </a:extLst>
          </p:cNvPr>
          <p:cNvSpPr txBox="1"/>
          <p:nvPr/>
        </p:nvSpPr>
        <p:spPr>
          <a:xfrm>
            <a:off x="304800" y="2316540"/>
            <a:ext cx="857638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All models are wrong.</a:t>
            </a:r>
          </a:p>
          <a:p>
            <a:r>
              <a:rPr lang="en-US" sz="4800" b="1" dirty="0"/>
              <a:t>But some models are useful.</a:t>
            </a:r>
          </a:p>
        </p:txBody>
      </p:sp>
    </p:spTree>
    <p:extLst>
      <p:ext uri="{BB962C8B-B14F-4D97-AF65-F5344CB8AC3E}">
        <p14:creationId xmlns:p14="http://schemas.microsoft.com/office/powerpoint/2010/main" val="3148095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43ACA-9C2E-4C42-85A9-72405EDFD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A19E-296D-C043-843B-0791DD000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Conceptual models</a:t>
            </a:r>
          </a:p>
          <a:p>
            <a:pPr lvl="1"/>
            <a:r>
              <a:rPr lang="en-US" dirty="0"/>
              <a:t>Variable types, units, relationships</a:t>
            </a:r>
          </a:p>
          <a:p>
            <a:r>
              <a:rPr lang="en-US" dirty="0"/>
              <a:t>Dimensional analysis</a:t>
            </a:r>
          </a:p>
          <a:p>
            <a:r>
              <a:rPr lang="en-US" dirty="0"/>
              <a:t>Deterministic time course models</a:t>
            </a:r>
          </a:p>
          <a:p>
            <a:r>
              <a:rPr lang="en-US" dirty="0"/>
              <a:t>Stochastic time course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7ECAA7-CF6B-A946-ADEF-F4CA089C1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65151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53802-342F-D74C-80D1-11A5D81B8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34FA0-7E01-4847-B6FE-C05A5C0E5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we modeling?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1EF28C-DBBE-6042-8B35-E05C060614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6348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26B483E-2F08-134B-BDCE-7EE383A52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8458200" cy="838200"/>
          </a:xfrm>
        </p:spPr>
        <p:txBody>
          <a:bodyPr/>
          <a:lstStyle/>
          <a:p>
            <a:r>
              <a:rPr lang="en-US" dirty="0"/>
              <a:t>Running Example: Hydraulic Engineering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13FFE1-B004-E540-8C94-331FC54F09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BA8CE82-1968-C745-8978-732A2FF3B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4051300"/>
            <a:ext cx="2630091" cy="196245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05DBFBA-6355-7A49-9762-30CC3933A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512" y="2819400"/>
            <a:ext cx="553047" cy="12319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F0D924D-092A-AB4A-8921-9AAEF6BF84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1" y="1066801"/>
            <a:ext cx="914400" cy="71493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DC834B4-B21A-C44B-8BFB-1BB294769E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1781731"/>
            <a:ext cx="2450705" cy="136128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A23013D-EDF8-6841-AD98-0DFE7A5B3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845" y="2819400"/>
            <a:ext cx="553047" cy="12319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D081F26-E7AE-2847-992B-9FD9F6DAA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445" y="2819400"/>
            <a:ext cx="553047" cy="12319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7C99A78-29D9-E243-A205-AFB35148E4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1066800"/>
            <a:ext cx="914400" cy="71493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44DD90E9-3D57-FE4A-9869-3F0FA575BB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1777605" y="3143014"/>
            <a:ext cx="2108200" cy="9525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EA1026F4-85F5-A845-A7F8-5A69D529D5EC}"/>
              </a:ext>
            </a:extLst>
          </p:cNvPr>
          <p:cNvSpPr txBox="1"/>
          <p:nvPr/>
        </p:nvSpPr>
        <p:spPr>
          <a:xfrm>
            <a:off x="6172200" y="4397625"/>
            <a:ext cx="2514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Reservoir provides public water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Water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Flow rate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FCB524B-1565-CA4B-9F59-196F44EBAA85}"/>
              </a:ext>
            </a:extLst>
          </p:cNvPr>
          <p:cNvSpPr txBox="1"/>
          <p:nvPr/>
        </p:nvSpPr>
        <p:spPr>
          <a:xfrm>
            <a:off x="6096000" y="2741595"/>
            <a:ext cx="251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Streams fill reservoir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Flow rate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37A50FC-A00E-F041-8024-227B4AF7D71B}"/>
              </a:ext>
            </a:extLst>
          </p:cNvPr>
          <p:cNvSpPr txBox="1"/>
          <p:nvPr/>
        </p:nvSpPr>
        <p:spPr>
          <a:xfrm>
            <a:off x="2930484" y="1752600"/>
            <a:ext cx="30524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Lake provides recreation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Water level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Flow rate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CBC6359-E1F1-1C45-8223-845435068E8B}"/>
              </a:ext>
            </a:extLst>
          </p:cNvPr>
          <p:cNvSpPr txBox="1"/>
          <p:nvPr/>
        </p:nvSpPr>
        <p:spPr>
          <a:xfrm>
            <a:off x="2743200" y="942727"/>
            <a:ext cx="251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Streams fill lake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Flow rate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4138F32-C7DD-B447-8F27-765066009010}"/>
              </a:ext>
            </a:extLst>
          </p:cNvPr>
          <p:cNvSpPr txBox="1"/>
          <p:nvPr/>
        </p:nvSpPr>
        <p:spPr>
          <a:xfrm>
            <a:off x="457200" y="3906721"/>
            <a:ext cx="2514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Pipe provides lake water to reservoir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Flow rate</a:t>
            </a:r>
          </a:p>
        </p:txBody>
      </p:sp>
    </p:spTree>
    <p:extLst>
      <p:ext uri="{BB962C8B-B14F-4D97-AF65-F5344CB8AC3E}">
        <p14:creationId xmlns:p14="http://schemas.microsoft.com/office/powerpoint/2010/main" val="2851440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26B483E-2F08-134B-BDCE-7EE383A52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4724400" cy="838200"/>
          </a:xfrm>
        </p:spPr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13FFE1-B004-E540-8C94-331FC54F09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46D4BA3-1734-6B49-9145-5CE2DA20AAC3}"/>
              </a:ext>
            </a:extLst>
          </p:cNvPr>
          <p:cNvGrpSpPr/>
          <p:nvPr/>
        </p:nvGrpSpPr>
        <p:grpSpPr>
          <a:xfrm>
            <a:off x="1600200" y="1230844"/>
            <a:ext cx="4953000" cy="3200400"/>
            <a:chOff x="381000" y="1066800"/>
            <a:chExt cx="5678091" cy="4946953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BA8CE82-1968-C745-8978-732A2FF3B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29000" y="4051300"/>
              <a:ext cx="2630091" cy="1962453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05DBFBA-6355-7A49-9762-30CC3933A1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68512" y="2819400"/>
              <a:ext cx="553047" cy="1231900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F0D924D-092A-AB4A-8921-9AAEF6BF84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1" y="1066801"/>
              <a:ext cx="914400" cy="714931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FDC834B4-B21A-C44B-8BFB-1BB294769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1000" y="1781731"/>
              <a:ext cx="2450705" cy="1361283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FA23013D-EDF8-6841-AD98-0DFE7A5B3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29845" y="2819400"/>
              <a:ext cx="553047" cy="1231900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D081F26-E7AE-2847-992B-9FD9F6DAAA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34445" y="2819400"/>
              <a:ext cx="553047" cy="1231900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47C99A78-29D9-E243-A205-AFB35148E4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76400" y="1066800"/>
              <a:ext cx="914400" cy="714931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44DD90E9-3D57-FE4A-9869-3F0FA575BB0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1777605" y="3143014"/>
              <a:ext cx="2108200" cy="952500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5B52B33-E74A-564A-AF51-B6AE2B16D5F3}"/>
              </a:ext>
            </a:extLst>
          </p:cNvPr>
          <p:cNvSpPr txBox="1"/>
          <p:nvPr/>
        </p:nvSpPr>
        <p:spPr>
          <a:xfrm>
            <a:off x="1371600" y="4716840"/>
            <a:ext cx="76161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Maximize the height of the lake water subject to a minimum height of the reservoir water.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Most recreational benefit to public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Ensure delivery of quality water to public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5D0F913-F228-2A4A-840B-9744C4CDAEB8}"/>
              </a:ext>
            </a:extLst>
          </p:cNvPr>
          <p:cNvCxnSpPr/>
          <p:nvPr/>
        </p:nvCxnSpPr>
        <p:spPr>
          <a:xfrm>
            <a:off x="3962400" y="2066603"/>
            <a:ext cx="0" cy="44043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B08809-8397-674B-A16E-3B3CB1A479F6}"/>
              </a:ext>
            </a:extLst>
          </p:cNvPr>
          <p:cNvCxnSpPr>
            <a:cxnSpLocks/>
          </p:cNvCxnSpPr>
          <p:nvPr/>
        </p:nvCxnSpPr>
        <p:spPr>
          <a:xfrm flipV="1">
            <a:off x="3737950" y="2049840"/>
            <a:ext cx="376850" cy="1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8FDE81B-5921-744E-AF4F-DCDC308A81B2}"/>
              </a:ext>
            </a:extLst>
          </p:cNvPr>
          <p:cNvCxnSpPr/>
          <p:nvPr/>
        </p:nvCxnSpPr>
        <p:spPr>
          <a:xfrm flipV="1">
            <a:off x="3733800" y="2507040"/>
            <a:ext cx="376850" cy="1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2E61262-DF4E-A64D-AC3A-2CA7BEB79315}"/>
              </a:ext>
            </a:extLst>
          </p:cNvPr>
          <p:cNvSpPr txBox="1"/>
          <p:nvPr/>
        </p:nvSpPr>
        <p:spPr>
          <a:xfrm>
            <a:off x="4142579" y="1905000"/>
            <a:ext cx="1420582" cy="379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aseline="-25000" dirty="0"/>
              <a:t>Lake height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23AC45E-4CE8-0A4F-91BD-F0298F566417}"/>
              </a:ext>
            </a:extLst>
          </p:cNvPr>
          <p:cNvCxnSpPr>
            <a:cxnSpLocks/>
          </p:cNvCxnSpPr>
          <p:nvPr/>
        </p:nvCxnSpPr>
        <p:spPr>
          <a:xfrm>
            <a:off x="6781800" y="3732249"/>
            <a:ext cx="0" cy="67969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F0E4F40-9C14-3F4A-BE24-21457E949D06}"/>
              </a:ext>
            </a:extLst>
          </p:cNvPr>
          <p:cNvCxnSpPr>
            <a:cxnSpLocks/>
          </p:cNvCxnSpPr>
          <p:nvPr/>
        </p:nvCxnSpPr>
        <p:spPr>
          <a:xfrm flipV="1">
            <a:off x="6557350" y="3715486"/>
            <a:ext cx="376850" cy="1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3F99CE6-ADAB-6E4D-AE8D-F2C943F7A18F}"/>
              </a:ext>
            </a:extLst>
          </p:cNvPr>
          <p:cNvCxnSpPr/>
          <p:nvPr/>
        </p:nvCxnSpPr>
        <p:spPr>
          <a:xfrm flipV="1">
            <a:off x="6553200" y="4411939"/>
            <a:ext cx="376850" cy="1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548746D-5D03-7B49-AA0A-CEB048CD4E25}"/>
              </a:ext>
            </a:extLst>
          </p:cNvPr>
          <p:cNvSpPr txBox="1"/>
          <p:nvPr/>
        </p:nvSpPr>
        <p:spPr>
          <a:xfrm>
            <a:off x="6858000" y="3820180"/>
            <a:ext cx="1927131" cy="379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aseline="-25000" dirty="0"/>
              <a:t>Reservoir height</a:t>
            </a:r>
          </a:p>
        </p:txBody>
      </p:sp>
    </p:spTree>
    <p:extLst>
      <p:ext uri="{BB962C8B-B14F-4D97-AF65-F5344CB8AC3E}">
        <p14:creationId xmlns:p14="http://schemas.microsoft.com/office/powerpoint/2010/main" val="3992427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  <p:bldP spid="4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26B483E-2F08-134B-BDCE-7EE383A52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81000"/>
            <a:ext cx="4724400" cy="838200"/>
          </a:xfrm>
        </p:spPr>
        <p:txBody>
          <a:bodyPr/>
          <a:lstStyle/>
          <a:p>
            <a:r>
              <a:rPr lang="en-US" dirty="0"/>
              <a:t>Element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13FFE1-B004-E540-8C94-331FC54F09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46D4BA3-1734-6B49-9145-5CE2DA20AAC3}"/>
              </a:ext>
            </a:extLst>
          </p:cNvPr>
          <p:cNvGrpSpPr/>
          <p:nvPr/>
        </p:nvGrpSpPr>
        <p:grpSpPr>
          <a:xfrm>
            <a:off x="7162801" y="381000"/>
            <a:ext cx="1600200" cy="911377"/>
            <a:chOff x="381000" y="1066800"/>
            <a:chExt cx="5678091" cy="4946953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BA8CE82-1968-C745-8978-732A2FF3B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29000" y="4051300"/>
              <a:ext cx="2630091" cy="1962453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05DBFBA-6355-7A49-9762-30CC3933A1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68512" y="2819400"/>
              <a:ext cx="553047" cy="1231900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F0D924D-092A-AB4A-8921-9AAEF6BF84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9601" y="1066801"/>
              <a:ext cx="914400" cy="714931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FDC834B4-B21A-C44B-8BFB-1BB294769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1000" y="1781731"/>
              <a:ext cx="2450705" cy="1361283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FA23013D-EDF8-6841-AD98-0DFE7A5B3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29845" y="2819400"/>
              <a:ext cx="553047" cy="1231900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D081F26-E7AE-2847-992B-9FD9F6DAAA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4445" y="2819400"/>
              <a:ext cx="553047" cy="1231900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47C99A78-29D9-E243-A205-AFB35148E4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76400" y="1066800"/>
              <a:ext cx="914400" cy="714931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44DD90E9-3D57-FE4A-9869-3F0FA575BB0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H="1">
              <a:off x="1777605" y="3143014"/>
              <a:ext cx="2108200" cy="952500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5B52B33-E74A-564A-AF51-B6AE2B16D5F3}"/>
              </a:ext>
            </a:extLst>
          </p:cNvPr>
          <p:cNvSpPr txBox="1"/>
          <p:nvPr/>
        </p:nvSpPr>
        <p:spPr>
          <a:xfrm>
            <a:off x="228601" y="1302603"/>
            <a:ext cx="853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Abstraction of a system component as a collection of related variables.</a:t>
            </a:r>
            <a:endParaRPr lang="en-US" sz="2400" b="1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F8A3F6C-DC1B-2446-A5F9-4D14FA89F1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7799" y="2782235"/>
            <a:ext cx="778691" cy="60882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24DEA68-10A2-A648-B85B-8D329D853B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0" y="2793157"/>
            <a:ext cx="456500" cy="10168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F87D43-2174-8F4A-9314-A6B2F97E8F9A}"/>
              </a:ext>
            </a:extLst>
          </p:cNvPr>
          <p:cNvSpPr txBox="1"/>
          <p:nvPr/>
        </p:nvSpPr>
        <p:spPr>
          <a:xfrm>
            <a:off x="152400" y="2793157"/>
            <a:ext cx="832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Flow</a:t>
            </a:r>
            <a:r>
              <a:rPr lang="en-US" dirty="0"/>
              <a:t>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93B3C0-9683-EB4C-B7CD-61CD482ADCEC}"/>
              </a:ext>
            </a:extLst>
          </p:cNvPr>
          <p:cNvSpPr txBox="1"/>
          <p:nvPr/>
        </p:nvSpPr>
        <p:spPr>
          <a:xfrm>
            <a:off x="167640" y="4450657"/>
            <a:ext cx="1047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Vessel</a:t>
            </a:r>
            <a:r>
              <a:rPr lang="en-US" dirty="0"/>
              <a:t>: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2DA8BBB-1470-8147-BC6C-29A44B9B3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799" y="4450657"/>
            <a:ext cx="673243" cy="50234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D002C37-DA50-6E49-8977-F8EC89BF1A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1600" y="4450658"/>
            <a:ext cx="720314" cy="40011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16BB900-545E-064C-911C-A1B1AC01B4E1}"/>
              </a:ext>
            </a:extLst>
          </p:cNvPr>
          <p:cNvSpPr txBox="1"/>
          <p:nvPr/>
        </p:nvSpPr>
        <p:spPr>
          <a:xfrm>
            <a:off x="167640" y="5424604"/>
            <a:ext cx="1218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Conduit</a:t>
            </a:r>
            <a:r>
              <a:rPr lang="en-US" dirty="0"/>
              <a:t>: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EB7B91A-7E38-D846-97E6-6CC9482838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1474736" y="5424604"/>
            <a:ext cx="1264633" cy="57137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FB605517-F10F-6149-B590-E555E50451C0}"/>
              </a:ext>
            </a:extLst>
          </p:cNvPr>
          <p:cNvSpPr txBox="1"/>
          <p:nvPr/>
        </p:nvSpPr>
        <p:spPr>
          <a:xfrm>
            <a:off x="3606445" y="2154942"/>
            <a:ext cx="1310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Variables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D7A28D-9909-7F45-B45A-CA24FA41B48F}"/>
              </a:ext>
            </a:extLst>
          </p:cNvPr>
          <p:cNvSpPr txBox="1"/>
          <p:nvPr/>
        </p:nvSpPr>
        <p:spPr>
          <a:xfrm>
            <a:off x="6870333" y="2154942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Units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877121-6479-D24A-ABF2-B77774556255}"/>
              </a:ext>
            </a:extLst>
          </p:cNvPr>
          <p:cNvSpPr txBox="1"/>
          <p:nvPr/>
        </p:nvSpPr>
        <p:spPr>
          <a:xfrm>
            <a:off x="3454045" y="2819400"/>
            <a:ext cx="18197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2000" i="1" dirty="0"/>
              <a:t> = </a:t>
            </a:r>
            <a:r>
              <a:rPr lang="en-US" sz="2000" dirty="0"/>
              <a:t>flow out</a:t>
            </a:r>
            <a:endParaRPr lang="en-US" sz="2000" i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1DA3EB8-2E8A-3443-8B76-53FCB5CD8B05}"/>
              </a:ext>
            </a:extLst>
          </p:cNvPr>
          <p:cNvSpPr txBox="1"/>
          <p:nvPr/>
        </p:nvSpPr>
        <p:spPr>
          <a:xfrm>
            <a:off x="3454045" y="4248090"/>
            <a:ext cx="15103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000" dirty="0"/>
              <a:t> </a:t>
            </a:r>
            <a:r>
              <a:rPr lang="en-US" sz="2000" i="1" dirty="0"/>
              <a:t>= </a:t>
            </a:r>
            <a:r>
              <a:rPr lang="en-US" sz="2000" dirty="0"/>
              <a:t>flow in</a:t>
            </a:r>
            <a:endParaRPr lang="en-US" sz="2000" i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8ACF1BF-770B-B441-B1EA-22AD84A4319E}"/>
              </a:ext>
            </a:extLst>
          </p:cNvPr>
          <p:cNvSpPr txBox="1"/>
          <p:nvPr/>
        </p:nvSpPr>
        <p:spPr>
          <a:xfrm>
            <a:off x="3454045" y="4572000"/>
            <a:ext cx="18197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2000" dirty="0"/>
              <a:t> </a:t>
            </a:r>
            <a:r>
              <a:rPr lang="en-US" sz="2000" i="1" dirty="0"/>
              <a:t>= </a:t>
            </a:r>
            <a:r>
              <a:rPr lang="en-US" sz="2000" dirty="0"/>
              <a:t>flow out</a:t>
            </a:r>
            <a:endParaRPr lang="en-US" sz="2000" i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1C00973-0069-4E44-9035-5A1C86CDA886}"/>
              </a:ext>
            </a:extLst>
          </p:cNvPr>
          <p:cNvSpPr txBox="1"/>
          <p:nvPr/>
        </p:nvSpPr>
        <p:spPr>
          <a:xfrm>
            <a:off x="3454045" y="4876800"/>
            <a:ext cx="2794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en-US" sz="2000" i="1" dirty="0"/>
              <a:t> = </a:t>
            </a:r>
            <a:r>
              <a:rPr lang="en-US" sz="2000" dirty="0"/>
              <a:t>water</a:t>
            </a:r>
            <a:r>
              <a:rPr lang="en-US" sz="2000" i="1" dirty="0"/>
              <a:t> </a:t>
            </a:r>
            <a:r>
              <a:rPr lang="en-US" sz="2000" dirty="0"/>
              <a:t>height</a:t>
            </a:r>
            <a:endParaRPr lang="en-US" sz="2000" i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2A511D9-1F4A-AC43-BB84-B44AB35F7FBA}"/>
              </a:ext>
            </a:extLst>
          </p:cNvPr>
          <p:cNvSpPr txBox="1"/>
          <p:nvPr/>
        </p:nvSpPr>
        <p:spPr>
          <a:xfrm>
            <a:off x="3454045" y="6076890"/>
            <a:ext cx="31069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setting</a:t>
            </a:r>
            <a:r>
              <a:rPr lang="en-US" sz="2000" i="1" dirty="0"/>
              <a:t> = </a:t>
            </a:r>
            <a:r>
              <a:rPr lang="en-US" sz="2000" dirty="0"/>
              <a:t>valve position</a:t>
            </a:r>
            <a:endParaRPr lang="en-US" sz="20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52C51B-C4FB-314D-B73C-80D999D91103}"/>
              </a:ext>
            </a:extLst>
          </p:cNvPr>
          <p:cNvSpPr txBox="1"/>
          <p:nvPr/>
        </p:nvSpPr>
        <p:spPr>
          <a:xfrm>
            <a:off x="6451893" y="4953000"/>
            <a:ext cx="1470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m = </a:t>
            </a:r>
            <a:r>
              <a:rPr lang="en-US" sz="2000" dirty="0"/>
              <a:t>meters</a:t>
            </a:r>
            <a:endParaRPr lang="en-US" sz="2000" i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659CE20-4B9F-5C4E-891A-FB55693D7C62}"/>
              </a:ext>
            </a:extLst>
          </p:cNvPr>
          <p:cNvSpPr txBox="1"/>
          <p:nvPr/>
        </p:nvSpPr>
        <p:spPr>
          <a:xfrm>
            <a:off x="5486400" y="2781180"/>
            <a:ext cx="3425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m</a:t>
            </a:r>
            <a:r>
              <a:rPr lang="en-US" sz="2000" i="1" baseline="30000" dirty="0"/>
              <a:t>3</a:t>
            </a:r>
            <a:r>
              <a:rPr lang="en-US" sz="2000" i="1" dirty="0"/>
              <a:t>s</a:t>
            </a:r>
            <a:r>
              <a:rPr lang="en-US" sz="2000" i="1" baseline="30000" dirty="0"/>
              <a:t>-1</a:t>
            </a:r>
            <a:r>
              <a:rPr lang="en-US" sz="2000" i="1" dirty="0"/>
              <a:t> = </a:t>
            </a:r>
            <a:r>
              <a:rPr lang="en-US" sz="2000" dirty="0"/>
              <a:t>cubic meters per sec</a:t>
            </a:r>
            <a:endParaRPr lang="en-US" sz="2000" i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53A95AB-A7C2-CD47-9DCC-1F4293D86CE8}"/>
              </a:ext>
            </a:extLst>
          </p:cNvPr>
          <p:cNvSpPr txBox="1"/>
          <p:nvPr/>
        </p:nvSpPr>
        <p:spPr>
          <a:xfrm>
            <a:off x="6451893" y="4095690"/>
            <a:ext cx="7729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m</a:t>
            </a:r>
            <a:r>
              <a:rPr lang="en-US" sz="2000" i="1" baseline="30000" dirty="0"/>
              <a:t>3</a:t>
            </a:r>
            <a:r>
              <a:rPr lang="en-US" sz="2000" i="1" dirty="0"/>
              <a:t>s</a:t>
            </a:r>
            <a:r>
              <a:rPr lang="en-US" sz="2000" i="1" baseline="30000" dirty="0"/>
              <a:t>-1</a:t>
            </a:r>
            <a:endParaRPr lang="en-US" sz="2000" i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DC157A2-EE64-FF4F-8713-81E95A96AB2A}"/>
              </a:ext>
            </a:extLst>
          </p:cNvPr>
          <p:cNvSpPr txBox="1"/>
          <p:nvPr/>
        </p:nvSpPr>
        <p:spPr>
          <a:xfrm>
            <a:off x="6451893" y="4552890"/>
            <a:ext cx="7729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m</a:t>
            </a:r>
            <a:r>
              <a:rPr lang="en-US" sz="2000" i="1" baseline="30000" dirty="0"/>
              <a:t>3</a:t>
            </a:r>
            <a:r>
              <a:rPr lang="en-US" sz="2000" i="1" dirty="0"/>
              <a:t>s</a:t>
            </a:r>
            <a:r>
              <a:rPr lang="en-US" sz="2000" i="1" baseline="30000" dirty="0"/>
              <a:t>-1</a:t>
            </a:r>
            <a:endParaRPr lang="en-US" sz="2000" i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2099944-9660-EB43-A1E4-61E932405681}"/>
              </a:ext>
            </a:extLst>
          </p:cNvPr>
          <p:cNvSpPr txBox="1"/>
          <p:nvPr/>
        </p:nvSpPr>
        <p:spPr>
          <a:xfrm>
            <a:off x="6451893" y="5695890"/>
            <a:ext cx="7729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m</a:t>
            </a:r>
            <a:r>
              <a:rPr lang="en-US" sz="2000" i="1" baseline="30000" dirty="0"/>
              <a:t>3</a:t>
            </a:r>
            <a:r>
              <a:rPr lang="en-US" sz="2000" i="1" dirty="0"/>
              <a:t>s</a:t>
            </a:r>
            <a:r>
              <a:rPr lang="en-US" sz="2000" i="1" baseline="30000" dirty="0"/>
              <a:t>-1</a:t>
            </a:r>
            <a:endParaRPr lang="en-US" sz="2000" i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186715B-F512-D54A-8032-012FB8737A10}"/>
              </a:ext>
            </a:extLst>
          </p:cNvPr>
          <p:cNvSpPr txBox="1"/>
          <p:nvPr/>
        </p:nvSpPr>
        <p:spPr>
          <a:xfrm>
            <a:off x="3454045" y="5467290"/>
            <a:ext cx="15103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000" dirty="0"/>
              <a:t> </a:t>
            </a:r>
            <a:r>
              <a:rPr lang="en-US" sz="2000" i="1" dirty="0"/>
              <a:t>= </a:t>
            </a:r>
            <a:r>
              <a:rPr lang="en-US" sz="2000" dirty="0"/>
              <a:t>flow in</a:t>
            </a:r>
            <a:endParaRPr lang="en-US" sz="2000" i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32F62A5-F93B-8441-8E18-5446B7870259}"/>
              </a:ext>
            </a:extLst>
          </p:cNvPr>
          <p:cNvSpPr txBox="1"/>
          <p:nvPr/>
        </p:nvSpPr>
        <p:spPr>
          <a:xfrm>
            <a:off x="3454045" y="5772090"/>
            <a:ext cx="18197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2000" dirty="0"/>
              <a:t> </a:t>
            </a:r>
            <a:r>
              <a:rPr lang="en-US" sz="2000" i="1" dirty="0"/>
              <a:t>= </a:t>
            </a:r>
            <a:r>
              <a:rPr lang="en-US" sz="2000" dirty="0"/>
              <a:t>flow out</a:t>
            </a:r>
            <a:endParaRPr lang="en-US" sz="2000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3FA0EB-0330-A747-A9B3-BB52E1A17F90}"/>
              </a:ext>
            </a:extLst>
          </p:cNvPr>
          <p:cNvSpPr txBox="1"/>
          <p:nvPr/>
        </p:nvSpPr>
        <p:spPr>
          <a:xfrm>
            <a:off x="1918077" y="2438400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rivers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FE5BBFF-C5E0-C449-B2F0-426515ACF7FA}"/>
              </a:ext>
            </a:extLst>
          </p:cNvPr>
          <p:cNvSpPr txBox="1"/>
          <p:nvPr/>
        </p:nvSpPr>
        <p:spPr>
          <a:xfrm>
            <a:off x="1371600" y="41264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lake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3B58FFE-58E0-3E49-A732-E3EC76D3017E}"/>
              </a:ext>
            </a:extLst>
          </p:cNvPr>
          <p:cNvSpPr txBox="1"/>
          <p:nvPr/>
        </p:nvSpPr>
        <p:spPr>
          <a:xfrm>
            <a:off x="2209800" y="412646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dam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19476D6-591C-CC4A-AA0D-804FC52E6442}"/>
              </a:ext>
            </a:extLst>
          </p:cNvPr>
          <p:cNvSpPr txBox="1"/>
          <p:nvPr/>
        </p:nvSpPr>
        <p:spPr>
          <a:xfrm>
            <a:off x="1731757" y="5055272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pipe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4257216-BB5C-2A4F-B628-833941B4BDB6}"/>
              </a:ext>
            </a:extLst>
          </p:cNvPr>
          <p:cNvSpPr txBox="1"/>
          <p:nvPr/>
        </p:nvSpPr>
        <p:spPr>
          <a:xfrm>
            <a:off x="6451893" y="5410200"/>
            <a:ext cx="7729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m</a:t>
            </a:r>
            <a:r>
              <a:rPr lang="en-US" sz="2000" i="1" baseline="30000" dirty="0"/>
              <a:t>3</a:t>
            </a:r>
            <a:r>
              <a:rPr lang="en-US" sz="2000" i="1" dirty="0"/>
              <a:t>s</a:t>
            </a:r>
            <a:r>
              <a:rPr lang="en-US" sz="2000" i="1" baseline="30000" dirty="0"/>
              <a:t>-1</a:t>
            </a:r>
            <a:endParaRPr lang="en-US" sz="2000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8BB6B28-B939-1943-8D2B-7FD332A238B5}"/>
                  </a:ext>
                </a:extLst>
              </p:cNvPr>
              <p:cNvSpPr txBox="1"/>
              <p:nvPr/>
            </p:nvSpPr>
            <p:spPr>
              <a:xfrm>
                <a:off x="6451893" y="6019800"/>
                <a:ext cx="157607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i="1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2000" i="1" dirty="0"/>
                  <a:t> = </a:t>
                </a:r>
                <a:r>
                  <a:rPr lang="en-US" sz="2000" dirty="0" err="1"/>
                  <a:t>unitless</a:t>
                </a:r>
                <a:endParaRPr lang="en-US" sz="2000" i="1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8BB6B28-B939-1943-8D2B-7FD332A23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893" y="6019800"/>
                <a:ext cx="1576072" cy="400110"/>
              </a:xfrm>
              <a:prstGeom prst="rect">
                <a:avLst/>
              </a:prstGeom>
              <a:blipFill>
                <a:blip r:embed="rId8"/>
                <a:stretch>
                  <a:fillRect t="-6061" r="-3200"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1872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2" grpId="0"/>
      <p:bldP spid="25" grpId="0"/>
      <p:bldP spid="35" grpId="0"/>
      <p:bldP spid="36" grpId="0"/>
      <p:bldP spid="7" grpId="0"/>
      <p:bldP spid="38" grpId="0"/>
      <p:bldP spid="39" grpId="0"/>
      <p:bldP spid="40" grpId="0"/>
      <p:bldP spid="41" grpId="0"/>
      <p:bldP spid="8" grpId="0"/>
      <p:bldP spid="42" grpId="0"/>
      <p:bldP spid="43" grpId="0"/>
      <p:bldP spid="44" grpId="0"/>
      <p:bldP spid="45" grpId="0"/>
      <p:bldP spid="46" grpId="0"/>
      <p:bldP spid="47" grpId="0"/>
      <p:bldP spid="9" grpId="0"/>
      <p:bldP spid="48" grpId="0"/>
      <p:bldP spid="49" grpId="0"/>
      <p:bldP spid="50" grpId="0"/>
      <p:bldP spid="51" grpId="0"/>
      <p:bldP spid="5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26B483E-2F08-134B-BDCE-7EE383A52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81000"/>
            <a:ext cx="6019800" cy="838200"/>
          </a:xfrm>
        </p:spPr>
        <p:txBody>
          <a:bodyPr/>
          <a:lstStyle/>
          <a:p>
            <a:r>
              <a:rPr lang="en-US" dirty="0"/>
              <a:t>A conceptual model relates inputs to outputs.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13FFE1-B004-E540-8C94-331FC54F09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46D4BA3-1734-6B49-9145-5CE2DA20AAC3}"/>
              </a:ext>
            </a:extLst>
          </p:cNvPr>
          <p:cNvGrpSpPr/>
          <p:nvPr/>
        </p:nvGrpSpPr>
        <p:grpSpPr>
          <a:xfrm>
            <a:off x="7162801" y="381000"/>
            <a:ext cx="1600200" cy="911377"/>
            <a:chOff x="381000" y="1066800"/>
            <a:chExt cx="5678091" cy="4946953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BA8CE82-1968-C745-8978-732A2FF3B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29000" y="4051300"/>
              <a:ext cx="2630091" cy="1962453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05DBFBA-6355-7A49-9762-30CC3933A1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68512" y="2819400"/>
              <a:ext cx="553047" cy="1231900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F0D924D-092A-AB4A-8921-9AAEF6BF84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9601" y="1066801"/>
              <a:ext cx="914400" cy="714931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FDC834B4-B21A-C44B-8BFB-1BB294769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1000" y="1781731"/>
              <a:ext cx="2450705" cy="1361283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FA23013D-EDF8-6841-AD98-0DFE7A5B3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29845" y="2819400"/>
              <a:ext cx="553047" cy="1231900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D081F26-E7AE-2847-992B-9FD9F6DAAA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4445" y="2819400"/>
              <a:ext cx="553047" cy="1231900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47C99A78-29D9-E243-A205-AFB35148E4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76400" y="1066800"/>
              <a:ext cx="914400" cy="714931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44DD90E9-3D57-FE4A-9869-3F0FA575BB0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H="1">
              <a:off x="1777605" y="3143014"/>
              <a:ext cx="2108200" cy="952500"/>
            </a:xfrm>
            <a:prstGeom prst="rect">
              <a:avLst/>
            </a:prstGeom>
          </p:spPr>
        </p:pic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AF8A3F6C-DC1B-2446-A5F9-4D14FA89F1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7799" y="2401235"/>
            <a:ext cx="778691" cy="60882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24DEA68-10A2-A648-B85B-8D329D853B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0" y="2412157"/>
            <a:ext cx="456500" cy="10168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F87D43-2174-8F4A-9314-A6B2F97E8F9A}"/>
              </a:ext>
            </a:extLst>
          </p:cNvPr>
          <p:cNvSpPr txBox="1"/>
          <p:nvPr/>
        </p:nvSpPr>
        <p:spPr>
          <a:xfrm>
            <a:off x="152400" y="2412157"/>
            <a:ext cx="832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Flow</a:t>
            </a:r>
            <a:r>
              <a:rPr lang="en-US" dirty="0"/>
              <a:t>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93B3C0-9683-EB4C-B7CD-61CD482ADCEC}"/>
              </a:ext>
            </a:extLst>
          </p:cNvPr>
          <p:cNvSpPr txBox="1"/>
          <p:nvPr/>
        </p:nvSpPr>
        <p:spPr>
          <a:xfrm>
            <a:off x="167640" y="4088767"/>
            <a:ext cx="1047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Vessel</a:t>
            </a:r>
            <a:r>
              <a:rPr lang="en-US" dirty="0"/>
              <a:t>: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2DA8BBB-1470-8147-BC6C-29A44B9B3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799" y="4088767"/>
            <a:ext cx="673243" cy="50234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D002C37-DA50-6E49-8977-F8EC89BF1A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1600" y="4088768"/>
            <a:ext cx="720314" cy="40011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16BB900-545E-064C-911C-A1B1AC01B4E1}"/>
              </a:ext>
            </a:extLst>
          </p:cNvPr>
          <p:cNvSpPr txBox="1"/>
          <p:nvPr/>
        </p:nvSpPr>
        <p:spPr>
          <a:xfrm>
            <a:off x="167640" y="5424604"/>
            <a:ext cx="1218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Conduit</a:t>
            </a:r>
            <a:r>
              <a:rPr lang="en-US" dirty="0"/>
              <a:t>: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EB7B91A-7E38-D846-97E6-6CC9482838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1474736" y="5424604"/>
            <a:ext cx="1264633" cy="57137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FB605517-F10F-6149-B590-E555E50451C0}"/>
              </a:ext>
            </a:extLst>
          </p:cNvPr>
          <p:cNvSpPr txBox="1"/>
          <p:nvPr/>
        </p:nvSpPr>
        <p:spPr>
          <a:xfrm>
            <a:off x="3160525" y="1773942"/>
            <a:ext cx="1310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Variables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877121-6479-D24A-ABF2-B77774556255}"/>
              </a:ext>
            </a:extLst>
          </p:cNvPr>
          <p:cNvSpPr txBox="1"/>
          <p:nvPr/>
        </p:nvSpPr>
        <p:spPr>
          <a:xfrm>
            <a:off x="3124200" y="243840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sz="2000" i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1DA3EB8-2E8A-3443-8B76-53FCB5CD8B05}"/>
              </a:ext>
            </a:extLst>
          </p:cNvPr>
          <p:cNvSpPr txBox="1"/>
          <p:nvPr/>
        </p:nvSpPr>
        <p:spPr>
          <a:xfrm>
            <a:off x="3124200" y="388620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endParaRPr lang="en-US" sz="2000" i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8ACF1BF-770B-B441-B1EA-22AD84A4319E}"/>
              </a:ext>
            </a:extLst>
          </p:cNvPr>
          <p:cNvSpPr txBox="1"/>
          <p:nvPr/>
        </p:nvSpPr>
        <p:spPr>
          <a:xfrm>
            <a:off x="3124200" y="421011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sz="2000" i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1C00973-0069-4E44-9035-5A1C86CDA886}"/>
              </a:ext>
            </a:extLst>
          </p:cNvPr>
          <p:cNvSpPr txBox="1"/>
          <p:nvPr/>
        </p:nvSpPr>
        <p:spPr>
          <a:xfrm>
            <a:off x="3124200" y="4514910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endParaRPr lang="en-US" sz="2000" i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2A511D9-1F4A-AC43-BB84-B44AB35F7FBA}"/>
              </a:ext>
            </a:extLst>
          </p:cNvPr>
          <p:cNvSpPr txBox="1"/>
          <p:nvPr/>
        </p:nvSpPr>
        <p:spPr>
          <a:xfrm>
            <a:off x="3124200" y="6076890"/>
            <a:ext cx="1261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setting</a:t>
            </a:r>
            <a:endParaRPr lang="en-US" sz="2000" i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186715B-F512-D54A-8032-012FB8737A10}"/>
              </a:ext>
            </a:extLst>
          </p:cNvPr>
          <p:cNvSpPr txBox="1"/>
          <p:nvPr/>
        </p:nvSpPr>
        <p:spPr>
          <a:xfrm>
            <a:off x="3124200" y="546729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endParaRPr lang="en-US" sz="2000" i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32F62A5-F93B-8441-8E18-5446B7870259}"/>
              </a:ext>
            </a:extLst>
          </p:cNvPr>
          <p:cNvSpPr txBox="1"/>
          <p:nvPr/>
        </p:nvSpPr>
        <p:spPr>
          <a:xfrm>
            <a:off x="3124200" y="577209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en-US" sz="2000" i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1D2DB11-2345-1A4A-8DCB-A02950E56FC6}"/>
              </a:ext>
            </a:extLst>
          </p:cNvPr>
          <p:cNvSpPr txBox="1"/>
          <p:nvPr/>
        </p:nvSpPr>
        <p:spPr>
          <a:xfrm>
            <a:off x="6614570" y="1752600"/>
            <a:ext cx="15824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Conceptual</a:t>
            </a:r>
          </a:p>
          <a:p>
            <a:pPr algn="ctr"/>
            <a:r>
              <a:rPr lang="en-US" sz="2000" b="1" dirty="0"/>
              <a:t>Model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EF3F49-85E5-BA4C-A48A-F1FEE6EE349A}"/>
              </a:ext>
            </a:extLst>
          </p:cNvPr>
          <p:cNvSpPr/>
          <p:nvPr/>
        </p:nvSpPr>
        <p:spPr>
          <a:xfrm>
            <a:off x="6797729" y="4267200"/>
            <a:ext cx="669871" cy="533400"/>
          </a:xfrm>
          <a:prstGeom prst="rect">
            <a:avLst/>
          </a:prstGeom>
          <a:solidFill>
            <a:schemeClr val="tx1"/>
          </a:solidFill>
          <a:ln w="38100"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4AF6ACDA-7C31-C44C-8F56-5CC970FA6991}"/>
              </a:ext>
            </a:extLst>
          </p:cNvPr>
          <p:cNvCxnSpPr>
            <a:cxnSpLocks/>
            <a:stCxn id="38" idx="3"/>
            <a:endCxn id="10" idx="0"/>
          </p:cNvCxnSpPr>
          <p:nvPr/>
        </p:nvCxnSpPr>
        <p:spPr>
          <a:xfrm>
            <a:off x="3616643" y="4086255"/>
            <a:ext cx="3516022" cy="180945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BAAEB648-5E8A-CB4E-B52C-721CAF6F6B4A}"/>
              </a:ext>
            </a:extLst>
          </p:cNvPr>
          <p:cNvCxnSpPr>
            <a:stCxn id="40" idx="3"/>
            <a:endCxn id="10" idx="2"/>
          </p:cNvCxnSpPr>
          <p:nvPr/>
        </p:nvCxnSpPr>
        <p:spPr>
          <a:xfrm>
            <a:off x="4232196" y="4714965"/>
            <a:ext cx="2900469" cy="85635"/>
          </a:xfrm>
          <a:prstGeom prst="bentConnector4">
            <a:avLst>
              <a:gd name="adj1" fmla="val 44226"/>
              <a:gd name="adj2" fmla="val 366947"/>
            </a:avLst>
          </a:prstGeom>
          <a:ln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1F1E453B-CAAD-454F-BDC0-A0E89294E210}"/>
              </a:ext>
            </a:extLst>
          </p:cNvPr>
          <p:cNvCxnSpPr>
            <a:stCxn id="10" idx="1"/>
            <a:endCxn id="39" idx="3"/>
          </p:cNvCxnSpPr>
          <p:nvPr/>
        </p:nvCxnSpPr>
        <p:spPr>
          <a:xfrm rot="10800000">
            <a:off x="3770531" y="4410166"/>
            <a:ext cx="3027198" cy="123735"/>
          </a:xfrm>
          <a:prstGeom prst="bentConnector3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E9947212-C67E-5148-ADBA-2F1E183B2F87}"/>
              </a:ext>
            </a:extLst>
          </p:cNvPr>
          <p:cNvSpPr/>
          <p:nvPr/>
        </p:nvSpPr>
        <p:spPr>
          <a:xfrm>
            <a:off x="6950129" y="5872369"/>
            <a:ext cx="669871" cy="452231"/>
          </a:xfrm>
          <a:prstGeom prst="rect">
            <a:avLst/>
          </a:prstGeom>
          <a:solidFill>
            <a:schemeClr val="tx1"/>
          </a:solidFill>
          <a:ln w="38100"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5714719A-7A9E-5846-A2F3-3D59EC55FDC5}"/>
              </a:ext>
            </a:extLst>
          </p:cNvPr>
          <p:cNvCxnSpPr>
            <a:cxnSpLocks/>
            <a:stCxn id="46" idx="3"/>
            <a:endCxn id="48" idx="0"/>
          </p:cNvCxnSpPr>
          <p:nvPr/>
        </p:nvCxnSpPr>
        <p:spPr>
          <a:xfrm>
            <a:off x="3616643" y="5667345"/>
            <a:ext cx="3668422" cy="205024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23B75CBF-C390-4541-AFBB-C2D08A50E005}"/>
              </a:ext>
            </a:extLst>
          </p:cNvPr>
          <p:cNvCxnSpPr>
            <a:cxnSpLocks/>
            <a:stCxn id="41" idx="3"/>
            <a:endCxn id="48" idx="2"/>
          </p:cNvCxnSpPr>
          <p:nvPr/>
        </p:nvCxnSpPr>
        <p:spPr>
          <a:xfrm>
            <a:off x="4386084" y="6276945"/>
            <a:ext cx="2898981" cy="47655"/>
          </a:xfrm>
          <a:prstGeom prst="bentConnector4">
            <a:avLst>
              <a:gd name="adj1" fmla="val 44223"/>
              <a:gd name="adj2" fmla="val 579698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DCE7A788-AC9E-854B-86C5-78CE33A44E9E}"/>
              </a:ext>
            </a:extLst>
          </p:cNvPr>
          <p:cNvCxnSpPr>
            <a:cxnSpLocks/>
            <a:stCxn id="48" idx="1"/>
            <a:endCxn id="47" idx="3"/>
          </p:cNvCxnSpPr>
          <p:nvPr/>
        </p:nvCxnSpPr>
        <p:spPr>
          <a:xfrm rot="10800000">
            <a:off x="3770531" y="5972145"/>
            <a:ext cx="3179598" cy="126340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E30F505-7C23-8248-8FE5-F2CB6DDEC089}"/>
              </a:ext>
            </a:extLst>
          </p:cNvPr>
          <p:cNvSpPr txBox="1"/>
          <p:nvPr/>
        </p:nvSpPr>
        <p:spPr>
          <a:xfrm>
            <a:off x="7502604" y="41910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unknown</a:t>
            </a:r>
          </a:p>
          <a:p>
            <a:pPr algn="ctr"/>
            <a:r>
              <a:rPr lang="en-US" dirty="0"/>
              <a:t>function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04008D5-BDE0-914D-B56D-90DD92ED34ED}"/>
              </a:ext>
            </a:extLst>
          </p:cNvPr>
          <p:cNvSpPr txBox="1"/>
          <p:nvPr/>
        </p:nvSpPr>
        <p:spPr>
          <a:xfrm>
            <a:off x="7666599" y="560787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unknown</a:t>
            </a:r>
          </a:p>
          <a:p>
            <a:pPr algn="ctr"/>
            <a:r>
              <a:rPr lang="en-US" dirty="0"/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1041209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22" grpId="0"/>
      <p:bldP spid="25" grpId="0"/>
      <p:bldP spid="35" grpId="0"/>
      <p:bldP spid="7" grpId="0"/>
      <p:bldP spid="38" grpId="0"/>
      <p:bldP spid="39" grpId="0"/>
      <p:bldP spid="40" grpId="0"/>
      <p:bldP spid="41" grpId="0"/>
      <p:bldP spid="46" grpId="0"/>
      <p:bldP spid="47" grpId="0"/>
      <p:bldP spid="37" grpId="0"/>
      <p:bldP spid="10" grpId="0" animBg="1"/>
      <p:bldP spid="48" grpId="0" animBg="1"/>
      <p:bldP spid="58" grpId="0"/>
      <p:bldP spid="5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D4F0A-3B72-9944-AC3C-35A38B5AF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1" y="304800"/>
            <a:ext cx="6096000" cy="838200"/>
          </a:xfrm>
        </p:spPr>
        <p:txBody>
          <a:bodyPr/>
          <a:lstStyle/>
          <a:p>
            <a:r>
              <a:rPr lang="en-US" sz="3200" dirty="0"/>
              <a:t>Conceptual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48EF12-48CA-964C-8EDC-938D2D3161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2A4C78-2D10-5443-90D1-368E64EF7549}"/>
              </a:ext>
            </a:extLst>
          </p:cNvPr>
          <p:cNvSpPr txBox="1"/>
          <p:nvPr/>
        </p:nvSpPr>
        <p:spPr>
          <a:xfrm>
            <a:off x="248641" y="892314"/>
            <a:ext cx="59997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A conceptual model specifies how the inputs of one element relate to the outputs of other elements.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468FBC8-10EB-3B4D-938D-B4A421935551}"/>
              </a:ext>
            </a:extLst>
          </p:cNvPr>
          <p:cNvGrpSpPr/>
          <p:nvPr/>
        </p:nvGrpSpPr>
        <p:grpSpPr>
          <a:xfrm>
            <a:off x="6629400" y="381000"/>
            <a:ext cx="2133601" cy="1371600"/>
            <a:chOff x="381000" y="1066800"/>
            <a:chExt cx="5678091" cy="494695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9CA5C55-1484-C149-89CF-3F2CC7FE1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29000" y="4051300"/>
              <a:ext cx="2630091" cy="1962453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911C782-F8F3-9D49-9081-00D3EB1A74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68512" y="2819400"/>
              <a:ext cx="553047" cy="12319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A64C435-1B8A-CC4B-AAB7-EAA009015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1" y="1066801"/>
              <a:ext cx="914400" cy="71493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3E048B7-D7C0-8A44-B0B1-EC82E3F9AF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1000" y="1781731"/>
              <a:ext cx="2450705" cy="136128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AAA84D4-F93C-7649-9959-1D2C57D65F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29845" y="2819400"/>
              <a:ext cx="553047" cy="12319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D731927-93CF-D94A-90EE-CDB13A7E8E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34445" y="2819400"/>
              <a:ext cx="553047" cy="12319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6720C15-CB96-1243-A0DD-80DCFC15A6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76400" y="1066800"/>
              <a:ext cx="914400" cy="714931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1464817-8662-D644-B666-4A0210CA6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1777605" y="3143014"/>
              <a:ext cx="2108200" cy="952500"/>
            </a:xfrm>
            <a:prstGeom prst="rect">
              <a:avLst/>
            </a:prstGeom>
          </p:spPr>
        </p:pic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824A4B3-0581-404A-BED0-B09F94C933E6}"/>
              </a:ext>
            </a:extLst>
          </p:cNvPr>
          <p:cNvSpPr/>
          <p:nvPr/>
        </p:nvSpPr>
        <p:spPr>
          <a:xfrm>
            <a:off x="2148141" y="4126467"/>
            <a:ext cx="669871" cy="533400"/>
          </a:xfrm>
          <a:prstGeom prst="rect">
            <a:avLst/>
          </a:prstGeom>
          <a:solidFill>
            <a:schemeClr val="tx1"/>
          </a:solidFill>
          <a:ln w="38100"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BE2BA8-8661-014F-8C1C-7F5D124E1076}"/>
              </a:ext>
            </a:extLst>
          </p:cNvPr>
          <p:cNvSpPr txBox="1"/>
          <p:nvPr/>
        </p:nvSpPr>
        <p:spPr>
          <a:xfrm>
            <a:off x="1752600" y="2069067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F1.out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E9A274-6098-4C45-B48E-C9E2EADF0840}"/>
              </a:ext>
            </a:extLst>
          </p:cNvPr>
          <p:cNvSpPr txBox="1"/>
          <p:nvPr/>
        </p:nvSpPr>
        <p:spPr>
          <a:xfrm>
            <a:off x="2094352" y="3452335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V1.in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5B3100A-B80C-1743-87B1-DDC2697444AA}"/>
              </a:ext>
            </a:extLst>
          </p:cNvPr>
          <p:cNvGrpSpPr/>
          <p:nvPr/>
        </p:nvGrpSpPr>
        <p:grpSpPr>
          <a:xfrm>
            <a:off x="2137174" y="2679271"/>
            <a:ext cx="669871" cy="533400"/>
            <a:chOff x="674832" y="3582004"/>
            <a:chExt cx="669871" cy="5334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557EC64-EEDC-E541-B113-77B962836C73}"/>
                </a:ext>
              </a:extLst>
            </p:cNvPr>
            <p:cNvSpPr/>
            <p:nvPr/>
          </p:nvSpPr>
          <p:spPr>
            <a:xfrm>
              <a:off x="674832" y="3582004"/>
              <a:ext cx="669871" cy="533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BB04672-C317-1D44-88DD-9BF7F6573C08}"/>
                </a:ext>
              </a:extLst>
            </p:cNvPr>
            <p:cNvSpPr txBox="1"/>
            <p:nvPr/>
          </p:nvSpPr>
          <p:spPr>
            <a:xfrm>
              <a:off x="853861" y="3632575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=</a:t>
              </a:r>
            </a:p>
          </p:txBody>
        </p:sp>
      </p:grp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E064D8DE-065B-1446-8802-3BFB9A425881}"/>
              </a:ext>
            </a:extLst>
          </p:cNvPr>
          <p:cNvCxnSpPr>
            <a:cxnSpLocks/>
            <a:stCxn id="21" idx="2"/>
            <a:endCxn id="24" idx="0"/>
          </p:cNvCxnSpPr>
          <p:nvPr/>
        </p:nvCxnSpPr>
        <p:spPr>
          <a:xfrm rot="16200000" flipH="1">
            <a:off x="2244873" y="2452034"/>
            <a:ext cx="240872" cy="213602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115E1056-0EA4-BA4E-B376-2197BA38FACF}"/>
              </a:ext>
            </a:extLst>
          </p:cNvPr>
          <p:cNvCxnSpPr>
            <a:cxnSpLocks/>
            <a:stCxn id="24" idx="2"/>
            <a:endCxn id="23" idx="0"/>
          </p:cNvCxnSpPr>
          <p:nvPr/>
        </p:nvCxnSpPr>
        <p:spPr>
          <a:xfrm rot="16200000" flipH="1">
            <a:off x="2381888" y="3302892"/>
            <a:ext cx="239664" cy="59221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1C4AA3BD-50E8-5A41-99F5-BD705147FB61}"/>
              </a:ext>
            </a:extLst>
          </p:cNvPr>
          <p:cNvCxnSpPr>
            <a:cxnSpLocks/>
            <a:stCxn id="23" idx="2"/>
            <a:endCxn id="17" idx="0"/>
          </p:cNvCxnSpPr>
          <p:nvPr/>
        </p:nvCxnSpPr>
        <p:spPr>
          <a:xfrm rot="5400000">
            <a:off x="2354804" y="3949940"/>
            <a:ext cx="304800" cy="48254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1958EA8-FC40-D443-A265-9F87F80BE05A}"/>
              </a:ext>
            </a:extLst>
          </p:cNvPr>
          <p:cNvSpPr txBox="1"/>
          <p:nvPr/>
        </p:nvSpPr>
        <p:spPr>
          <a:xfrm>
            <a:off x="228600" y="4138135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V1.height</a:t>
            </a: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3B4F87C1-7C8C-7540-AEA9-03EDA0E4DB80}"/>
              </a:ext>
            </a:extLst>
          </p:cNvPr>
          <p:cNvCxnSpPr>
            <a:stCxn id="34" idx="3"/>
            <a:endCxn id="17" idx="1"/>
          </p:cNvCxnSpPr>
          <p:nvPr/>
        </p:nvCxnSpPr>
        <p:spPr>
          <a:xfrm>
            <a:off x="1653990" y="4322801"/>
            <a:ext cx="494151" cy="70366"/>
          </a:xfrm>
          <a:prstGeom prst="bentConnector3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514C52C-0C02-CA4B-86E2-5F4E007AEB4E}"/>
              </a:ext>
            </a:extLst>
          </p:cNvPr>
          <p:cNvSpPr txBox="1"/>
          <p:nvPr/>
        </p:nvSpPr>
        <p:spPr>
          <a:xfrm>
            <a:off x="1828800" y="502920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V1.out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D013698E-4C80-A24C-B9FF-68BCC2BC24A4}"/>
              </a:ext>
            </a:extLst>
          </p:cNvPr>
          <p:cNvCxnSpPr>
            <a:cxnSpLocks/>
            <a:stCxn id="17" idx="2"/>
          </p:cNvCxnSpPr>
          <p:nvPr/>
        </p:nvCxnSpPr>
        <p:spPr>
          <a:xfrm rot="5400000">
            <a:off x="2221191" y="4773385"/>
            <a:ext cx="375404" cy="148369"/>
          </a:xfrm>
          <a:prstGeom prst="bentConnector3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D9EB58E-BC93-9B4B-8695-96FE8F7367C3}"/>
              </a:ext>
            </a:extLst>
          </p:cNvPr>
          <p:cNvGrpSpPr/>
          <p:nvPr/>
        </p:nvGrpSpPr>
        <p:grpSpPr>
          <a:xfrm>
            <a:off x="3760812" y="2145463"/>
            <a:ext cx="669871" cy="533400"/>
            <a:chOff x="674832" y="3582004"/>
            <a:chExt cx="669871" cy="5334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D891969-458F-4B44-93F3-5CCDD663CC9C}"/>
                </a:ext>
              </a:extLst>
            </p:cNvPr>
            <p:cNvSpPr/>
            <p:nvPr/>
          </p:nvSpPr>
          <p:spPr>
            <a:xfrm>
              <a:off x="674832" y="3582004"/>
              <a:ext cx="669871" cy="533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D1957B8-AD2A-5044-98FD-7EEAA3A3EF07}"/>
                </a:ext>
              </a:extLst>
            </p:cNvPr>
            <p:cNvSpPr txBox="1"/>
            <p:nvPr/>
          </p:nvSpPr>
          <p:spPr>
            <a:xfrm>
              <a:off x="853861" y="3632575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=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12D4A9F7-1EDC-F24C-8F0D-4A7AE29C2E8F}"/>
              </a:ext>
            </a:extLst>
          </p:cNvPr>
          <p:cNvSpPr txBox="1"/>
          <p:nvPr/>
        </p:nvSpPr>
        <p:spPr>
          <a:xfrm>
            <a:off x="3392295" y="295936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P.in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4C96E951-D0D1-2D49-BC18-F4FE289E941D}"/>
              </a:ext>
            </a:extLst>
          </p:cNvPr>
          <p:cNvCxnSpPr>
            <a:cxnSpLocks/>
            <a:stCxn id="37" idx="3"/>
            <a:endCxn id="41" idx="1"/>
          </p:cNvCxnSpPr>
          <p:nvPr/>
        </p:nvCxnSpPr>
        <p:spPr>
          <a:xfrm flipV="1">
            <a:off x="2840615" y="2412163"/>
            <a:ext cx="920197" cy="280170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C3BD8008-1A5A-134F-A464-B20CECB3C761}"/>
              </a:ext>
            </a:extLst>
          </p:cNvPr>
          <p:cNvCxnSpPr>
            <a:stCxn id="41" idx="2"/>
            <a:endCxn id="43" idx="0"/>
          </p:cNvCxnSpPr>
          <p:nvPr/>
        </p:nvCxnSpPr>
        <p:spPr>
          <a:xfrm rot="5400000">
            <a:off x="3787799" y="2651410"/>
            <a:ext cx="280497" cy="335403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3C681E0E-9742-AC4B-BDCF-B72F2D09F1A8}"/>
              </a:ext>
            </a:extLst>
          </p:cNvPr>
          <p:cNvSpPr/>
          <p:nvPr/>
        </p:nvSpPr>
        <p:spPr>
          <a:xfrm>
            <a:off x="3858620" y="3582003"/>
            <a:ext cx="669871" cy="533400"/>
          </a:xfrm>
          <a:prstGeom prst="rect">
            <a:avLst/>
          </a:prstGeom>
          <a:solidFill>
            <a:schemeClr val="tx1"/>
          </a:solidFill>
          <a:ln w="38100"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1DD8E72-1AD5-C844-9E19-708E0E93A86A}"/>
              </a:ext>
            </a:extLst>
          </p:cNvPr>
          <p:cNvSpPr txBox="1"/>
          <p:nvPr/>
        </p:nvSpPr>
        <p:spPr>
          <a:xfrm>
            <a:off x="4515649" y="2922745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P.setting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D38578FA-8DDF-2641-871E-7D9951BCB90F}"/>
              </a:ext>
            </a:extLst>
          </p:cNvPr>
          <p:cNvCxnSpPr>
            <a:cxnSpLocks/>
            <a:stCxn id="49" idx="2"/>
            <a:endCxn id="48" idx="3"/>
          </p:cNvCxnSpPr>
          <p:nvPr/>
        </p:nvCxnSpPr>
        <p:spPr>
          <a:xfrm rot="5400000">
            <a:off x="4600105" y="3220464"/>
            <a:ext cx="556626" cy="699853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F6D4BB6-7E4E-264D-B80F-72AFCAD76B23}"/>
              </a:ext>
            </a:extLst>
          </p:cNvPr>
          <p:cNvSpPr txBox="1"/>
          <p:nvPr/>
        </p:nvSpPr>
        <p:spPr>
          <a:xfrm>
            <a:off x="3505200" y="449080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44253858-13A1-874C-8C7A-1AD3DFF5BC2A}"/>
              </a:ext>
            </a:extLst>
          </p:cNvPr>
          <p:cNvCxnSpPr>
            <a:stCxn id="48" idx="2"/>
            <a:endCxn id="51" idx="0"/>
          </p:cNvCxnSpPr>
          <p:nvPr/>
        </p:nvCxnSpPr>
        <p:spPr>
          <a:xfrm rot="5400000">
            <a:off x="3880166" y="4177417"/>
            <a:ext cx="375404" cy="251377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BDA3A75D-EA16-484F-B8F3-1158E7ED6129}"/>
              </a:ext>
            </a:extLst>
          </p:cNvPr>
          <p:cNvCxnSpPr>
            <a:stCxn id="43" idx="2"/>
            <a:endCxn id="48" idx="0"/>
          </p:cNvCxnSpPr>
          <p:nvPr/>
        </p:nvCxnSpPr>
        <p:spPr>
          <a:xfrm rot="16200000" flipH="1">
            <a:off x="3850295" y="3238741"/>
            <a:ext cx="253311" cy="433211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400493C-3B2A-844E-9CA2-470B449505DE}"/>
              </a:ext>
            </a:extLst>
          </p:cNvPr>
          <p:cNvSpPr txBox="1"/>
          <p:nvPr/>
        </p:nvSpPr>
        <p:spPr>
          <a:xfrm>
            <a:off x="6164394" y="250448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916B5C6-0168-674A-9F01-0316CD2C06FD}"/>
              </a:ext>
            </a:extLst>
          </p:cNvPr>
          <p:cNvSpPr txBox="1"/>
          <p:nvPr/>
        </p:nvSpPr>
        <p:spPr>
          <a:xfrm>
            <a:off x="6166706" y="53863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8DA3D9D-AC90-8E46-BD49-9A4B928080D7}"/>
              </a:ext>
            </a:extLst>
          </p:cNvPr>
          <p:cNvSpPr txBox="1"/>
          <p:nvPr/>
        </p:nvSpPr>
        <p:spPr>
          <a:xfrm>
            <a:off x="6916476" y="9144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4803FD2-F4D3-1747-A951-53ACC5D12884}"/>
              </a:ext>
            </a:extLst>
          </p:cNvPr>
          <p:cNvSpPr txBox="1"/>
          <p:nvPr/>
        </p:nvSpPr>
        <p:spPr>
          <a:xfrm>
            <a:off x="8066173" y="545068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E03093F-EAB2-244E-B943-4F486C9EC39C}"/>
              </a:ext>
            </a:extLst>
          </p:cNvPr>
          <p:cNvSpPr txBox="1"/>
          <p:nvPr/>
        </p:nvSpPr>
        <p:spPr>
          <a:xfrm>
            <a:off x="7320087" y="1312448"/>
            <a:ext cx="460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V2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4B6D401-D8BD-ED45-B0E1-FA420125C698}"/>
              </a:ext>
            </a:extLst>
          </p:cNvPr>
          <p:cNvGrpSpPr/>
          <p:nvPr/>
        </p:nvGrpSpPr>
        <p:grpSpPr>
          <a:xfrm>
            <a:off x="6569128" y="2145267"/>
            <a:ext cx="669871" cy="533400"/>
            <a:chOff x="674832" y="3582004"/>
            <a:chExt cx="669871" cy="53340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F7A195CB-5FB2-694A-95E2-29BEC3ADA30E}"/>
                </a:ext>
              </a:extLst>
            </p:cNvPr>
            <p:cNvSpPr/>
            <p:nvPr/>
          </p:nvSpPr>
          <p:spPr>
            <a:xfrm>
              <a:off x="674832" y="3582004"/>
              <a:ext cx="669871" cy="533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8044245-0C0E-3D4E-BDF1-87D34DEBE101}"/>
                </a:ext>
              </a:extLst>
            </p:cNvPr>
            <p:cNvSpPr txBox="1"/>
            <p:nvPr/>
          </p:nvSpPr>
          <p:spPr>
            <a:xfrm>
              <a:off x="853861" y="3632575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+</a:t>
              </a: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A1B940F1-C197-5946-ABEB-A9AFA4B12607}"/>
              </a:ext>
            </a:extLst>
          </p:cNvPr>
          <p:cNvSpPr txBox="1"/>
          <p:nvPr/>
        </p:nvSpPr>
        <p:spPr>
          <a:xfrm>
            <a:off x="7686287" y="215134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F2.out</a:t>
            </a:r>
          </a:p>
        </p:txBody>
      </p: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54EC16BD-6828-914B-8960-309C63AD73C5}"/>
              </a:ext>
            </a:extLst>
          </p:cNvPr>
          <p:cNvCxnSpPr>
            <a:cxnSpLocks/>
            <a:stCxn id="73" idx="1"/>
            <a:endCxn id="71" idx="3"/>
          </p:cNvCxnSpPr>
          <p:nvPr/>
        </p:nvCxnSpPr>
        <p:spPr>
          <a:xfrm rot="10800000" flipV="1">
            <a:off x="7238999" y="2336007"/>
            <a:ext cx="447288" cy="7596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D2BFFC4B-CC44-3946-82A8-F2980DC3FA63}"/>
              </a:ext>
            </a:extLst>
          </p:cNvPr>
          <p:cNvCxnSpPr>
            <a:stCxn id="51" idx="3"/>
            <a:endCxn id="71" idx="1"/>
          </p:cNvCxnSpPr>
          <p:nvPr/>
        </p:nvCxnSpPr>
        <p:spPr>
          <a:xfrm flipV="1">
            <a:off x="4379157" y="2411967"/>
            <a:ext cx="2189971" cy="2263506"/>
          </a:xfrm>
          <a:prstGeom prst="bentConnector3">
            <a:avLst>
              <a:gd name="adj1" fmla="val 73487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DBA91A81-5918-5645-B5E4-4DD61BC1B78E}"/>
              </a:ext>
            </a:extLst>
          </p:cNvPr>
          <p:cNvSpPr/>
          <p:nvPr/>
        </p:nvSpPr>
        <p:spPr>
          <a:xfrm>
            <a:off x="6605530" y="3669267"/>
            <a:ext cx="669871" cy="533400"/>
          </a:xfrm>
          <a:prstGeom prst="rect">
            <a:avLst/>
          </a:prstGeom>
          <a:solidFill>
            <a:schemeClr val="tx1"/>
          </a:solidFill>
          <a:ln w="38100"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3D2BAFF-B496-1140-9664-EC5DF0F489C0}"/>
              </a:ext>
            </a:extLst>
          </p:cNvPr>
          <p:cNvSpPr txBox="1"/>
          <p:nvPr/>
        </p:nvSpPr>
        <p:spPr>
          <a:xfrm>
            <a:off x="6517442" y="2977158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V2.in</a:t>
            </a:r>
          </a:p>
        </p:txBody>
      </p: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10A97C36-6EF9-2D42-BEF0-499423533A92}"/>
              </a:ext>
            </a:extLst>
          </p:cNvPr>
          <p:cNvCxnSpPr>
            <a:stCxn id="71" idx="2"/>
            <a:endCxn id="87" idx="0"/>
          </p:cNvCxnSpPr>
          <p:nvPr/>
        </p:nvCxnSpPr>
        <p:spPr>
          <a:xfrm rot="16200000" flipH="1">
            <a:off x="6779997" y="2802733"/>
            <a:ext cx="298491" cy="50357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F8FB42D4-CE4F-2946-8133-296CC3AE42AB}"/>
              </a:ext>
            </a:extLst>
          </p:cNvPr>
          <p:cNvCxnSpPr>
            <a:cxnSpLocks/>
            <a:stCxn id="87" idx="2"/>
            <a:endCxn id="85" idx="0"/>
          </p:cNvCxnSpPr>
          <p:nvPr/>
        </p:nvCxnSpPr>
        <p:spPr>
          <a:xfrm rot="5400000">
            <a:off x="6786056" y="3500901"/>
            <a:ext cx="322777" cy="13955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DB580F65-2A6A-554F-A72C-0A3CD6B66938}"/>
              </a:ext>
            </a:extLst>
          </p:cNvPr>
          <p:cNvSpPr txBox="1"/>
          <p:nvPr/>
        </p:nvSpPr>
        <p:spPr>
          <a:xfrm>
            <a:off x="7490010" y="3413995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V2.height</a:t>
            </a:r>
          </a:p>
        </p:txBody>
      </p: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C78A514D-6C0C-3C44-85C5-7BC5FBE10FB6}"/>
              </a:ext>
            </a:extLst>
          </p:cNvPr>
          <p:cNvCxnSpPr>
            <a:cxnSpLocks/>
            <a:stCxn id="94" idx="1"/>
            <a:endCxn id="85" idx="3"/>
          </p:cNvCxnSpPr>
          <p:nvPr/>
        </p:nvCxnSpPr>
        <p:spPr>
          <a:xfrm rot="10800000" flipV="1">
            <a:off x="7275402" y="3598661"/>
            <a:ext cx="214609" cy="337306"/>
          </a:xfrm>
          <a:prstGeom prst="bentConnector3">
            <a:avLst>
              <a:gd name="adj1" fmla="val 50000"/>
            </a:avLst>
          </a:prstGeom>
          <a:ln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EA7ED4F4-6999-4A41-B420-05AE2CC375FF}"/>
              </a:ext>
            </a:extLst>
          </p:cNvPr>
          <p:cNvSpPr txBox="1"/>
          <p:nvPr/>
        </p:nvSpPr>
        <p:spPr>
          <a:xfrm>
            <a:off x="6453686" y="4583667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V2.out</a:t>
            </a:r>
          </a:p>
        </p:txBody>
      </p:sp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EEADCFBF-2DE8-B547-AE35-3403917DDF9A}"/>
              </a:ext>
            </a:extLst>
          </p:cNvPr>
          <p:cNvCxnSpPr>
            <a:cxnSpLocks/>
            <a:stCxn id="85" idx="2"/>
            <a:endCxn id="99" idx="0"/>
          </p:cNvCxnSpPr>
          <p:nvPr/>
        </p:nvCxnSpPr>
        <p:spPr>
          <a:xfrm rot="16200000" flipH="1">
            <a:off x="6759530" y="4383603"/>
            <a:ext cx="381000" cy="19128"/>
          </a:xfrm>
          <a:prstGeom prst="bentConnector3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CD2036CE-47F0-7F4E-B24B-96A03020C638}"/>
              </a:ext>
            </a:extLst>
          </p:cNvPr>
          <p:cNvSpPr/>
          <p:nvPr/>
        </p:nvSpPr>
        <p:spPr>
          <a:xfrm>
            <a:off x="7696200" y="2069067"/>
            <a:ext cx="1038168" cy="533398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7348645E-0FD4-2A46-81D4-9928E7DB49B1}"/>
              </a:ext>
            </a:extLst>
          </p:cNvPr>
          <p:cNvSpPr/>
          <p:nvPr/>
        </p:nvSpPr>
        <p:spPr>
          <a:xfrm>
            <a:off x="1705032" y="2057400"/>
            <a:ext cx="1038168" cy="392667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E266ED61-A14E-4941-B41C-AF352202DBD9}"/>
              </a:ext>
            </a:extLst>
          </p:cNvPr>
          <p:cNvSpPr/>
          <p:nvPr/>
        </p:nvSpPr>
        <p:spPr>
          <a:xfrm>
            <a:off x="7550278" y="3344325"/>
            <a:ext cx="1365122" cy="5333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B460AD49-F3C5-A54F-9C1E-457628E85474}"/>
              </a:ext>
            </a:extLst>
          </p:cNvPr>
          <p:cNvSpPr/>
          <p:nvPr/>
        </p:nvSpPr>
        <p:spPr>
          <a:xfrm>
            <a:off x="301749" y="4056102"/>
            <a:ext cx="1298451" cy="5333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835A0FD-DBE6-5A4C-BF2B-F3DFAC51603C}"/>
              </a:ext>
            </a:extLst>
          </p:cNvPr>
          <p:cNvSpPr txBox="1"/>
          <p:nvPr/>
        </p:nvSpPr>
        <p:spPr>
          <a:xfrm>
            <a:off x="3657600" y="5695890"/>
            <a:ext cx="3079689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Given </a:t>
            </a:r>
            <a:r>
              <a:rPr lang="en-US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F1.out, F2.out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358FB37-92D9-3541-90CA-7554C91180D0}"/>
              </a:ext>
            </a:extLst>
          </p:cNvPr>
          <p:cNvSpPr txBox="1"/>
          <p:nvPr/>
        </p:nvSpPr>
        <p:spPr>
          <a:xfrm>
            <a:off x="3657600" y="6153090"/>
            <a:ext cx="3833101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Find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V1.height, V2.height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4000E30-D6AC-3E4E-900B-0747C0EF837B}"/>
              </a:ext>
            </a:extLst>
          </p:cNvPr>
          <p:cNvSpPr txBox="1"/>
          <p:nvPr/>
        </p:nvSpPr>
        <p:spPr>
          <a:xfrm>
            <a:off x="3567514" y="5334000"/>
            <a:ext cx="2576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Modeling objective</a:t>
            </a:r>
          </a:p>
        </p:txBody>
      </p:sp>
    </p:spTree>
    <p:extLst>
      <p:ext uri="{BB962C8B-B14F-4D97-AF65-F5344CB8AC3E}">
        <p14:creationId xmlns:p14="http://schemas.microsoft.com/office/powerpoint/2010/main" val="2060783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/>
      <p:bldP spid="23" grpId="0"/>
      <p:bldP spid="34" grpId="0"/>
      <p:bldP spid="37" grpId="0"/>
      <p:bldP spid="43" grpId="0"/>
      <p:bldP spid="48" grpId="0" animBg="1"/>
      <p:bldP spid="49" grpId="0"/>
      <p:bldP spid="51" grpId="0"/>
      <p:bldP spid="58" grpId="0"/>
      <p:bldP spid="59" grpId="0"/>
      <p:bldP spid="60" grpId="0"/>
      <p:bldP spid="61" grpId="0"/>
      <p:bldP spid="62" grpId="0"/>
      <p:bldP spid="73" grpId="0"/>
      <p:bldP spid="85" grpId="0" animBg="1"/>
      <p:bldP spid="87" grpId="0"/>
      <p:bldP spid="94" grpId="0"/>
      <p:bldP spid="99" grpId="0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149023</TotalTime>
  <Words>616</Words>
  <Application>Microsoft Macintosh PowerPoint</Application>
  <PresentationFormat>On-screen Show (4:3)</PresentationFormat>
  <Paragraphs>172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ＭＳ Ｐゴシック</vt:lpstr>
      <vt:lpstr>Arial</vt:lpstr>
      <vt:lpstr>Calibri</vt:lpstr>
      <vt:lpstr>Cambria Math</vt:lpstr>
      <vt:lpstr>Courier New</vt:lpstr>
      <vt:lpstr>Office Theme</vt:lpstr>
      <vt:lpstr>BIOE 498 / BIOE 599: Computational Systems Biology for Medical Applications  CSE 599V: Advancing Biomedical Models  Lecture 2: Modeling Essentials  </vt:lpstr>
      <vt:lpstr>G.P.E. Box (Famous Statistician)</vt:lpstr>
      <vt:lpstr>Agenda</vt:lpstr>
      <vt:lpstr>Refresher</vt:lpstr>
      <vt:lpstr>Running Example: Hydraulic Engineering</vt:lpstr>
      <vt:lpstr>The Problem</vt:lpstr>
      <vt:lpstr>Element</vt:lpstr>
      <vt:lpstr>A conceptual model relates inputs to outputs.</vt:lpstr>
      <vt:lpstr>Conceptual Model</vt:lpstr>
      <vt:lpstr>The Vessel Black Box</vt:lpstr>
      <vt:lpstr>Technical Model for Vessel.height</vt:lpstr>
      <vt:lpstr>Simplified Modeling Workflow</vt:lpstr>
      <vt:lpstr>Vessel, Flow -&gt; Species, Reactions</vt:lpstr>
      <vt:lpstr>Dimensional Analysis</vt:lpstr>
      <vt:lpstr>Lac Operon*</vt:lpstr>
      <vt:lpstr>Technical Models With Differentials</vt:lpstr>
      <vt:lpstr>Technical Models With Stochastics</vt:lpstr>
      <vt:lpstr>Learning Objectives</vt:lpstr>
    </vt:vector>
  </TitlesOfParts>
  <Company>University of Washington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2251</cp:revision>
  <dcterms:created xsi:type="dcterms:W3CDTF">2008-11-04T22:35:39Z</dcterms:created>
  <dcterms:modified xsi:type="dcterms:W3CDTF">2018-09-18T04:30:11Z</dcterms:modified>
</cp:coreProperties>
</file>