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7" r:id="rId2"/>
    <p:sldId id="349" r:id="rId3"/>
    <p:sldId id="352" r:id="rId4"/>
    <p:sldId id="350" r:id="rId5"/>
    <p:sldId id="353" r:id="rId6"/>
    <p:sldId id="362" r:id="rId7"/>
    <p:sldId id="363" r:id="rId8"/>
    <p:sldId id="361" r:id="rId9"/>
    <p:sldId id="354" r:id="rId10"/>
    <p:sldId id="364" r:id="rId11"/>
    <p:sldId id="365" r:id="rId12"/>
    <p:sldId id="366" r:id="rId13"/>
    <p:sldId id="367" r:id="rId14"/>
    <p:sldId id="368" r:id="rId1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>
    <p:extLst/>
  </p:cmAuthor>
  <p:cmAuthor id="3" name="amc" initials="amc" lastIdx="8" clrIdx="2">
    <p:extLst/>
  </p:cmAuthor>
  <p:cmAuthor id="4" name="JOSEPH L. HELLERSTEIN" initials="JLH" lastIdx="8" clrIdx="3">
    <p:extLst/>
  </p:cmAuthor>
  <p:cmAuthor id="5" name="JOSEPH L. HELLERSTEIN" initials="JLH [3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2"/>
    <p:restoredTop sz="91204"/>
  </p:normalViewPr>
  <p:slideViewPr>
    <p:cSldViewPr snapToObjects="1">
      <p:cViewPr varScale="1">
        <p:scale>
          <a:sx n="97" d="100"/>
          <a:sy n="97" d="100"/>
        </p:scale>
        <p:origin x="18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10/26/18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10/26/18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CSE 599V: Advancing Biomedical Models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10: Cross Validation and Bootstrapping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8B47-9168-7C43-B654-623BDC30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57400"/>
            <a:ext cx="8610600" cy="838200"/>
          </a:xfrm>
        </p:spPr>
        <p:txBody>
          <a:bodyPr/>
          <a:lstStyle/>
          <a:p>
            <a:r>
              <a:rPr lang="en-US" dirty="0"/>
              <a:t>Bootstrapping is an efficient way to quantify the uncertainty of parameter estimates.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BDF10-6783-E44E-934F-A22DF20E4F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4705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06BF-DC00-C545-B4BF-5F2DA005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273262-DA4E-3844-9B2C-67C8E239D2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A226AE-EEA6-E240-A69C-E1A9A51BA827}"/>
              </a:ext>
            </a:extLst>
          </p:cNvPr>
          <p:cNvSpPr/>
          <p:nvPr/>
        </p:nvSpPr>
        <p:spPr>
          <a:xfrm>
            <a:off x="2895600" y="990600"/>
            <a:ext cx="27432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Fit model to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25E9C4-5D43-5C4C-941B-2DC10D45009C}"/>
              </a:ext>
            </a:extLst>
          </p:cNvPr>
          <p:cNvSpPr/>
          <p:nvPr/>
        </p:nvSpPr>
        <p:spPr>
          <a:xfrm>
            <a:off x="2895600" y="2266950"/>
            <a:ext cx="27432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Compute Residuals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22DC58-6DEC-EF44-8648-DDC5809A9D9E}"/>
              </a:ext>
            </a:extLst>
          </p:cNvPr>
          <p:cNvSpPr/>
          <p:nvPr/>
        </p:nvSpPr>
        <p:spPr>
          <a:xfrm>
            <a:off x="1219200" y="3543300"/>
            <a:ext cx="60960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Generate synthetic response data using the fitted model and randomly selected residuals.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47AFEB-A0DC-4240-83D4-1BE59D276F8C}"/>
              </a:ext>
            </a:extLst>
          </p:cNvPr>
          <p:cNvSpPr/>
          <p:nvPr/>
        </p:nvSpPr>
        <p:spPr>
          <a:xfrm>
            <a:off x="1485900" y="4819650"/>
            <a:ext cx="55626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Estimate model parameters for each synthetic data set.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55C630-6221-3646-90EC-697320F61F5F}"/>
              </a:ext>
            </a:extLst>
          </p:cNvPr>
          <p:cNvSpPr/>
          <p:nvPr/>
        </p:nvSpPr>
        <p:spPr>
          <a:xfrm>
            <a:off x="1485900" y="6095999"/>
            <a:ext cx="5562600" cy="4671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Calculate parameter variances.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6F8A61-5708-2346-AA66-0EFBDF25632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267200" y="182880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F09B2B-2E18-AA46-A872-DDE83374E50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267200" y="310515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540DF7-B3B7-E54E-A9F2-1089D7DC5AE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267200" y="438150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87967B-89BB-9742-9C27-C7BFC603E3F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267200" y="5657850"/>
            <a:ext cx="0" cy="438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099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67AC-19A8-A84A-AD29-CE9094C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Synthetic Response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EA42C-8833-EF4C-974C-06FAC4D63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bootstrap data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residuals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residuals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residuals.reshape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samples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 length)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residuals[samples]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result.reshape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26B264-DF07-A34E-A052-73194C3256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7730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D150-7FF1-2A41-B255-4F99D65A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Synthetic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E002D-3997-354B-976E-21A5C5884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F113A2-9A9B-AD4A-994A-45280F35C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710" y="2640862"/>
            <a:ext cx="2715940" cy="3866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DA8FBF-EA10-614F-BF6C-2CD3E5B2A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93" y="2544218"/>
            <a:ext cx="2809707" cy="39629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E84951-C0B4-1641-9CF2-708FE1A22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89" y="787400"/>
            <a:ext cx="2922621" cy="1981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FE8E0F-F681-3F4A-A536-2366CF09D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950" y="3866300"/>
            <a:ext cx="38100" cy="2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6F8C-9415-6848-9063-74C46988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Exercise: Using Bootstrapping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51A3C-5B25-E741-BA32-2BA36BD16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/>
              <p:nvPr/>
            </p:nvSpPr>
            <p:spPr>
              <a:xfrm>
                <a:off x="457200" y="1143000"/>
                <a:ext cx="2667000" cy="34163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Model 1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=0.4;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=0.32;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43000"/>
                <a:ext cx="2667000" cy="3416320"/>
              </a:xfrm>
              <a:prstGeom prst="rect">
                <a:avLst/>
              </a:prstGeom>
              <a:blipFill>
                <a:blip r:embed="rId2"/>
                <a:stretch>
                  <a:fillRect l="-3810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/>
              <p:nvPr/>
            </p:nvSpPr>
            <p:spPr>
              <a:xfrm>
                <a:off x="4191000" y="1066800"/>
                <a:ext cx="3810000" cy="8408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Regression Model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066800"/>
                <a:ext cx="3810000" cy="840871"/>
              </a:xfrm>
              <a:prstGeom prst="rect">
                <a:avLst/>
              </a:prstGeom>
              <a:blipFill>
                <a:blip r:embed="rId3"/>
                <a:stretch>
                  <a:fillRect l="-2326" t="-6061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/>
              <p:nvPr/>
            </p:nvSpPr>
            <p:spPr>
              <a:xfrm>
                <a:off x="3429000" y="2462748"/>
                <a:ext cx="48006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Use the simulation of the Model 1 as “observations” by adding a normally distributed error term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Use bootstrapping to estimate the variance of parameters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How do parameter variances change as you increase the number of synthetic data sets?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462748"/>
                <a:ext cx="4800600" cy="3416320"/>
              </a:xfrm>
              <a:prstGeom prst="rect">
                <a:avLst/>
              </a:prstGeom>
              <a:blipFill>
                <a:blip r:embed="rId4"/>
                <a:stretch>
                  <a:fillRect l="-1583" t="-1111" r="-3430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99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8B47-9168-7C43-B654-623BDC30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57400"/>
            <a:ext cx="8229600" cy="838200"/>
          </a:xfrm>
        </p:spPr>
        <p:txBody>
          <a:bodyPr/>
          <a:lstStyle/>
          <a:p>
            <a:r>
              <a:rPr lang="en-US" dirty="0"/>
              <a:t>Cross Validation is an efficient way to quantify the quality of a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BDF10-6783-E44E-934F-A22DF20E4F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8972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5F2C-AE53-374A-92E6-43CA22DB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F67F1-0B9B-EA43-ADF5-B64D6CD8E0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72A79-AFD0-7B43-98BE-13188C126C46}"/>
              </a:ext>
            </a:extLst>
          </p:cNvPr>
          <p:cNvSpPr/>
          <p:nvPr/>
        </p:nvSpPr>
        <p:spPr>
          <a:xfrm>
            <a:off x="762000" y="1219200"/>
            <a:ext cx="2971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Divide full data set into </a:t>
            </a:r>
            <a:r>
              <a:rPr lang="en-US" sz="2400" b="1" i="1" dirty="0"/>
              <a:t>N</a:t>
            </a:r>
            <a:r>
              <a:rPr lang="en-US" sz="2400" b="1" dirty="0"/>
              <a:t> Folds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837913-787B-804F-B077-ABC3DD76D40F}"/>
              </a:ext>
            </a:extLst>
          </p:cNvPr>
          <p:cNvSpPr/>
          <p:nvPr/>
        </p:nvSpPr>
        <p:spPr>
          <a:xfrm>
            <a:off x="304800" y="2590800"/>
            <a:ext cx="36576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Construct </a:t>
            </a:r>
            <a:r>
              <a:rPr lang="en-US" sz="2400" b="1" i="1" dirty="0"/>
              <a:t>N</a:t>
            </a:r>
            <a:r>
              <a:rPr lang="en-US" sz="2400" b="1" dirty="0"/>
              <a:t> training data sets and </a:t>
            </a:r>
            <a:r>
              <a:rPr lang="en-US" sz="2400" b="1" i="1" dirty="0"/>
              <a:t>N</a:t>
            </a:r>
            <a:r>
              <a:rPr lang="en-US" sz="2400" b="1" dirty="0"/>
              <a:t> test data sets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95FAE-F9F0-9D44-ADBA-8123F3B09B1A}"/>
              </a:ext>
            </a:extLst>
          </p:cNvPr>
          <p:cNvSpPr/>
          <p:nvPr/>
        </p:nvSpPr>
        <p:spPr>
          <a:xfrm>
            <a:off x="762000" y="3962400"/>
            <a:ext cx="2971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Obtain </a:t>
            </a:r>
            <a:r>
              <a:rPr lang="en-US" sz="2400" b="1" i="1" dirty="0"/>
              <a:t>N</a:t>
            </a:r>
            <a:r>
              <a:rPr lang="en-US" sz="2400" b="1" dirty="0"/>
              <a:t> evaluations of the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4D0E68-3444-F84E-9E75-93D0FCF24EAE}"/>
              </a:ext>
            </a:extLst>
          </p:cNvPr>
          <p:cNvSpPr/>
          <p:nvPr/>
        </p:nvSpPr>
        <p:spPr>
          <a:xfrm>
            <a:off x="762000" y="5317435"/>
            <a:ext cx="2971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Report statistics of the evaluations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A4E811-B290-374E-956E-AB9781A6CCF7}"/>
              </a:ext>
            </a:extLst>
          </p:cNvPr>
          <p:cNvCxnSpPr/>
          <p:nvPr/>
        </p:nvCxnSpPr>
        <p:spPr>
          <a:xfrm>
            <a:off x="2247900" y="21336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F477F8-2B42-5B40-AE75-274B5CBF0817}"/>
              </a:ext>
            </a:extLst>
          </p:cNvPr>
          <p:cNvCxnSpPr>
            <a:cxnSpLocks/>
          </p:cNvCxnSpPr>
          <p:nvPr/>
        </p:nvCxnSpPr>
        <p:spPr>
          <a:xfrm>
            <a:off x="2209800" y="48768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F594696-5046-6C4C-AAB5-1064F0A34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3567"/>
              </p:ext>
            </p:extLst>
          </p:nvPr>
        </p:nvGraphicFramePr>
        <p:xfrm>
          <a:off x="6024880" y="838200"/>
          <a:ext cx="83312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EFF534E-3EF9-6A4E-A5AE-1F9D1F477FF0}"/>
              </a:ext>
            </a:extLst>
          </p:cNvPr>
          <p:cNvSpPr txBox="1"/>
          <p:nvPr/>
        </p:nvSpPr>
        <p:spPr>
          <a:xfrm>
            <a:off x="4648201" y="1981200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4DCE87-3BDA-FA40-A9A1-89695AFD5906}"/>
              </a:ext>
            </a:extLst>
          </p:cNvPr>
          <p:cNvSpPr txBox="1"/>
          <p:nvPr/>
        </p:nvSpPr>
        <p:spPr>
          <a:xfrm>
            <a:off x="5582782" y="1981200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5B9592-2008-FE4F-8173-D799E3100DBE}"/>
                  </a:ext>
                </a:extLst>
              </p:cNvPr>
              <p:cNvSpPr txBox="1"/>
              <p:nvPr/>
            </p:nvSpPr>
            <p:spPr>
              <a:xfrm>
                <a:off x="6850764" y="2209800"/>
                <a:ext cx="616836" cy="465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5B9592-2008-FE4F-8173-D799E3100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764" y="2209800"/>
                <a:ext cx="616836" cy="465961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3B16B7-2EF0-DC49-813B-500DDD42645E}"/>
                  </a:ext>
                </a:extLst>
              </p:cNvPr>
              <p:cNvSpPr txBox="1"/>
              <p:nvPr/>
            </p:nvSpPr>
            <p:spPr>
              <a:xfrm>
                <a:off x="6843528" y="3425718"/>
                <a:ext cx="616836" cy="466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3B16B7-2EF0-DC49-813B-500DDD426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528" y="3425718"/>
                <a:ext cx="616836" cy="466666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7EAC54-57D4-4D43-B930-80577ED91A00}"/>
                  </a:ext>
                </a:extLst>
              </p:cNvPr>
              <p:cNvSpPr txBox="1"/>
              <p:nvPr/>
            </p:nvSpPr>
            <p:spPr>
              <a:xfrm>
                <a:off x="4646212" y="5748913"/>
                <a:ext cx="2673424" cy="74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7EAC54-57D4-4D43-B930-80577ED91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12" y="5748913"/>
                <a:ext cx="2673424" cy="746871"/>
              </a:xfrm>
              <a:prstGeom prst="rect">
                <a:avLst/>
              </a:prstGeom>
              <a:blipFill>
                <a:blip r:embed="rId4"/>
                <a:stretch>
                  <a:fillRect l="-1896" b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C62965-4722-BE4D-9152-F89DA0EAC1CF}"/>
              </a:ext>
            </a:extLst>
          </p:cNvPr>
          <p:cNvCxnSpPr>
            <a:stCxn id="6" idx="2"/>
          </p:cNvCxnSpPr>
          <p:nvPr/>
        </p:nvCxnSpPr>
        <p:spPr>
          <a:xfrm>
            <a:off x="2133600" y="35052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22E23F8-B672-BF49-AC60-9C93E5141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302906"/>
              </p:ext>
            </p:extLst>
          </p:nvPr>
        </p:nvGraphicFramePr>
        <p:xfrm>
          <a:off x="4572001" y="2352040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54B1369A-1EA2-424F-A8C4-3F47708E8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802091"/>
              </p:ext>
            </p:extLst>
          </p:nvPr>
        </p:nvGraphicFramePr>
        <p:xfrm>
          <a:off x="5486401" y="2362200"/>
          <a:ext cx="833120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A6D545B7-C507-424A-9886-F386AFC516DF}"/>
              </a:ext>
            </a:extLst>
          </p:cNvPr>
          <p:cNvSpPr txBox="1"/>
          <p:nvPr/>
        </p:nvSpPr>
        <p:spPr>
          <a:xfrm>
            <a:off x="4648201" y="3206742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4C6B67-0172-8F4C-98D6-AFA008CF30D9}"/>
              </a:ext>
            </a:extLst>
          </p:cNvPr>
          <p:cNvSpPr txBox="1"/>
          <p:nvPr/>
        </p:nvSpPr>
        <p:spPr>
          <a:xfrm>
            <a:off x="5582782" y="3206742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2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15484552-93FE-3F45-9FC5-9D28EA544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558556"/>
              </p:ext>
            </p:extLst>
          </p:nvPr>
        </p:nvGraphicFramePr>
        <p:xfrm>
          <a:off x="4572001" y="3577582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C2B92D56-835A-B246-B254-C26A327FA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779088"/>
              </p:ext>
            </p:extLst>
          </p:nvPr>
        </p:nvGraphicFramePr>
        <p:xfrm>
          <a:off x="5486401" y="3587742"/>
          <a:ext cx="833120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AE72598F-82D6-214E-89C7-D7804BE814CA}"/>
              </a:ext>
            </a:extLst>
          </p:cNvPr>
          <p:cNvSpPr txBox="1"/>
          <p:nvPr/>
        </p:nvSpPr>
        <p:spPr>
          <a:xfrm>
            <a:off x="4665936" y="4495800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016B07-D37A-F94D-B743-05207C2D6190}"/>
              </a:ext>
            </a:extLst>
          </p:cNvPr>
          <p:cNvSpPr txBox="1"/>
          <p:nvPr/>
        </p:nvSpPr>
        <p:spPr>
          <a:xfrm>
            <a:off x="5600517" y="4495800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3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7A9449CC-6755-5C4F-A906-9E8ED3F1F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213899"/>
              </p:ext>
            </p:extLst>
          </p:nvPr>
        </p:nvGraphicFramePr>
        <p:xfrm>
          <a:off x="4572000" y="4876800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74EF314B-C45C-CD40-99C7-E147162CA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5614"/>
              </p:ext>
            </p:extLst>
          </p:nvPr>
        </p:nvGraphicFramePr>
        <p:xfrm>
          <a:off x="5504136" y="4876800"/>
          <a:ext cx="833120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0B5E461-7F84-AD4C-AC8B-99A3FF76C515}"/>
                  </a:ext>
                </a:extLst>
              </p:cNvPr>
              <p:cNvSpPr txBox="1"/>
              <p:nvPr/>
            </p:nvSpPr>
            <p:spPr>
              <a:xfrm>
                <a:off x="6850764" y="4721823"/>
                <a:ext cx="616836" cy="468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0B5E461-7F84-AD4C-AC8B-99A3FF76C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764" y="4721823"/>
                <a:ext cx="616836" cy="468526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2DEB05-9AAF-DE41-91C3-2979AF08690B}"/>
              </a:ext>
            </a:extLst>
          </p:cNvPr>
          <p:cNvCxnSpPr>
            <a:endCxn id="29" idx="1"/>
          </p:cNvCxnSpPr>
          <p:nvPr/>
        </p:nvCxnSpPr>
        <p:spPr>
          <a:xfrm>
            <a:off x="6400801" y="2442780"/>
            <a:ext cx="44996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08638E4-3058-F94B-BF77-26E092DBDBB5}"/>
              </a:ext>
            </a:extLst>
          </p:cNvPr>
          <p:cNvCxnSpPr>
            <a:endCxn id="30" idx="1"/>
          </p:cNvCxnSpPr>
          <p:nvPr/>
        </p:nvCxnSpPr>
        <p:spPr>
          <a:xfrm>
            <a:off x="6400801" y="3659051"/>
            <a:ext cx="44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06B54A6-CBF3-5E4A-A4D7-6A1C0FDD7FE2}"/>
              </a:ext>
            </a:extLst>
          </p:cNvPr>
          <p:cNvCxnSpPr>
            <a:endCxn id="51" idx="1"/>
          </p:cNvCxnSpPr>
          <p:nvPr/>
        </p:nvCxnSpPr>
        <p:spPr>
          <a:xfrm>
            <a:off x="6383066" y="4956086"/>
            <a:ext cx="4676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74F41DB-E795-184A-ADD9-B43214B818AA}"/>
              </a:ext>
            </a:extLst>
          </p:cNvPr>
          <p:cNvCxnSpPr/>
          <p:nvPr/>
        </p:nvCxnSpPr>
        <p:spPr>
          <a:xfrm>
            <a:off x="4267200" y="1198880"/>
            <a:ext cx="0" cy="51257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E48CA0A6-B1C9-3D44-B48B-E18903E61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60471"/>
              </p:ext>
            </p:extLst>
          </p:nvPr>
        </p:nvGraphicFramePr>
        <p:xfrm>
          <a:off x="4572000" y="838200"/>
          <a:ext cx="83312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61" name="Right Arrow 60">
            <a:extLst>
              <a:ext uri="{FF2B5EF4-FFF2-40B4-BE49-F238E27FC236}">
                <a16:creationId xmlns:a16="http://schemas.microsoft.com/office/drawing/2014/main" id="{77D698FD-0ABE-3548-BBF6-A35389489D65}"/>
              </a:ext>
            </a:extLst>
          </p:cNvPr>
          <p:cNvSpPr/>
          <p:nvPr/>
        </p:nvSpPr>
        <p:spPr>
          <a:xfrm>
            <a:off x="5560155" y="1087120"/>
            <a:ext cx="307245" cy="1320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67BD7F-B9E2-F74E-A1D7-83D6F8E1A8CA}"/>
              </a:ext>
            </a:extLst>
          </p:cNvPr>
          <p:cNvSpPr txBox="1"/>
          <p:nvPr/>
        </p:nvSpPr>
        <p:spPr>
          <a:xfrm>
            <a:off x="4646212" y="154414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21197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5" grpId="0"/>
      <p:bldP spid="26" grpId="0"/>
      <p:bldP spid="29" grpId="0"/>
      <p:bldP spid="30" grpId="0"/>
      <p:bldP spid="34" grpId="0"/>
      <p:bldP spid="43" grpId="0"/>
      <p:bldP spid="44" grpId="0"/>
      <p:bldP spid="47" grpId="0"/>
      <p:bldP spid="48" grpId="0"/>
      <p:bldP spid="51" grpId="0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3FE1-0219-A344-BD0A-D047CF37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To Generate Indices of Train, Test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127E0-8F5B-594F-8B42-E7B30B4D8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57200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foldGenerator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num_points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num_folds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indices = range(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num_points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for remainder in range(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num_folds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test_indices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indices: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	if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num_folds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remainder: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test_indices.append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train_indices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list(set(indices).difference(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test_indices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test_indices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test_indices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yield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train_indices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test_indices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CBEE2-6666-7341-B916-EFB957592D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3624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14B7-9141-B749-B4B6-4BF8D274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Fold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9A59-0E37-6D41-80CA-8DB785E91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167640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generator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foldGenerator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(10, 5)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g in generator: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4BE9A-69D4-8E4D-8421-A3B1DB04CB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DB653B-87BE-1448-876B-5FA61A4E1BEF}"/>
              </a:ext>
            </a:extLst>
          </p:cNvPr>
          <p:cNvSpPr txBox="1">
            <a:spLocks/>
          </p:cNvSpPr>
          <p:nvPr/>
        </p:nvSpPr>
        <p:spPr>
          <a:xfrm>
            <a:off x="457200" y="3657599"/>
            <a:ext cx="8229600" cy="16764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(array([1, 2, 3, 4, 6, 7, 8, 9]), array([0, 5]))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(array([0, 2, 3, 4, 5, 7, 8, 9]), array([1, 6]))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(array([0, 1, 3, 4, 5, 6, 8, 9]), array([2, 7]))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(array([0, 1, 2, 4, 5, 6, 7, 9]), array([3, 8]))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(array([0, 1, 2, 3, 5, 6, 7, 8]), array([4, 9]))</a:t>
            </a:r>
          </a:p>
        </p:txBody>
      </p:sp>
    </p:spTree>
    <p:extLst>
      <p:ext uri="{BB962C8B-B14F-4D97-AF65-F5344CB8AC3E}">
        <p14:creationId xmlns:p14="http://schemas.microsoft.com/office/powerpoint/2010/main" val="382939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667D-9358-1A4A-9CD3-92852929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Regression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6417-89EB-004E-9390-A3CB6C59B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244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buildMatrix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(xv, order):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array-of-float xv: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:return matrix: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(xv)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xv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xv.reshape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constants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np.repeat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(1, length)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constants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constants.reshape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[constants]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n in range(1, order+1):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data.append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(xv*data[-1])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mat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np.matrix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mat.T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A7F59-96DF-E24E-8BF4-E666F11193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2114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5C8B-726B-ED46-B0E6-8F1A707F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69924"/>
          </a:xfrm>
        </p:spPr>
        <p:txBody>
          <a:bodyPr/>
          <a:lstStyle/>
          <a:p>
            <a:r>
              <a:rPr lang="en-US" dirty="0"/>
              <a:t>Doing the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AE5C-34D2-804D-9F4E-2ADDA0B2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762000"/>
            <a:ext cx="8534400" cy="457200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regress(xv,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train, test, order=1):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array-of-float xv: predictor values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array-of-float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response values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array-of-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train: indices of training data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array-of-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test: indices of test data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order: Order of the polynomial regression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float, array-float, array-float: R2,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""" 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linear_model.LinearRegression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mat_train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buildMatrix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(xv[train], order)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regr.fit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mat_train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[train])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mat_test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buildMatrix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(XV[test], order)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regr.predict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mat_test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r2_score(YV[test],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[test],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A944C-BEE1-D944-82CC-2AF08675B2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4609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6F8C-9415-6848-9063-74C46988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Exercise: Using Cross Validation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51A3C-5B25-E741-BA32-2BA36BD16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/>
              <p:nvPr/>
            </p:nvSpPr>
            <p:spPr>
              <a:xfrm>
                <a:off x="457200" y="1143000"/>
                <a:ext cx="2667000" cy="34163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Model 1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=0.4;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=0.32;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43000"/>
                <a:ext cx="2667000" cy="3416320"/>
              </a:xfrm>
              <a:prstGeom prst="rect">
                <a:avLst/>
              </a:prstGeom>
              <a:blipFill>
                <a:blip r:embed="rId2"/>
                <a:stretch>
                  <a:fillRect l="-3810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/>
              <p:nvPr/>
            </p:nvSpPr>
            <p:spPr>
              <a:xfrm>
                <a:off x="4191000" y="1066800"/>
                <a:ext cx="3810000" cy="8408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Regression Model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066800"/>
                <a:ext cx="3810000" cy="840871"/>
              </a:xfrm>
              <a:prstGeom prst="rect">
                <a:avLst/>
              </a:prstGeom>
              <a:blipFill>
                <a:blip r:embed="rId3"/>
                <a:stretch>
                  <a:fillRect l="-2326" t="-6061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/>
              <p:nvPr/>
            </p:nvSpPr>
            <p:spPr>
              <a:xfrm>
                <a:off x="3429000" y="2462748"/>
                <a:ext cx="480060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Use the simulation of the Model 1 as “observations” by adding a normally distributed error term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Estimate the quality of the regression model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using cross validation for 2, 4, and 20 folds.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How does the variance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change with the number of folds?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462748"/>
                <a:ext cx="4800600" cy="4154984"/>
              </a:xfrm>
              <a:prstGeom prst="rect">
                <a:avLst/>
              </a:prstGeom>
              <a:blipFill>
                <a:blip r:embed="rId4"/>
                <a:stretch>
                  <a:fillRect l="-1583" t="-915" r="-3430" b="-2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22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4133-7D69-1946-B63E-1B44150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Variance of a Mean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B8C9DB-96B6-2D44-9838-91EA8F150B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i.i.d.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what is the variance of the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 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B8C9DB-96B6-2D44-9838-91EA8F150B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3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96836-94D0-CC44-B029-818EFC2B89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3081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181891</TotalTime>
  <Words>985</Words>
  <Application>Microsoft Macintosh PowerPoint</Application>
  <PresentationFormat>On-screen Show (4:3)</PresentationFormat>
  <Paragraphs>145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Calibri</vt:lpstr>
      <vt:lpstr>Cambria Math</vt:lpstr>
      <vt:lpstr>Courier New</vt:lpstr>
      <vt:lpstr>Office Theme</vt:lpstr>
      <vt:lpstr>BIOE 498 / BIOE 599: Computational Systems Biology for Medical Applications  CSE 599V: Advancing Biomedical Models  Lecture 10: Cross Validation and Bootstrapping  </vt:lpstr>
      <vt:lpstr>Cross Validation is an efficient way to quantify the quality of a model.</vt:lpstr>
      <vt:lpstr>Cross Validation Summary</vt:lpstr>
      <vt:lpstr>Python To Generate Indices of Train, Test Data</vt:lpstr>
      <vt:lpstr>Using the Fold Generator</vt:lpstr>
      <vt:lpstr>Constructing the Regression Matrix</vt:lpstr>
      <vt:lpstr>Doing the Regression</vt:lpstr>
      <vt:lpstr>Exercise: Using Cross Validation</vt:lpstr>
      <vt:lpstr>Calculating the Variance of a Mean Value</vt:lpstr>
      <vt:lpstr>Bootstrapping is an efficient way to quantify the uncertainty of parameter estimates.</vt:lpstr>
      <vt:lpstr>Bootstrapping Workflow</vt:lpstr>
      <vt:lpstr>Generating a Synthetic Response Data</vt:lpstr>
      <vt:lpstr>Examples of Synthetic Data</vt:lpstr>
      <vt:lpstr>Exercise: Using Bootstrapping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2894</cp:revision>
  <cp:lastPrinted>2018-10-12T18:44:59Z</cp:lastPrinted>
  <dcterms:created xsi:type="dcterms:W3CDTF">2008-11-04T22:35:39Z</dcterms:created>
  <dcterms:modified xsi:type="dcterms:W3CDTF">2018-10-26T20:04:38Z</dcterms:modified>
</cp:coreProperties>
</file>