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7" r:id="rId2"/>
    <p:sldId id="352" r:id="rId3"/>
    <p:sldId id="349" r:id="rId4"/>
    <p:sldId id="350" r:id="rId5"/>
    <p:sldId id="355" r:id="rId6"/>
    <p:sldId id="356" r:id="rId7"/>
    <p:sldId id="361" r:id="rId8"/>
    <p:sldId id="362" r:id="rId9"/>
    <p:sldId id="363" r:id="rId10"/>
    <p:sldId id="364" r:id="rId11"/>
    <p:sldId id="365" r:id="rId1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>
    <p:extLst/>
  </p:cmAuthor>
  <p:cmAuthor id="3" name="amc" initials="amc" lastIdx="8" clrIdx="2">
    <p:extLst/>
  </p:cmAuthor>
  <p:cmAuthor id="4" name="JOSEPH L. HELLERSTEIN" initials="JLH" lastIdx="8" clrIdx="3">
    <p:extLst/>
  </p:cmAuthor>
  <p:cmAuthor id="5" name="JOSEPH L. HELLERSTEIN" initials="JLH [3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2"/>
    <p:restoredTop sz="91204"/>
  </p:normalViewPr>
  <p:slideViewPr>
    <p:cSldViewPr snapToObjects="1">
      <p:cViewPr varScale="1">
        <p:scale>
          <a:sx n="97" d="100"/>
          <a:sy n="97" d="100"/>
        </p:scale>
        <p:origin x="188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10/26/18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10/26/18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64275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685800" y="533400"/>
            <a:ext cx="8077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498 / BIOE 599: Computational Systems Biology for 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CSE 599V: Advancing Biomedical Models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Lecture 11: Modeling Workflow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6F8C-9415-6848-9063-74C46988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Exercise: Fitting a Simulation Model: Part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51A3C-5B25-E741-BA32-2BA36BD162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/>
              <p:nvPr/>
            </p:nvSpPr>
            <p:spPr>
              <a:xfrm>
                <a:off x="457200" y="1143000"/>
                <a:ext cx="2667000" cy="26776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Model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43000"/>
                <a:ext cx="2667000" cy="2677656"/>
              </a:xfrm>
              <a:prstGeom prst="rect">
                <a:avLst/>
              </a:prstGeom>
              <a:blipFill>
                <a:blip r:embed="rId2"/>
                <a:stretch>
                  <a:fillRect l="-3810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7458E71-B424-8A4F-87A2-D8B7929DEDBB}"/>
              </a:ext>
            </a:extLst>
          </p:cNvPr>
          <p:cNvSpPr txBox="1"/>
          <p:nvPr/>
        </p:nvSpPr>
        <p:spPr>
          <a:xfrm>
            <a:off x="3429000" y="2462748"/>
            <a:ext cx="480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Extend Part 3 by using bootstrapping to estimate the variability of the model parameters.</a:t>
            </a:r>
          </a:p>
        </p:txBody>
      </p:sp>
    </p:spTree>
    <p:extLst>
      <p:ext uri="{BB962C8B-B14F-4D97-AF65-F5344CB8AC3E}">
        <p14:creationId xmlns:p14="http://schemas.microsoft.com/office/powerpoint/2010/main" val="412817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CDD54E-5193-D140-9201-AE028845B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A62F22-5F1E-D845-979C-A0C28580D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all you know is that there are 3 floating species (A, B, C), an input boundary species, and an output boundary species.</a:t>
            </a:r>
          </a:p>
          <a:p>
            <a:r>
              <a:rPr lang="en-US" dirty="0"/>
              <a:t>How would you figure out the structure of the pathway?</a:t>
            </a:r>
          </a:p>
          <a:p>
            <a:r>
              <a:rPr lang="en-US" dirty="0"/>
              <a:t>How would you determine the kinetics (e.g., Hill equation parameters)?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59F179-9F74-F147-B12D-0EBA245DBD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77830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71EE0-9390-6C44-994C-C9AF5BC67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674F-ECED-D749-AE91-60F8B4719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do the following in combination</a:t>
            </a:r>
          </a:p>
          <a:p>
            <a:pPr lvl="1"/>
            <a:r>
              <a:rPr lang="en-US" dirty="0"/>
              <a:t>Fit parameters to a model</a:t>
            </a:r>
          </a:p>
          <a:p>
            <a:pPr lvl="1"/>
            <a:r>
              <a:rPr lang="en-US" dirty="0"/>
              <a:t>Evaluate a model using cross validation</a:t>
            </a:r>
          </a:p>
          <a:p>
            <a:pPr lvl="1"/>
            <a:r>
              <a:rPr lang="en-US" dirty="0"/>
              <a:t>Estimate parameter variances using bootstrapping</a:t>
            </a:r>
          </a:p>
          <a:p>
            <a:r>
              <a:rPr lang="en-US" dirty="0"/>
              <a:t>Diagnose deficiencies in a model and propose an improved model</a:t>
            </a:r>
          </a:p>
          <a:p>
            <a:r>
              <a:rPr lang="en-US" dirty="0"/>
              <a:t>Software Engineering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DDEEB-E2D0-0341-87FA-59D4FD1169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2399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8B47-9168-7C43-B654-623BDC30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838200"/>
          </a:xfrm>
        </p:spPr>
        <p:txBody>
          <a:bodyPr/>
          <a:lstStyle/>
          <a:p>
            <a:r>
              <a:rPr lang="en-US" dirty="0"/>
              <a:t>Computational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BDF10-6783-E44E-934F-A22DF20E4F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610100" y="6324600"/>
            <a:ext cx="533400" cy="365125"/>
          </a:xfrm>
        </p:spPr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14685D-BC7F-514E-BA6A-16A0FACFBF25}"/>
              </a:ext>
            </a:extLst>
          </p:cNvPr>
          <p:cNvSpPr/>
          <p:nvPr/>
        </p:nvSpPr>
        <p:spPr>
          <a:xfrm>
            <a:off x="3390900" y="1219200"/>
            <a:ext cx="29718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Postulate a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B94591-4F45-9E49-9DCA-988BE5EF4223}"/>
              </a:ext>
            </a:extLst>
          </p:cNvPr>
          <p:cNvSpPr/>
          <p:nvPr/>
        </p:nvSpPr>
        <p:spPr>
          <a:xfrm>
            <a:off x="3048000" y="2166922"/>
            <a:ext cx="36576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Evaluate model quality using cross validation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34998E-0011-DE49-9614-67196CBD2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395430"/>
              </p:ext>
            </p:extLst>
          </p:nvPr>
        </p:nvGraphicFramePr>
        <p:xfrm>
          <a:off x="685800" y="2661622"/>
          <a:ext cx="685800" cy="127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386337664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5846296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73592280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02338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65675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33364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15905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5213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2EE4574-A1F4-254B-9AAE-A3F01B0D9CA2}"/>
              </a:ext>
            </a:extLst>
          </p:cNvPr>
          <p:cNvSpPr txBox="1"/>
          <p:nvPr/>
        </p:nvSpPr>
        <p:spPr>
          <a:xfrm>
            <a:off x="609600" y="396240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05A819-A0FE-0B42-B1AB-53989FB4BAD5}"/>
              </a:ext>
            </a:extLst>
          </p:cNvPr>
          <p:cNvSpPr txBox="1"/>
          <p:nvPr/>
        </p:nvSpPr>
        <p:spPr>
          <a:xfrm rot="16200000">
            <a:off x="207465" y="169753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Predictors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E75070-3202-FC4A-B65E-5E898F0C2CF4}"/>
              </a:ext>
            </a:extLst>
          </p:cNvPr>
          <p:cNvSpPr txBox="1"/>
          <p:nvPr/>
        </p:nvSpPr>
        <p:spPr>
          <a:xfrm rot="16200000">
            <a:off x="505480" y="169824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Responses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6715B-DB1B-C644-BB9C-CF2E8E7A498A}"/>
              </a:ext>
            </a:extLst>
          </p:cNvPr>
          <p:cNvSpPr/>
          <p:nvPr/>
        </p:nvSpPr>
        <p:spPr>
          <a:xfrm>
            <a:off x="2743200" y="4519566"/>
            <a:ext cx="4267200" cy="781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Estimate parameter mean, variance using </a:t>
            </a:r>
            <a:r>
              <a:rPr lang="en-US" sz="2400" dirty="0" err="1"/>
              <a:t>bootsrapping</a:t>
            </a:r>
            <a:endParaRPr lang="en-US" sz="2400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E271EB13-6BF8-8A44-862C-9DAD2A264372}"/>
              </a:ext>
            </a:extLst>
          </p:cNvPr>
          <p:cNvSpPr/>
          <p:nvPr/>
        </p:nvSpPr>
        <p:spPr>
          <a:xfrm>
            <a:off x="3962400" y="3267044"/>
            <a:ext cx="1638300" cy="9144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Good?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D68ECAFC-4F3F-BD42-81AE-28CAFD90FFF7}"/>
              </a:ext>
            </a:extLst>
          </p:cNvPr>
          <p:cNvSpPr/>
          <p:nvPr/>
        </p:nvSpPr>
        <p:spPr>
          <a:xfrm>
            <a:off x="3962400" y="5638798"/>
            <a:ext cx="1638300" cy="914402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Good?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2E2B646D-B48D-6248-A826-5A08368D8823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5400000">
            <a:off x="4707739" y="1997861"/>
            <a:ext cx="338122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C2714E8-C8C1-CE4F-A3DA-39FB7E3FEF32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5400000">
            <a:off x="4660114" y="3050358"/>
            <a:ext cx="338122" cy="9525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350249E-AFA2-4F49-8AC6-48D2CC2C58F4}"/>
              </a:ext>
            </a:extLst>
          </p:cNvPr>
          <p:cNvCxnSpPr>
            <a:cxnSpLocks/>
            <a:stCxn id="12" idx="3"/>
            <a:endCxn id="3" idx="3"/>
          </p:cNvCxnSpPr>
          <p:nvPr/>
        </p:nvCxnSpPr>
        <p:spPr>
          <a:xfrm flipV="1">
            <a:off x="5600700" y="1524000"/>
            <a:ext cx="762000" cy="2200244"/>
          </a:xfrm>
          <a:prstGeom prst="bentConnector3">
            <a:avLst>
              <a:gd name="adj1" fmla="val 19260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CD2A3E3B-0E59-C942-99A5-6D1572AB407D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rot="16200000" flipH="1">
            <a:off x="4660114" y="4302880"/>
            <a:ext cx="338122" cy="9525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A1597D22-64E4-584E-A72C-DA683A54FC2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5400000">
            <a:off x="4660114" y="5422112"/>
            <a:ext cx="338122" cy="9525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C34A11A2-B7E6-3248-9A06-F41F98E21DFE}"/>
              </a:ext>
            </a:extLst>
          </p:cNvPr>
          <p:cNvCxnSpPr>
            <a:cxnSpLocks/>
            <a:stCxn id="13" idx="3"/>
            <a:endCxn id="3" idx="3"/>
          </p:cNvCxnSpPr>
          <p:nvPr/>
        </p:nvCxnSpPr>
        <p:spPr>
          <a:xfrm flipV="1">
            <a:off x="5600700" y="1524000"/>
            <a:ext cx="762000" cy="4571999"/>
          </a:xfrm>
          <a:prstGeom prst="bentConnector3">
            <a:avLst>
              <a:gd name="adj1" fmla="val 24652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BE9E640-4BEF-4F4D-9D72-B11749188C80}"/>
              </a:ext>
            </a:extLst>
          </p:cNvPr>
          <p:cNvSpPr txBox="1"/>
          <p:nvPr/>
        </p:nvSpPr>
        <p:spPr>
          <a:xfrm>
            <a:off x="5791200" y="3352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329E1B-8A03-344E-B657-CE050BE3EF36}"/>
              </a:ext>
            </a:extLst>
          </p:cNvPr>
          <p:cNvSpPr txBox="1"/>
          <p:nvPr/>
        </p:nvSpPr>
        <p:spPr>
          <a:xfrm>
            <a:off x="4918213" y="414215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015598-BD2B-B643-AD50-5D19E5230566}"/>
              </a:ext>
            </a:extLst>
          </p:cNvPr>
          <p:cNvSpPr txBox="1"/>
          <p:nvPr/>
        </p:nvSpPr>
        <p:spPr>
          <a:xfrm>
            <a:off x="5607526" y="573367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B8A2D3-F1CF-6A40-B06A-E002774FD0A6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2286000" y="6080397"/>
            <a:ext cx="1676400" cy="156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BB96BE1-A289-C14E-9E7F-ED7DA19D328B}"/>
              </a:ext>
            </a:extLst>
          </p:cNvPr>
          <p:cNvSpPr txBox="1"/>
          <p:nvPr/>
        </p:nvSpPr>
        <p:spPr>
          <a:xfrm>
            <a:off x="2433230" y="570482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2BF89F3-8825-4F48-99AF-91EE4CD52897}"/>
              </a:ext>
            </a:extLst>
          </p:cNvPr>
          <p:cNvSpPr/>
          <p:nvPr/>
        </p:nvSpPr>
        <p:spPr>
          <a:xfrm>
            <a:off x="1219200" y="5754454"/>
            <a:ext cx="1021875" cy="6463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88972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7E9C-377B-9F40-9392-F3918E22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Basics</a:t>
            </a:r>
            <a:br>
              <a:rPr lang="en-US" dirty="0"/>
            </a:br>
            <a:r>
              <a:rPr lang="en-US" i="1" dirty="0"/>
              <a:t>Reproducible Modeling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DE3CE-A8FE-464E-9605-694032FF6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reusable functions</a:t>
            </a:r>
          </a:p>
          <a:p>
            <a:r>
              <a:rPr lang="en-US" dirty="0"/>
              <a:t>Comment function interfaces</a:t>
            </a:r>
          </a:p>
          <a:p>
            <a:r>
              <a:rPr lang="en-US" dirty="0"/>
              <a:t>Use meaningful names for variables</a:t>
            </a:r>
          </a:p>
          <a:p>
            <a:r>
              <a:rPr lang="en-US" dirty="0"/>
              <a:t>Write unit 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7AB39-2D74-CC43-AD14-2DE8BD833C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82092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892FA-ABD0-F247-8719-1F942B5F9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90DD0-E37B-A248-B18D-ECA094D6B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71600"/>
            <a:ext cx="6858000" cy="335280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lmfit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Synthetic data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(0, 10, 100)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AMP = 3.0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FREQ = 1.0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PHASE = 0.0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DECAY = 0.1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data = AMP*sin(x*FREQ + PHASE)*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(-x*x*DECAY)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FB1E1-9CF3-FD40-B65E-1830D5F356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33377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892FA-ABD0-F247-8719-1F942B5F9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Fitting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FB1E1-9CF3-FD40-B65E-1830D5F356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EBA327-09B4-3A42-BA30-933863354C52}"/>
              </a:ext>
            </a:extLst>
          </p:cNvPr>
          <p:cNvSpPr txBox="1">
            <a:spLocks/>
          </p:cNvSpPr>
          <p:nvPr/>
        </p:nvSpPr>
        <p:spPr>
          <a:xfrm>
            <a:off x="609600" y="990599"/>
            <a:ext cx="7162800" cy="472440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Calculation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 calculate(x, amp, phase,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decay):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amp*sin(x*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phase)*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(-x*x*decay)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Fitting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lmfit.Parameters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('amp', value=10)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value=3)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('phase', value=.2)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('decay', value = 1.0)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lmfit.Model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(calculate)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fitter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x=x) 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fitter.params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333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6F8C-9415-6848-9063-74C46988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Exercise: Fitting a Simulation Model: Part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51A3C-5B25-E741-BA32-2BA36BD162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/>
              <p:nvPr/>
            </p:nvSpPr>
            <p:spPr>
              <a:xfrm>
                <a:off x="457200" y="1143000"/>
                <a:ext cx="2667000" cy="34163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Model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=0.4;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=0.32;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43000"/>
                <a:ext cx="2667000" cy="3416320"/>
              </a:xfrm>
              <a:prstGeom prst="rect">
                <a:avLst/>
              </a:prstGeom>
              <a:blipFill>
                <a:blip r:embed="rId2"/>
                <a:stretch>
                  <a:fillRect l="-3810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/>
              <p:nvPr/>
            </p:nvSpPr>
            <p:spPr>
              <a:xfrm>
                <a:off x="3429000" y="2462748"/>
                <a:ext cx="48006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Use the simulation of the Model as “observations” by adding a normally distributed error term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400" dirty="0"/>
                  <a:t> to the concentration B.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Now try to estimate the constants in the model by fitting to the observations of B.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462748"/>
                <a:ext cx="4800600" cy="2677656"/>
              </a:xfrm>
              <a:prstGeom prst="rect">
                <a:avLst/>
              </a:prstGeom>
              <a:blipFill>
                <a:blip r:embed="rId3"/>
                <a:stretch>
                  <a:fillRect l="-1583" t="-1415" r="-3430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847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6F8C-9415-6848-9063-74C46988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Exercise: Fitting a Simulation Model: Part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51A3C-5B25-E741-BA32-2BA36BD162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/>
              <p:nvPr/>
            </p:nvSpPr>
            <p:spPr>
              <a:xfrm>
                <a:off x="457200" y="1143000"/>
                <a:ext cx="2667000" cy="30469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Model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:endParaRPr lang="en-US" sz="2400" dirty="0"/>
              </a:p>
              <a:p>
                <a:endParaRPr lang="en-US" sz="2400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43000"/>
                <a:ext cx="2667000" cy="3046988"/>
              </a:xfrm>
              <a:prstGeom prst="rect">
                <a:avLst/>
              </a:prstGeom>
              <a:blipFill>
                <a:blip r:embed="rId2"/>
                <a:stretch>
                  <a:fillRect l="-3810" t="-1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/>
              <p:nvPr/>
            </p:nvSpPr>
            <p:spPr>
              <a:xfrm>
                <a:off x="3429000" y="2462748"/>
                <a:ext cx="48006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Use the simulation of the Model 1 as “observations” by adding a normally distributed error term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400" dirty="0"/>
                  <a:t> to the concentrations of A, B, C.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Now try to estimate the constants in the model by fitting to the observations of A, B, C.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462748"/>
                <a:ext cx="4800600" cy="3046988"/>
              </a:xfrm>
              <a:prstGeom prst="rect">
                <a:avLst/>
              </a:prstGeom>
              <a:blipFill>
                <a:blip r:embed="rId3"/>
                <a:stretch>
                  <a:fillRect l="-1583" t="-1245" r="-3430" b="-3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011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6F8C-9415-6848-9063-74C46988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Exercise: Fitting a Simulation Model: Part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51A3C-5B25-E741-BA32-2BA36BD162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/>
              <p:nvPr/>
            </p:nvSpPr>
            <p:spPr>
              <a:xfrm>
                <a:off x="457200" y="1143000"/>
                <a:ext cx="2667000" cy="26776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Model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43000"/>
                <a:ext cx="2667000" cy="2677656"/>
              </a:xfrm>
              <a:prstGeom prst="rect">
                <a:avLst/>
              </a:prstGeom>
              <a:blipFill>
                <a:blip r:embed="rId2"/>
                <a:stretch>
                  <a:fillRect l="-3810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7458E71-B424-8A4F-87A2-D8B7929DEDBB}"/>
              </a:ext>
            </a:extLst>
          </p:cNvPr>
          <p:cNvSpPr txBox="1"/>
          <p:nvPr/>
        </p:nvSpPr>
        <p:spPr>
          <a:xfrm>
            <a:off x="3429000" y="2462748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Extend Part 2 by using cross validation to evaluate the model quality.</a:t>
            </a:r>
          </a:p>
        </p:txBody>
      </p:sp>
    </p:spTree>
    <p:extLst>
      <p:ext uri="{BB962C8B-B14F-4D97-AF65-F5344CB8AC3E}">
        <p14:creationId xmlns:p14="http://schemas.microsoft.com/office/powerpoint/2010/main" val="663410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188099</TotalTime>
  <Words>608</Words>
  <Application>Microsoft Macintosh PowerPoint</Application>
  <PresentationFormat>On-screen Show (4:3)</PresentationFormat>
  <Paragraphs>107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Calibri</vt:lpstr>
      <vt:lpstr>Cambria Math</vt:lpstr>
      <vt:lpstr>Courier New</vt:lpstr>
      <vt:lpstr>Office Theme</vt:lpstr>
      <vt:lpstr>BIOE 498 / BIOE 599: Computational Systems Biology for Medical Applications  CSE 599V: Advancing Biomedical Models  Lecture 11: Modeling Workflow  </vt:lpstr>
      <vt:lpstr>Learning Objectives</vt:lpstr>
      <vt:lpstr>Computational Workflow</vt:lpstr>
      <vt:lpstr>Software Engineering Basics Reproducible Modeling</vt:lpstr>
      <vt:lpstr>Review of Fitting</vt:lpstr>
      <vt:lpstr>Review of Fitting</vt:lpstr>
      <vt:lpstr>Exercise: Fitting a Simulation Model: Part 1</vt:lpstr>
      <vt:lpstr>Exercise: Fitting a Simulation Model: Part 2</vt:lpstr>
      <vt:lpstr>Exercise: Fitting a Simulation Model: Part 3</vt:lpstr>
      <vt:lpstr>Exercise: Fitting a Simulation Model: Part 4</vt:lpstr>
      <vt:lpstr>Discussion Question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2907</cp:revision>
  <cp:lastPrinted>2018-10-12T18:44:59Z</cp:lastPrinted>
  <dcterms:created xsi:type="dcterms:W3CDTF">2008-11-04T22:35:39Z</dcterms:created>
  <dcterms:modified xsi:type="dcterms:W3CDTF">2018-10-31T03:32:02Z</dcterms:modified>
</cp:coreProperties>
</file>