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7" r:id="rId2"/>
    <p:sldId id="363" r:id="rId3"/>
    <p:sldId id="370" r:id="rId4"/>
    <p:sldId id="352" r:id="rId5"/>
    <p:sldId id="389" r:id="rId6"/>
    <p:sldId id="265" r:id="rId7"/>
    <p:sldId id="385" r:id="rId8"/>
    <p:sldId id="384" r:id="rId9"/>
    <p:sldId id="387" r:id="rId10"/>
    <p:sldId id="386" r:id="rId11"/>
    <p:sldId id="390" r:id="rId12"/>
    <p:sldId id="388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70"/>
            <p14:sldId id="352"/>
            <p14:sldId id="389"/>
            <p14:sldId id="265"/>
            <p14:sldId id="385"/>
            <p14:sldId id="384"/>
            <p14:sldId id="387"/>
            <p14:sldId id="386"/>
            <p14:sldId id="390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2"/>
    <p:restoredTop sz="91258"/>
  </p:normalViewPr>
  <p:slideViewPr>
    <p:cSldViewPr snapToObjects="1">
      <p:cViewPr>
        <p:scale>
          <a:sx n="100" d="100"/>
          <a:sy n="100" d="100"/>
        </p:scale>
        <p:origin x="85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10/22/19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10/22/19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208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Software Engineering for Modelers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FF9-EA49-6A41-868D-0A94283F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r>
              <a:rPr lang="en-US" dirty="0"/>
              <a:t>Software Engineering Workflow for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1205-5FED-2547-AB3B-BECE0878A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3BFA0-6808-9D47-9A8F-DD27EFE43AC2}"/>
              </a:ext>
            </a:extLst>
          </p:cNvPr>
          <p:cNvSpPr/>
          <p:nvPr/>
        </p:nvSpPr>
        <p:spPr>
          <a:xfrm>
            <a:off x="765265" y="1219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 model in a </a:t>
            </a:r>
            <a:r>
              <a:rPr lang="en-US" b="1" dirty="0" err="1"/>
              <a:t>Jupyter</a:t>
            </a:r>
            <a:r>
              <a:rPr lang="en-US" b="1" dirty="0"/>
              <a:t>  Notebook (or similar)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3DCC0-C285-894A-8284-5B51C203FD91}"/>
              </a:ext>
            </a:extLst>
          </p:cNvPr>
          <p:cNvSpPr/>
          <p:nvPr/>
        </p:nvSpPr>
        <p:spPr>
          <a:xfrm>
            <a:off x="765265" y="27813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Functionalize common codes.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FD830-0B0D-1649-B576-6C5900389E98}"/>
              </a:ext>
            </a:extLst>
          </p:cNvPr>
          <p:cNvSpPr/>
          <p:nvPr/>
        </p:nvSpPr>
        <p:spPr>
          <a:xfrm>
            <a:off x="765265" y="41910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Export notebook to a python module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nbconvert</a:t>
            </a:r>
            <a:r>
              <a:rPr lang="en-US" b="1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3B347-7B9E-FA4E-89DD-E3B4B70FFDE4}"/>
              </a:ext>
            </a:extLst>
          </p:cNvPr>
          <p:cNvSpPr/>
          <p:nvPr/>
        </p:nvSpPr>
        <p:spPr>
          <a:xfrm>
            <a:off x="3733800" y="1219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Functionalize codes in python module.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B67A8-1D78-2C49-B6D9-60CA9E606454}"/>
              </a:ext>
            </a:extLst>
          </p:cNvPr>
          <p:cNvSpPr/>
          <p:nvPr/>
        </p:nvSpPr>
        <p:spPr>
          <a:xfrm>
            <a:off x="3733800" y="28194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</a:t>
            </a:r>
            <a:r>
              <a:rPr lang="en-US" b="1" dirty="0" err="1"/>
              <a:t>unittests</a:t>
            </a:r>
            <a:r>
              <a:rPr lang="en-US" b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CE8DE-8FC9-6D41-A6E2-CA334949D7F6}"/>
              </a:ext>
            </a:extLst>
          </p:cNvPr>
          <p:cNvSpPr/>
          <p:nvPr/>
        </p:nvSpPr>
        <p:spPr>
          <a:xfrm>
            <a:off x="6477000" y="1447800"/>
            <a:ext cx="2209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a new notebook that uses codes in python module and verify that the result is the same as the original notebook.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3429367-1517-6443-B72D-561FCBFE87B1}"/>
              </a:ext>
            </a:extLst>
          </p:cNvPr>
          <p:cNvCxnSpPr/>
          <p:nvPr/>
        </p:nvCxnSpPr>
        <p:spPr>
          <a:xfrm rot="5400000">
            <a:off x="1546315" y="2457450"/>
            <a:ext cx="6477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0F8E3-C856-0644-88C7-0DD8621C47C3}"/>
              </a:ext>
            </a:extLst>
          </p:cNvPr>
          <p:cNvCxnSpPr>
            <a:cxnSpLocks/>
          </p:cNvCxnSpPr>
          <p:nvPr/>
        </p:nvCxnSpPr>
        <p:spPr>
          <a:xfrm rot="5400000">
            <a:off x="1622515" y="3943350"/>
            <a:ext cx="4953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DD77FB8-158B-994D-9767-BDEEC1EC387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975065" y="1676400"/>
            <a:ext cx="758735" cy="2971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E661BD8-66C1-EC49-9636-84CFF80D74D7}"/>
              </a:ext>
            </a:extLst>
          </p:cNvPr>
          <p:cNvCxnSpPr/>
          <p:nvPr/>
        </p:nvCxnSpPr>
        <p:spPr>
          <a:xfrm rot="5400000">
            <a:off x="4495800" y="2476500"/>
            <a:ext cx="6858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7305E93-8F2E-FB48-9299-1B8AFD3D8265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V="1">
            <a:off x="5943600" y="1447800"/>
            <a:ext cx="1638300" cy="1828800"/>
          </a:xfrm>
          <a:prstGeom prst="bentConnector4">
            <a:avLst>
              <a:gd name="adj1" fmla="val 16279"/>
              <a:gd name="adj2" fmla="val 1125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AD428-8551-2249-BAFE-71CCCA011E57}"/>
              </a:ext>
            </a:extLst>
          </p:cNvPr>
          <p:cNvSpPr/>
          <p:nvPr/>
        </p:nvSpPr>
        <p:spPr>
          <a:xfrm>
            <a:off x="6477000" y="4267200"/>
            <a:ext cx="2209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the codes to do new computational studies.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523CAA4-0795-A446-822F-34C184203209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 rot="5400000">
            <a:off x="7239000" y="3924300"/>
            <a:ext cx="6858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335-ED46-0D4F-B205-2E4F8BBC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/>
          <a:p>
            <a:r>
              <a:rPr lang="en-US" sz="2400" dirty="0"/>
              <a:t>See lecture_10/</a:t>
            </a:r>
            <a:r>
              <a:rPr lang="en-US" sz="2400" dirty="0" err="1"/>
              <a:t>model_fitting.py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lecture_10/Model Fitting With Exercises (No Answers).</a:t>
            </a:r>
            <a:r>
              <a:rPr lang="en-US" sz="2400" dirty="0" err="1"/>
              <a:t>ipynb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1BA6F-DF47-6945-AD26-014F0ADC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484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DCDE-AD0E-BC40-8906-6338F96F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2: Extending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2A97-F9ED-D64D-B459-4273FBD4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function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Ex: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calcChiSq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test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calcChiSq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Modify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crossValidate</a:t>
            </a:r>
            <a:r>
              <a:rPr lang="en-US" dirty="0">
                <a:cs typeface="Courier New" panose="02070309020205020404" pitchFamily="49" charset="0"/>
              </a:rPr>
              <a:t> to also return </a:t>
            </a:r>
            <a:r>
              <a:rPr lang="en-US" dirty="0" err="1">
                <a:cs typeface="Courier New" panose="02070309020205020404" pitchFamily="49" charset="0"/>
              </a:rPr>
              <a:t>ChiSq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includes changing tests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9E78E-9B74-944C-AA7D-EA9316A44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09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lecture_9_cross_validation.ipynb</a:t>
            </a:r>
          </a:p>
          <a:p>
            <a:pPr lvl="1"/>
            <a:r>
              <a:rPr lang="en-US" dirty="0"/>
              <a:t>Lecture_10/</a:t>
            </a:r>
          </a:p>
          <a:p>
            <a:r>
              <a:rPr lang="en-US" dirty="0"/>
              <a:t>Follow the link in “Getting the Joe’s Lectures” for markdown version of notebooks if you don’t have </a:t>
            </a:r>
            <a:r>
              <a:rPr lang="en-US" dirty="0" err="1"/>
              <a:t>Juypter</a:t>
            </a:r>
            <a:r>
              <a:rPr lang="en-US" dirty="0"/>
              <a:t> installed.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cross validation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Software engineering concepts</a:t>
            </a:r>
          </a:p>
          <a:p>
            <a:r>
              <a:rPr lang="en-US" dirty="0"/>
              <a:t>Software engineering workflow for modelers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parameter fits and model 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/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blipFill>
                <a:blip r:embed="rId5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/>
        </p:nvGraphicFramePr>
        <p:xfrm>
          <a:off x="5207657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/>
        </p:nvGraphicFramePr>
        <p:xfrm>
          <a:off x="6122057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/>
        </p:nvGraphicFramePr>
        <p:xfrm>
          <a:off x="5207657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/>
        </p:nvGraphicFramePr>
        <p:xfrm>
          <a:off x="6122057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/>
        </p:nvGraphicFramePr>
        <p:xfrm>
          <a:off x="5207656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/>
        </p:nvGraphicFramePr>
        <p:xfrm>
          <a:off x="6139792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cxnSpLocks/>
          </p:cNvCxnSpPr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cxnSpLocks/>
          </p:cNvCxnSpPr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cxnSpLocks/>
          </p:cNvCxnSpPr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39E990-FA79-3642-B660-037B4CF5081F}"/>
              </a:ext>
            </a:extLst>
          </p:cNvPr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/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8571" t="-16667" r="-8571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66AAAB-38CF-854A-A9C8-1603EFC822ED}"/>
                </a:ext>
              </a:extLst>
            </p:cNvPr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/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8571" t="-27273" r="-857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CA57CC-FCFB-C541-B613-EEB57B6F4C17}"/>
                </a:ext>
              </a:extLst>
            </p:cNvPr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/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8571" t="-21739" r="-85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08CE6B-58D0-4149-8F26-5650239F6ACA}"/>
                </a:ext>
              </a:extLst>
            </p:cNvPr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335-ED46-0D4F-B205-2E4F8BBC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/>
          <a:p>
            <a:r>
              <a:rPr lang="en-US" dirty="0"/>
              <a:t>See lecture_9_cross_validation.ipynb</a:t>
            </a:r>
            <a:br>
              <a:rPr lang="en-US" dirty="0"/>
            </a:br>
            <a:r>
              <a:rPr lang="en-US" dirty="0"/>
              <a:t>(lecture_9_cross_validation.md)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1BA6F-DF47-6945-AD26-014F0ADC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78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2410944" y="990497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4724400" y="4651637"/>
            <a:ext cx="335280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047999" y="3055069"/>
            <a:ext cx="2399471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953330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598688" y="3484028"/>
            <a:ext cx="696381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</a:t>
            </a:r>
          </a:p>
          <a:p>
            <a:pPr algn="ctr"/>
            <a:r>
              <a:rPr lang="en-US" sz="1400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914400" y="2514600"/>
            <a:ext cx="72390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457200" y="1961944"/>
            <a:ext cx="80010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4655149" y="5856868"/>
            <a:ext cx="3193451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1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1772065" y="3260013"/>
            <a:ext cx="1275934" cy="324922"/>
          </a:xfrm>
          <a:prstGeom prst="bentConnector4">
            <a:avLst>
              <a:gd name="adj1" fmla="val 17916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5400000">
            <a:off x="3561093" y="3693171"/>
            <a:ext cx="322579" cy="1623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5313232" y="3564068"/>
            <a:ext cx="308237" cy="18669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cxnSpLocks/>
            <a:stCxn id="20" idx="2"/>
            <a:endCxn id="23" idx="2"/>
          </p:cNvCxnSpPr>
          <p:nvPr/>
        </p:nvCxnSpPr>
        <p:spPr>
          <a:xfrm rot="16200000" flipH="1">
            <a:off x="4286190" y="5810309"/>
            <a:ext cx="540469" cy="1974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rot="16200000" flipH="1">
            <a:off x="3131143" y="1938477"/>
            <a:ext cx="1419770" cy="8134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200400" y="3488803"/>
            <a:ext cx="1371600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9E90BF-347A-6A4E-BCBB-0E6491102903}"/>
              </a:ext>
            </a:extLst>
          </p:cNvPr>
          <p:cNvSpPr/>
          <p:nvPr/>
        </p:nvSpPr>
        <p:spPr>
          <a:xfrm>
            <a:off x="350264" y="957201"/>
            <a:ext cx="122331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481FA36-5374-B24F-B900-A23A0DD46F30}"/>
              </a:ext>
            </a:extLst>
          </p:cNvPr>
          <p:cNvCxnSpPr>
            <a:cxnSpLocks/>
            <a:stCxn id="33" idx="4"/>
            <a:endCxn id="18" idx="1"/>
          </p:cNvCxnSpPr>
          <p:nvPr/>
        </p:nvCxnSpPr>
        <p:spPr>
          <a:xfrm rot="5400000">
            <a:off x="24662" y="2491742"/>
            <a:ext cx="1826997" cy="47519"/>
          </a:xfrm>
          <a:prstGeom prst="bentConnector4">
            <a:avLst>
              <a:gd name="adj1" fmla="val 13654"/>
              <a:gd name="adj2" fmla="val 5810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DC96-7BDD-514A-84C8-9589F040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21</a:t>
            </a:r>
            <a:r>
              <a:rPr lang="en-US" baseline="30000" dirty="0"/>
              <a:t>st</a:t>
            </a:r>
            <a:r>
              <a:rPr lang="en-US" dirty="0"/>
              <a:t> Century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E0DD-525B-EC47-931F-1C419A04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data are research products value comparable to that of publications.</a:t>
            </a:r>
          </a:p>
          <a:p>
            <a:r>
              <a:rPr lang="en-US" dirty="0"/>
              <a:t>Your standing in professional life depends on the quality and understandability of your code and data.</a:t>
            </a:r>
          </a:p>
          <a:p>
            <a:pPr lvl="1"/>
            <a:r>
              <a:rPr lang="en-US" dirty="0"/>
              <a:t>Your computational methods</a:t>
            </a:r>
          </a:p>
          <a:p>
            <a:pPr lvl="1"/>
            <a:r>
              <a:rPr lang="en-US" dirty="0"/>
              <a:t>Your reasoning for the computational methods</a:t>
            </a:r>
          </a:p>
          <a:p>
            <a:pPr lvl="1"/>
            <a:r>
              <a:rPr lang="en-US" dirty="0"/>
              <a:t>How others can build on your code (citations)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40B3E-C965-5F48-A6ED-51D7F1CFF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8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7F97-0735-C740-AE00-B2A9552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Software 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26DD-71C8-1945-9AB4-64955C29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72001"/>
          </a:xfrm>
        </p:spPr>
        <p:txBody>
          <a:bodyPr/>
          <a:lstStyle/>
          <a:p>
            <a:r>
              <a:rPr lang="en-US" sz="2400" dirty="0"/>
              <a:t>Never write the same code (or data) twice</a:t>
            </a:r>
          </a:p>
          <a:p>
            <a:pPr lvl="1"/>
            <a:r>
              <a:rPr lang="en-US" sz="2000" dirty="0"/>
              <a:t>Why? Copies always diverge</a:t>
            </a:r>
          </a:p>
          <a:p>
            <a:pPr lvl="1"/>
            <a:r>
              <a:rPr lang="en-US" sz="2000" dirty="0"/>
              <a:t>Best practices: Use functions for code (and normalized data)</a:t>
            </a:r>
          </a:p>
          <a:p>
            <a:r>
              <a:rPr lang="en-US" sz="2400" dirty="0"/>
              <a:t>Software components should have well-defined interfaces</a:t>
            </a:r>
          </a:p>
          <a:p>
            <a:pPr lvl="1"/>
            <a:r>
              <a:rPr lang="en-US" sz="2000" dirty="0"/>
              <a:t>Why? Easy to understand, reuse, and modify components</a:t>
            </a:r>
          </a:p>
          <a:p>
            <a:pPr lvl="1"/>
            <a:r>
              <a:rPr lang="en-US" sz="2000" dirty="0"/>
              <a:t>Best practices: No global variables, use functions</a:t>
            </a:r>
          </a:p>
          <a:p>
            <a:r>
              <a:rPr lang="en-US" sz="2400" dirty="0"/>
              <a:t>Write readable code</a:t>
            </a:r>
          </a:p>
          <a:p>
            <a:pPr lvl="1"/>
            <a:r>
              <a:rPr lang="en-US" sz="2000" dirty="0"/>
              <a:t>Why? So others can understand and extend your work</a:t>
            </a:r>
          </a:p>
          <a:p>
            <a:pPr lvl="1"/>
            <a:r>
              <a:rPr lang="en-US" sz="2000" dirty="0"/>
              <a:t>Best practices: function, good documentation, meaningful names</a:t>
            </a:r>
          </a:p>
          <a:p>
            <a:r>
              <a:rPr lang="en-US" sz="2400" dirty="0"/>
              <a:t>Write reproducible code</a:t>
            </a:r>
          </a:p>
          <a:p>
            <a:pPr lvl="1"/>
            <a:r>
              <a:rPr lang="en-US" sz="2000" dirty="0"/>
              <a:t>Why? Reproducibility is the foundation of science</a:t>
            </a:r>
          </a:p>
          <a:p>
            <a:pPr lvl="1"/>
            <a:r>
              <a:rPr lang="en-US" sz="2000" dirty="0"/>
              <a:t>Best practices: write tests for each function, no manual steps in computational studies, automated installs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EB44-9A43-5F40-9D3D-4A169BDE2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64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CCAA-5D8C-DD45-B09D-A0FC0636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in Software Engineering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996-CD2D-EB4B-AA4A-75786795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Functionalize</a:t>
            </a:r>
          </a:p>
          <a:p>
            <a:pPr lvl="1"/>
            <a:r>
              <a:rPr lang="en-US" dirty="0"/>
              <a:t>Transforming a script into a function: arguments, return value</a:t>
            </a:r>
          </a:p>
          <a:p>
            <a:r>
              <a:rPr lang="en-US" b="1" dirty="0" err="1"/>
              <a:t>Unittest</a:t>
            </a:r>
            <a:endParaRPr lang="en-US" b="1" dirty="0"/>
          </a:p>
          <a:p>
            <a:pPr lvl="1"/>
            <a:r>
              <a:rPr lang="en-US" dirty="0"/>
              <a:t>Code that runs a function and has additional code that checks the validity of the returned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C3E8-8E44-494A-BD00-180EC94B1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13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187990</TotalTime>
  <Words>501</Words>
  <Application>Microsoft Macintosh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10: Software Engineering for Modelers </vt:lpstr>
      <vt:lpstr>Downloads</vt:lpstr>
      <vt:lpstr>Agenda</vt:lpstr>
      <vt:lpstr>Cross Validation Summary</vt:lpstr>
      <vt:lpstr>See lecture_9_cross_validation.ipynb (lecture_9_cross_validation.md)</vt:lpstr>
      <vt:lpstr>The Layers of Modeling</vt:lpstr>
      <vt:lpstr>Software and 21st Century Science</vt:lpstr>
      <vt:lpstr>Key Software Engineering Practices</vt:lpstr>
      <vt:lpstr>Key Terms in Software Engineering Workflow</vt:lpstr>
      <vt:lpstr>Software Engineering Workflow for Modeling</vt:lpstr>
      <vt:lpstr>See lecture_10/model_fitting.py, lecture_10/Model Fitting With Exercises (No Answers).ipynb </vt:lpstr>
      <vt:lpstr>Exercises 2: Extending model_fitting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2983</cp:revision>
  <cp:lastPrinted>2018-10-12T18:44:59Z</cp:lastPrinted>
  <dcterms:created xsi:type="dcterms:W3CDTF">2008-11-04T22:35:39Z</dcterms:created>
  <dcterms:modified xsi:type="dcterms:W3CDTF">2019-10-23T18:29:54Z</dcterms:modified>
</cp:coreProperties>
</file>