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47" r:id="rId2"/>
    <p:sldId id="363" r:id="rId3"/>
    <p:sldId id="366" r:id="rId4"/>
    <p:sldId id="371" r:id="rId5"/>
    <p:sldId id="374" r:id="rId6"/>
    <p:sldId id="389" r:id="rId7"/>
    <p:sldId id="387" r:id="rId8"/>
    <p:sldId id="383" r:id="rId9"/>
    <p:sldId id="384" r:id="rId10"/>
    <p:sldId id="385" r:id="rId11"/>
    <p:sldId id="388" r:id="rId12"/>
    <p:sldId id="386" r:id="rId13"/>
    <p:sldId id="376" r:id="rId14"/>
    <p:sldId id="381" r:id="rId15"/>
    <p:sldId id="391" r:id="rId16"/>
    <p:sldId id="392" r:id="rId17"/>
    <p:sldId id="375" r:id="rId18"/>
    <p:sldId id="373" r:id="rId19"/>
    <p:sldId id="382" r:id="rId20"/>
    <p:sldId id="390" r:id="rId21"/>
    <p:sldId id="372" r:id="rId2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63"/>
            <p14:sldId id="366"/>
            <p14:sldId id="371"/>
            <p14:sldId id="374"/>
            <p14:sldId id="389"/>
            <p14:sldId id="387"/>
            <p14:sldId id="383"/>
            <p14:sldId id="384"/>
            <p14:sldId id="385"/>
            <p14:sldId id="388"/>
            <p14:sldId id="386"/>
            <p14:sldId id="376"/>
            <p14:sldId id="381"/>
            <p14:sldId id="391"/>
            <p14:sldId id="392"/>
            <p14:sldId id="375"/>
            <p14:sldId id="373"/>
            <p14:sldId id="382"/>
            <p14:sldId id="390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74"/>
    <p:restoredTop sz="91235"/>
  </p:normalViewPr>
  <p:slideViewPr>
    <p:cSldViewPr snapToObjects="1">
      <p:cViewPr varScale="1">
        <p:scale>
          <a:sx n="98" d="100"/>
          <a:sy n="98" d="100"/>
        </p:scale>
        <p:origin x="14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11/16/19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11/16/19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can express a model as simple text, then we can generate simple text to generate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3547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can express a model as simple text, then we can generate simple text to generate models.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574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can express a model as simple text, then we can generate simple text to generate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358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58075" y="6281860"/>
            <a:ext cx="619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228600" y="533400"/>
            <a:ext cx="8534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17: Generating Kinetics Models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8E2F-2F9A-4E4A-B93B-3FFF0E22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Model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144A6-FFFB-8E49-B063-85ABD40FB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53439D-F5B3-5E4D-890E-635352BD7183}"/>
              </a:ext>
            </a:extLst>
          </p:cNvPr>
          <p:cNvSpPr/>
          <p:nvPr/>
        </p:nvSpPr>
        <p:spPr>
          <a:xfrm>
            <a:off x="1474615" y="1066800"/>
            <a:ext cx="1600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Antimony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BBBCBB-E98E-7E4E-BC3F-B5228C071B46}"/>
              </a:ext>
            </a:extLst>
          </p:cNvPr>
          <p:cNvSpPr/>
          <p:nvPr/>
        </p:nvSpPr>
        <p:spPr>
          <a:xfrm>
            <a:off x="4114800" y="1066800"/>
            <a:ext cx="2362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new-middle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5CA043-1663-4B45-AAC5-5C17CF207E68}"/>
              </a:ext>
            </a:extLst>
          </p:cNvPr>
          <p:cNvSpPr/>
          <p:nvPr/>
        </p:nvSpPr>
        <p:spPr>
          <a:xfrm>
            <a:off x="1360315" y="2438400"/>
            <a:ext cx="1828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481D01-F820-9C48-B49C-49984372A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15" y="4830762"/>
            <a:ext cx="2362200" cy="16764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E2EA87D-06CD-5348-98DD-8418146DEB55}"/>
              </a:ext>
            </a:extLst>
          </p:cNvPr>
          <p:cNvSpPr/>
          <p:nvPr/>
        </p:nvSpPr>
        <p:spPr>
          <a:xfrm>
            <a:off x="4381500" y="2344615"/>
            <a:ext cx="1828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FFBB26B-E4AD-1C4A-BBF2-3278EA34EFF8}"/>
              </a:ext>
            </a:extLst>
          </p:cNvPr>
          <p:cNvSpPr/>
          <p:nvPr/>
        </p:nvSpPr>
        <p:spPr>
          <a:xfrm>
            <a:off x="4381500" y="3470030"/>
            <a:ext cx="1828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D77FC3-6A17-DD44-84A5-1E8D2A19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876800"/>
            <a:ext cx="2362200" cy="1676400"/>
          </a:xfrm>
          <a:prstGeom prst="rect">
            <a:avLst/>
          </a:prstGeom>
        </p:spPr>
      </p:pic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40D17B5-8A70-B64F-9969-987498F1044A}"/>
              </a:ext>
            </a:extLst>
          </p:cNvPr>
          <p:cNvCxnSpPr/>
          <p:nvPr/>
        </p:nvCxnSpPr>
        <p:spPr>
          <a:xfrm rot="5400000">
            <a:off x="2008015" y="2171700"/>
            <a:ext cx="53340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13CE6B6-EA8E-2D49-8133-409CDD1997B7}"/>
              </a:ext>
            </a:extLst>
          </p:cNvPr>
          <p:cNvCxnSpPr>
            <a:cxnSpLocks/>
          </p:cNvCxnSpPr>
          <p:nvPr/>
        </p:nvCxnSpPr>
        <p:spPr>
          <a:xfrm rot="5400000">
            <a:off x="1421434" y="3977481"/>
            <a:ext cx="1706562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F869251-8836-B441-8D0E-C08FC0BE07A3}"/>
              </a:ext>
            </a:extLst>
          </p:cNvPr>
          <p:cNvCxnSpPr>
            <a:cxnSpLocks/>
          </p:cNvCxnSpPr>
          <p:nvPr/>
        </p:nvCxnSpPr>
        <p:spPr>
          <a:xfrm rot="5400000">
            <a:off x="5076093" y="2124807"/>
            <a:ext cx="439615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186B50B-6435-4A43-AF6E-45C79B62F63B}"/>
              </a:ext>
            </a:extLst>
          </p:cNvPr>
          <p:cNvCxnSpPr>
            <a:cxnSpLocks/>
          </p:cNvCxnSpPr>
          <p:nvPr/>
        </p:nvCxnSpPr>
        <p:spPr>
          <a:xfrm rot="5400000">
            <a:off x="5076093" y="3250222"/>
            <a:ext cx="439615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24C9E52-15F3-0641-884A-54D4E11160AD}"/>
              </a:ext>
            </a:extLst>
          </p:cNvPr>
          <p:cNvCxnSpPr>
            <a:cxnSpLocks/>
          </p:cNvCxnSpPr>
          <p:nvPr/>
        </p:nvCxnSpPr>
        <p:spPr>
          <a:xfrm rot="5400000">
            <a:off x="4935415" y="4516315"/>
            <a:ext cx="72097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62B7FD-FF86-714E-BB4B-E83C61F4C7E4}"/>
              </a:ext>
            </a:extLst>
          </p:cNvPr>
          <p:cNvSpPr txBox="1"/>
          <p:nvPr/>
        </p:nvSpPr>
        <p:spPr>
          <a:xfrm>
            <a:off x="304800" y="13012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A2EA7-7DA1-A840-BDB2-E43FB0FD72FF}"/>
              </a:ext>
            </a:extLst>
          </p:cNvPr>
          <p:cNvSpPr txBox="1"/>
          <p:nvPr/>
        </p:nvSpPr>
        <p:spPr>
          <a:xfrm>
            <a:off x="6629400" y="130706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2F940-AD1F-E741-B07E-A564885034B6}"/>
              </a:ext>
            </a:extLst>
          </p:cNvPr>
          <p:cNvSpPr txBox="1"/>
          <p:nvPr/>
        </p:nvSpPr>
        <p:spPr>
          <a:xfrm>
            <a:off x="6477000" y="2444750"/>
            <a:ext cx="228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 + Middle + Tail</a:t>
            </a:r>
          </a:p>
        </p:txBody>
      </p:sp>
    </p:spTree>
    <p:extLst>
      <p:ext uri="{BB962C8B-B14F-4D97-AF65-F5344CB8AC3E}">
        <p14:creationId xmlns:p14="http://schemas.microsoft.com/office/powerpoint/2010/main" val="315766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2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9311-A0C8-F544-AED5-BCCEF724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“middle” is still complicated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5AB48-4E45-834B-ACD4-E1A3964F3D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F4AAD-F0F6-E54D-A255-7D13731CE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49" y="3102063"/>
            <a:ext cx="2819400" cy="3210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2FE5B-2A30-3648-B443-D6A892FC2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356065"/>
            <a:ext cx="8458200" cy="14567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B3B99E2-617B-A54B-9E13-44BA93F49C6C}"/>
              </a:ext>
            </a:extLst>
          </p:cNvPr>
          <p:cNvGrpSpPr/>
          <p:nvPr/>
        </p:nvGrpSpPr>
        <p:grpSpPr>
          <a:xfrm>
            <a:off x="3739664" y="3256612"/>
            <a:ext cx="2895600" cy="2901714"/>
            <a:chOff x="3733800" y="1676399"/>
            <a:chExt cx="3886200" cy="44257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D0CF6A3-63C6-BA4B-AA9B-402A23858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3800" y="1676399"/>
              <a:ext cx="3886200" cy="4425715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78CF93-4A3D-3C4C-AE57-4EA18CDC70FB}"/>
                </a:ext>
              </a:extLst>
            </p:cNvPr>
            <p:cNvSpPr/>
            <p:nvPr/>
          </p:nvSpPr>
          <p:spPr>
            <a:xfrm>
              <a:off x="4267200" y="45720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954A51-7B9E-374A-93B8-8EB601BE1F25}"/>
                </a:ext>
              </a:extLst>
            </p:cNvPr>
            <p:cNvSpPr/>
            <p:nvPr/>
          </p:nvSpPr>
          <p:spPr>
            <a:xfrm>
              <a:off x="4876800" y="22098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AE1EA990-511D-8B42-B98C-31076943CF61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 rot="5400000" flipH="1" flipV="1">
              <a:off x="3375118" y="3124200"/>
              <a:ext cx="2416082" cy="609600"/>
            </a:xfrm>
            <a:prstGeom prst="bentConnector5">
              <a:avLst>
                <a:gd name="adj1" fmla="val 556"/>
                <a:gd name="adj2" fmla="val -71316"/>
                <a:gd name="adj3" fmla="val 109462"/>
              </a:avLst>
            </a:prstGeom>
            <a:ln w="38100"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DA7D651-8037-3B46-B0AC-7D5394062B84}"/>
              </a:ext>
            </a:extLst>
          </p:cNvPr>
          <p:cNvSpPr txBox="1"/>
          <p:nvPr/>
        </p:nvSpPr>
        <p:spPr>
          <a:xfrm>
            <a:off x="6400800" y="34290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Ideal: Make model update as easy as drawing a line, but have a </a:t>
            </a:r>
            <a:r>
              <a:rPr lang="en-US" i="1" dirty="0"/>
              <a:t>text</a:t>
            </a:r>
            <a:r>
              <a:rPr lang="en-US" dirty="0"/>
              <a:t> representation so it can be done programmatically.</a:t>
            </a:r>
          </a:p>
        </p:txBody>
      </p:sp>
    </p:spTree>
    <p:extLst>
      <p:ext uri="{BB962C8B-B14F-4D97-AF65-F5344CB8AC3E}">
        <p14:creationId xmlns:p14="http://schemas.microsoft.com/office/powerpoint/2010/main" val="340464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35DE2E-204E-0F4D-9AD3-5836BE81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Middle?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5B5B11-A12F-8F49-B610-1266BF4AE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2800"/>
            <a:ext cx="8229600" cy="1905000"/>
          </a:xfrm>
        </p:spPr>
        <p:txBody>
          <a:bodyPr/>
          <a:lstStyle/>
          <a:p>
            <a:r>
              <a:rPr lang="en-US" dirty="0"/>
              <a:t>Reaction expression</a:t>
            </a:r>
          </a:p>
          <a:p>
            <a:pPr lvl="1"/>
            <a:r>
              <a:rPr lang="en-US" dirty="0"/>
              <a:t>Trivial once you know the gene number</a:t>
            </a:r>
          </a:p>
          <a:p>
            <a:r>
              <a:rPr lang="en-US" dirty="0"/>
              <a:t>Algebraic expressions for kinetics</a:t>
            </a:r>
          </a:p>
          <a:p>
            <a:pPr lvl="1"/>
            <a:r>
              <a:rPr lang="en-US" dirty="0"/>
              <a:t>Complicated</a:t>
            </a:r>
          </a:p>
          <a:p>
            <a:r>
              <a:rPr lang="en-US" dirty="0"/>
              <a:t> Initializations of new constants</a:t>
            </a:r>
          </a:p>
          <a:p>
            <a:pPr lvl="1"/>
            <a:r>
              <a:rPr lang="en-US" dirty="0"/>
              <a:t>Depends on the kinetics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F5DCDE-59F2-CD4B-9C73-95FDCEFAA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D0F91-0D6D-7D40-A143-8F9403489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1106096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6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P1 Activates Gene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D60CB-E621-BB4C-B61F-5DAC8E928586}"/>
              </a:ext>
            </a:extLst>
          </p:cNvPr>
          <p:cNvGrpSpPr/>
          <p:nvPr/>
        </p:nvGrpSpPr>
        <p:grpSpPr>
          <a:xfrm>
            <a:off x="381000" y="1676399"/>
            <a:ext cx="2971800" cy="3352801"/>
            <a:chOff x="381000" y="1676399"/>
            <a:chExt cx="3886200" cy="44257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0AFBD35-DDFC-414E-B27B-EFA9C4320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76399"/>
              <a:ext cx="3886200" cy="442571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76617EC-6C2B-DC49-A7E8-7EEA8FFCD3F6}"/>
                </a:ext>
              </a:extLst>
            </p:cNvPr>
            <p:cNvSpPr/>
            <p:nvPr/>
          </p:nvSpPr>
          <p:spPr>
            <a:xfrm>
              <a:off x="914400" y="45720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7CC124-D107-464E-9DFE-DFAC9CC7B2B3}"/>
                </a:ext>
              </a:extLst>
            </p:cNvPr>
            <p:cNvSpPr/>
            <p:nvPr/>
          </p:nvSpPr>
          <p:spPr>
            <a:xfrm>
              <a:off x="1524000" y="22098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2BCDA357-EB01-6A40-BD72-8F416872F949}"/>
                </a:ext>
              </a:extLst>
            </p:cNvPr>
            <p:cNvCxnSpPr>
              <a:stCxn id="3" idx="3"/>
              <a:endCxn id="7" idx="1"/>
            </p:cNvCxnSpPr>
            <p:nvPr/>
          </p:nvCxnSpPr>
          <p:spPr>
            <a:xfrm rot="5400000" flipH="1" flipV="1">
              <a:off x="22318" y="3124200"/>
              <a:ext cx="2416082" cy="609600"/>
            </a:xfrm>
            <a:prstGeom prst="bentConnector5">
              <a:avLst>
                <a:gd name="adj1" fmla="val 556"/>
                <a:gd name="adj2" fmla="val -71316"/>
                <a:gd name="adj3" fmla="val 109462"/>
              </a:avLst>
            </a:prstGeom>
            <a:ln w="38100"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35DA3CB-0EA0-1340-8F9A-A28E446FB08E}"/>
              </a:ext>
            </a:extLst>
          </p:cNvPr>
          <p:cNvSpPr/>
          <p:nvPr/>
        </p:nvSpPr>
        <p:spPr>
          <a:xfrm>
            <a:off x="1981200" y="1152785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L7 +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Vm7*(K1_7*P1^H7/(1 + K1_7*P1^H7))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d_mRNA7*mRNA7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C32A6C-75A9-444A-9D46-33774F4F158A}"/>
              </a:ext>
            </a:extLst>
          </p:cNvPr>
          <p:cNvSpPr txBox="1"/>
          <p:nvPr/>
        </p:nvSpPr>
        <p:spPr>
          <a:xfrm>
            <a:off x="2895600" y="1519305"/>
            <a:ext cx="4426212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P1 activates Gene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Algebraic expression (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Constants: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Vm7, K1_7, H7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8787C0-E0B0-FF48-800F-C1346DC6926C}"/>
              </a:ext>
            </a:extLst>
          </p:cNvPr>
          <p:cNvSpPr/>
          <p:nvPr/>
        </p:nvSpPr>
        <p:spPr>
          <a:xfrm>
            <a:off x="1752600" y="5663625"/>
            <a:ext cx="701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L7 +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Vm7*(K1_7*P1^H7/(1 + K1_7*P1^H7 + K2_7*P7^H7 + K3_7*P1^H7 *P7^H7))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d_mRNA7*mRNA7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EB9E3D-7364-A141-B9F4-0F26FCF7B919}"/>
              </a:ext>
            </a:extLst>
          </p:cNvPr>
          <p:cNvSpPr txBox="1"/>
          <p:nvPr/>
        </p:nvSpPr>
        <p:spPr>
          <a:xfrm>
            <a:off x="3220667" y="3810000"/>
            <a:ext cx="5466133" cy="1846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Add P7 represses Gene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ourier New" panose="02070309020205020404" pitchFamily="49" charset="0"/>
              </a:rPr>
              <a:t>Updates algebraic expression (terms with P7)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ourier New" panose="02070309020205020404" pitchFamily="49" charset="0"/>
              </a:rPr>
              <a:t>Adds a constant: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K2_7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8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6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F1DB-1BE4-7D41-9073-0C95F739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</p:spPr>
        <p:txBody>
          <a:bodyPr/>
          <a:lstStyle/>
          <a:p>
            <a:r>
              <a:rPr lang="en-US" dirty="0"/>
              <a:t>Essential Information to Write mRNA Kinetics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ED8C9-259A-7948-B058-C7E1FD3A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133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Kinetics Determining Information (KDI) for a gene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proteins are TFs?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Whether a protein activates or inhibits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effects of TFs are “integrated”: AND, 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79E3FF-7D6B-C343-B104-D2025802D6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0C25A-F2D8-5B48-87DE-C8999D2D5A70}"/>
              </a:ext>
            </a:extLst>
          </p:cNvPr>
          <p:cNvSpPr/>
          <p:nvPr/>
        </p:nvSpPr>
        <p:spPr>
          <a:xfrm>
            <a:off x="914400" y="1653432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L7 +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Vm7*(K1_7*P1^H7/(1 + K1_7*P1^H7))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d_mRNA7*mRNA7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EBD63-72A0-914A-8B1C-BB32EF69A489}"/>
              </a:ext>
            </a:extLst>
          </p:cNvPr>
          <p:cNvSpPr txBox="1"/>
          <p:nvPr/>
        </p:nvSpPr>
        <p:spPr>
          <a:xfrm>
            <a:off x="304800" y="4948535"/>
            <a:ext cx="841127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Claim</a:t>
            </a:r>
            <a:r>
              <a:rPr lang="en-US" sz="2400" dirty="0"/>
              <a:t>: If you know the KDI, you can write the gene kinetics  </a:t>
            </a:r>
          </a:p>
        </p:txBody>
      </p:sp>
    </p:spTree>
    <p:extLst>
      <p:ext uri="{BB962C8B-B14F-4D97-AF65-F5344CB8AC3E}">
        <p14:creationId xmlns:p14="http://schemas.microsoft.com/office/powerpoint/2010/main" val="184307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3E4F-DD0C-DC42-A135-77D095B2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DF9B-8996-9C42-AB81-09AFDB7F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599"/>
            <a:ext cx="8839200" cy="38100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Write the kinetics expressions for the following and list the constants that must be added as a result.</a:t>
            </a:r>
          </a:p>
          <a:p>
            <a:r>
              <a:rPr lang="en-US" dirty="0"/>
              <a:t>Gene 7 activates Gene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 7 or Gene 4 activate Gene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3B8B-4276-9644-99F4-E793B17D3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44B467-6F69-1347-8027-641C600A7E26}"/>
              </a:ext>
            </a:extLst>
          </p:cNvPr>
          <p:cNvSpPr/>
          <p:nvPr/>
        </p:nvSpPr>
        <p:spPr>
          <a:xfrm>
            <a:off x="533401" y="3242846"/>
            <a:ext cx="8305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L8 + Vm8*(K1_8*P7^H8 /(1 + K1_8*P7^H8)) d_mRNA8*mRNA8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B2E40F-1F67-5F4C-AA79-40FCED9675ED}"/>
              </a:ext>
            </a:extLst>
          </p:cNvPr>
          <p:cNvSpPr/>
          <p:nvPr/>
        </p:nvSpPr>
        <p:spPr>
          <a:xfrm>
            <a:off x="457200" y="3669267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New constants: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Vm8, K1_8, H8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25C68-B5F5-304B-8821-60AC41CF287B}"/>
              </a:ext>
            </a:extLst>
          </p:cNvPr>
          <p:cNvSpPr/>
          <p:nvPr/>
        </p:nvSpPr>
        <p:spPr>
          <a:xfrm>
            <a:off x="381000" y="97149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Kinetics for Gene 8 in initial model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L8 - d_mRNA8*mRNA8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0B945-47B1-B849-AB24-58A18A336946}"/>
              </a:ext>
            </a:extLst>
          </p:cNvPr>
          <p:cNvSpPr/>
          <p:nvPr/>
        </p:nvSpPr>
        <p:spPr>
          <a:xfrm>
            <a:off x="304800" y="4800600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L8 + Vm8*(K1_8*P7^H8 + K2_8*P4^H8 + K3_8*P7^H8*P4^H8)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/(1 + K1_8*P7^H8 + K2_8*P4^H8 + K3_8*P7^H8*P4^H8))- d_mRNA8*mRNA8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C3B66-58F1-0C4D-8A0B-F2983772CE32}"/>
              </a:ext>
            </a:extLst>
          </p:cNvPr>
          <p:cNvSpPr/>
          <p:nvPr/>
        </p:nvSpPr>
        <p:spPr>
          <a:xfrm>
            <a:off x="381000" y="5421868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New constants: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K2_8, K3_8</a:t>
            </a:r>
          </a:p>
        </p:txBody>
      </p:sp>
    </p:spTree>
    <p:extLst>
      <p:ext uri="{BB962C8B-B14F-4D97-AF65-F5344CB8AC3E}">
        <p14:creationId xmlns:p14="http://schemas.microsoft.com/office/powerpoint/2010/main" val="157611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3E4F-DD0C-DC42-A135-77D095B22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8382000" cy="669924"/>
          </a:xfrm>
        </p:spPr>
        <p:txBody>
          <a:bodyPr/>
          <a:lstStyle/>
          <a:p>
            <a:r>
              <a:rPr lang="en-US" sz="2800" dirty="0"/>
              <a:t>Representing Kinetics Determining Information (KDI)</a:t>
            </a:r>
            <a:br>
              <a:rPr lang="en-US" sz="2800" dirty="0"/>
            </a:br>
            <a:r>
              <a:rPr lang="en-US" sz="2800" dirty="0"/>
              <a:t>(Assuming Non-competitive TFs)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DF9B-8996-9C42-AB81-09AFDB7F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21377"/>
            <a:ext cx="8839200" cy="3107128"/>
          </a:xfrm>
        </p:spPr>
        <p:txBody>
          <a:bodyPr/>
          <a:lstStyle/>
          <a:p>
            <a:r>
              <a:rPr lang="en-US" dirty="0"/>
              <a:t>Gene 8 has no TF: 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 7 activates Gene 8: 8+7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 7 or Gene 4 activate Gene 8</a:t>
            </a:r>
            <a:r>
              <a:rPr lang="en-US"/>
              <a:t>: 8+7O+4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3B8B-4276-9644-99F4-E793B17D3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44B467-6F69-1347-8027-641C600A7E26}"/>
              </a:ext>
            </a:extLst>
          </p:cNvPr>
          <p:cNvSpPr/>
          <p:nvPr/>
        </p:nvSpPr>
        <p:spPr>
          <a:xfrm>
            <a:off x="381000" y="2861846"/>
            <a:ext cx="754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L8 + Vm8*(K1_8*P7^H8 /(1 + K1_8*P7^H8)) - d_mRNA8*mRNA8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0B945-47B1-B849-AB24-58A18A336946}"/>
              </a:ext>
            </a:extLst>
          </p:cNvPr>
          <p:cNvSpPr/>
          <p:nvPr/>
        </p:nvSpPr>
        <p:spPr>
          <a:xfrm>
            <a:off x="228600" y="3741553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L8 + Vm8*(K1_8*P7^H8 + K2_8*P4^H8 + K3_8*P7^H8*P4^H8)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/(1 + K1_8*P7^H8 + K2_8*P4^H8 + K3_8*P7^H8*P4^H8))- d_mRNA8*mRNA8</a:t>
            </a:r>
            <a:endParaRPr lang="en-US" sz="1600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BEABAA17-DC8F-9148-BBEB-812D51229388}"/>
              </a:ext>
            </a:extLst>
          </p:cNvPr>
          <p:cNvSpPr txBox="1">
            <a:spLocks/>
          </p:cNvSpPr>
          <p:nvPr/>
        </p:nvSpPr>
        <p:spPr>
          <a:xfrm>
            <a:off x="1600200" y="4487862"/>
            <a:ext cx="5334000" cy="1531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Text representations: g, </a:t>
            </a:r>
            <a:r>
              <a:rPr lang="en-US" sz="2000" b="1" dirty="0" err="1"/>
              <a:t>gsp</a:t>
            </a:r>
            <a:r>
              <a:rPr lang="en-US" sz="2000" b="1" dirty="0"/>
              <a:t>, </a:t>
            </a:r>
            <a:r>
              <a:rPr lang="en-US" sz="2000" b="1" dirty="0" err="1"/>
              <a:t>gispsp</a:t>
            </a:r>
            <a:endParaRPr lang="en-US" sz="2000" b="1" dirty="0"/>
          </a:p>
          <a:p>
            <a:r>
              <a:rPr lang="en-US" sz="2200" dirty="0"/>
              <a:t>g: gene for which kinetics are described</a:t>
            </a:r>
          </a:p>
          <a:p>
            <a:r>
              <a:rPr lang="en-US" sz="2200" dirty="0" err="1"/>
              <a:t>i</a:t>
            </a:r>
            <a:r>
              <a:rPr lang="en-US" sz="2200" dirty="0"/>
              <a:t>: Integration of signals. A=and, O=or</a:t>
            </a:r>
          </a:p>
          <a:p>
            <a:r>
              <a:rPr lang="en-US" sz="2200" dirty="0"/>
              <a:t>p: Protein numbers</a:t>
            </a:r>
          </a:p>
          <a:p>
            <a:r>
              <a:rPr lang="en-US" sz="2200" dirty="0"/>
              <a:t>s: +, -: activation, inhibition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9FFC51-0B78-A544-84C7-7D16845AD4F7}"/>
              </a:ext>
            </a:extLst>
          </p:cNvPr>
          <p:cNvSpPr/>
          <p:nvPr/>
        </p:nvSpPr>
        <p:spPr>
          <a:xfrm>
            <a:off x="533400" y="1676400"/>
            <a:ext cx="259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L8 - d_mRNA8*mRNA8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255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AFBD35-DDFC-414E-B27B-EFA9C4320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399"/>
            <a:ext cx="3886200" cy="4425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7924800" cy="669924"/>
          </a:xfrm>
        </p:spPr>
        <p:txBody>
          <a:bodyPr/>
          <a:lstStyle/>
          <a:p>
            <a:r>
              <a:rPr lang="en-US" dirty="0"/>
              <a:t>Expressing KDI as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E3F48E-011F-F54E-BF41-53DB41EFC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0" y="1516062"/>
            <a:ext cx="5334000" cy="15319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KDI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Which proteins are TFs?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Whether a protein activates or inhibits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How effects of TFs are “integrated”: AND, OR</a:t>
            </a:r>
          </a:p>
          <a:p>
            <a:pPr lvl="1"/>
            <a:endParaRPr lang="en-US" sz="18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30AB4-41A7-A64B-AF5B-730B134972A7}"/>
              </a:ext>
            </a:extLst>
          </p:cNvPr>
          <p:cNvSpPr txBox="1"/>
          <p:nvPr/>
        </p:nvSpPr>
        <p:spPr>
          <a:xfrm>
            <a:off x="5219700" y="4488185"/>
            <a:ext cx="12954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1O+0,+4</a:t>
            </a:r>
          </a:p>
          <a:p>
            <a:r>
              <a:rPr lang="en-US" sz="2000" dirty="0"/>
              <a:t>2X+4</a:t>
            </a:r>
          </a:p>
          <a:p>
            <a:r>
              <a:rPr lang="en-US" sz="2000" dirty="0"/>
              <a:t>3X+6</a:t>
            </a:r>
          </a:p>
          <a:p>
            <a:r>
              <a:rPr lang="en-US" sz="2000" dirty="0"/>
              <a:t>4X-2</a:t>
            </a:r>
          </a:p>
          <a:p>
            <a:r>
              <a:rPr lang="en-US" sz="2000" dirty="0"/>
              <a:t>6A+7,-1 </a:t>
            </a:r>
          </a:p>
          <a:p>
            <a:r>
              <a:rPr lang="en-US" sz="2000" dirty="0"/>
              <a:t>8X-1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C1616B0-E8E8-2C43-B8DC-F33F31208708}"/>
                  </a:ext>
                </a:extLst>
              </p:cNvPr>
              <p:cNvSpPr/>
              <p:nvPr/>
            </p:nvSpPr>
            <p:spPr>
              <a:xfrm>
                <a:off x="4191000" y="5105400"/>
                <a:ext cx="71045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C1616B0-E8E8-2C43-B8DC-F33F31208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105400"/>
                <a:ext cx="71045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2902453-3BA7-5348-9534-DCBB60F73432}"/>
              </a:ext>
            </a:extLst>
          </p:cNvPr>
          <p:cNvSpPr txBox="1"/>
          <p:nvPr/>
        </p:nvSpPr>
        <p:spPr>
          <a:xfrm>
            <a:off x="1371600" y="3883223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(Gene 0)</a:t>
            </a:r>
          </a:p>
        </p:txBody>
      </p:sp>
    </p:spTree>
    <p:extLst>
      <p:ext uri="{BB962C8B-B14F-4D97-AF65-F5344CB8AC3E}">
        <p14:creationId xmlns:p14="http://schemas.microsoft.com/office/powerpoint/2010/main" val="3505880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1C24-FD64-9449-B339-8455B8DC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Model From KDI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8D2D8-633D-5C4B-9862-9DC74A940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 static and dynamic parts of the antimony source (as before)</a:t>
            </a:r>
          </a:p>
          <a:p>
            <a:r>
              <a:rPr lang="en-US" dirty="0"/>
              <a:t>Write codes to generate the dynamic part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2F16F-D09D-5D48-9EEA-8C378D39E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0091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8E2F-2F9A-4E4A-B93B-3FFF0E22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Testing: Detect Errors in Model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144A6-FFFB-8E49-B063-85ABD40FB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53439D-F5B3-5E4D-890E-635352BD7183}"/>
              </a:ext>
            </a:extLst>
          </p:cNvPr>
          <p:cNvSpPr/>
          <p:nvPr/>
        </p:nvSpPr>
        <p:spPr>
          <a:xfrm>
            <a:off x="1828800" y="1066800"/>
            <a:ext cx="1600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Antimony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BBBCBB-E98E-7E4E-BC3F-B5228C071B46}"/>
              </a:ext>
            </a:extLst>
          </p:cNvPr>
          <p:cNvSpPr/>
          <p:nvPr/>
        </p:nvSpPr>
        <p:spPr>
          <a:xfrm>
            <a:off x="5105400" y="1066800"/>
            <a:ext cx="2362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Representation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5CA043-1663-4B45-AAC5-5C17CF207E68}"/>
              </a:ext>
            </a:extLst>
          </p:cNvPr>
          <p:cNvSpPr/>
          <p:nvPr/>
        </p:nvSpPr>
        <p:spPr>
          <a:xfrm>
            <a:off x="1714500" y="2438400"/>
            <a:ext cx="1828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481D01-F820-9C48-B49C-49984372A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830762"/>
            <a:ext cx="2362200" cy="16764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E2EA87D-06CD-5348-98DD-8418146DEB55}"/>
              </a:ext>
            </a:extLst>
          </p:cNvPr>
          <p:cNvSpPr/>
          <p:nvPr/>
        </p:nvSpPr>
        <p:spPr>
          <a:xfrm>
            <a:off x="5372100" y="2344615"/>
            <a:ext cx="1828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Generation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FFBB26B-E4AD-1C4A-BBF2-3278EA34EFF8}"/>
              </a:ext>
            </a:extLst>
          </p:cNvPr>
          <p:cNvSpPr/>
          <p:nvPr/>
        </p:nvSpPr>
        <p:spPr>
          <a:xfrm>
            <a:off x="5372100" y="3470030"/>
            <a:ext cx="1828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D77FC3-6A17-DD44-84A5-1E8D2A19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4876800"/>
            <a:ext cx="2362200" cy="1676400"/>
          </a:xfrm>
          <a:prstGeom prst="rect">
            <a:avLst/>
          </a:prstGeom>
        </p:spPr>
      </p:pic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40D17B5-8A70-B64F-9969-987498F1044A}"/>
              </a:ext>
            </a:extLst>
          </p:cNvPr>
          <p:cNvCxnSpPr/>
          <p:nvPr/>
        </p:nvCxnSpPr>
        <p:spPr>
          <a:xfrm rot="5400000">
            <a:off x="2362200" y="2171700"/>
            <a:ext cx="53340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13CE6B6-EA8E-2D49-8133-409CDD1997B7}"/>
              </a:ext>
            </a:extLst>
          </p:cNvPr>
          <p:cNvCxnSpPr>
            <a:cxnSpLocks/>
          </p:cNvCxnSpPr>
          <p:nvPr/>
        </p:nvCxnSpPr>
        <p:spPr>
          <a:xfrm rot="5400000">
            <a:off x="1775619" y="3977481"/>
            <a:ext cx="1706562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F869251-8836-B441-8D0E-C08FC0BE07A3}"/>
              </a:ext>
            </a:extLst>
          </p:cNvPr>
          <p:cNvCxnSpPr>
            <a:cxnSpLocks/>
          </p:cNvCxnSpPr>
          <p:nvPr/>
        </p:nvCxnSpPr>
        <p:spPr>
          <a:xfrm rot="5400000">
            <a:off x="6066693" y="2124807"/>
            <a:ext cx="439615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186B50B-6435-4A43-AF6E-45C79B62F63B}"/>
              </a:ext>
            </a:extLst>
          </p:cNvPr>
          <p:cNvCxnSpPr>
            <a:cxnSpLocks/>
          </p:cNvCxnSpPr>
          <p:nvPr/>
        </p:nvCxnSpPr>
        <p:spPr>
          <a:xfrm rot="5400000">
            <a:off x="6066693" y="3250222"/>
            <a:ext cx="439615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24C9E52-15F3-0641-884A-54D4E11160AD}"/>
              </a:ext>
            </a:extLst>
          </p:cNvPr>
          <p:cNvCxnSpPr>
            <a:cxnSpLocks/>
          </p:cNvCxnSpPr>
          <p:nvPr/>
        </p:nvCxnSpPr>
        <p:spPr>
          <a:xfrm rot="5400000">
            <a:off x="5926015" y="4516315"/>
            <a:ext cx="72097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B2FDEA-2B8B-6240-8E5B-187C6E803575}"/>
              </a:ext>
            </a:extLst>
          </p:cNvPr>
          <p:cNvGrpSpPr/>
          <p:nvPr/>
        </p:nvGrpSpPr>
        <p:grpSpPr>
          <a:xfrm>
            <a:off x="4114800" y="4886980"/>
            <a:ext cx="710451" cy="980420"/>
            <a:chOff x="4114800" y="4886980"/>
            <a:chExt cx="710451" cy="980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C505D99-9867-684F-AAFC-34A1A1F14B5C}"/>
                    </a:ext>
                  </a:extLst>
                </p:cNvPr>
                <p:cNvSpPr/>
                <p:nvPr/>
              </p:nvSpPr>
              <p:spPr>
                <a:xfrm>
                  <a:off x="4114800" y="5159514"/>
                  <a:ext cx="710451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C505D99-9867-684F-AAFC-34A1A1F14B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159514"/>
                  <a:ext cx="710451" cy="70788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DFCCDE-78F9-5446-93F2-D14EACFC47D5}"/>
                </a:ext>
              </a:extLst>
            </p:cNvPr>
            <p:cNvSpPr txBox="1"/>
            <p:nvPr/>
          </p:nvSpPr>
          <p:spPr>
            <a:xfrm>
              <a:off x="4267200" y="488698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78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CDD-1AC0-D841-8608-0427D0F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E50-5F1A-AD42-9F7B-560319B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shorturl.at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/crOS2</a:t>
            </a:r>
          </a:p>
          <a:p>
            <a:pPr lvl="1"/>
            <a:r>
              <a:rPr lang="en-US" dirty="0"/>
              <a:t>Open Lecture_17</a:t>
            </a:r>
          </a:p>
          <a:p>
            <a:pPr lvl="1"/>
            <a:r>
              <a:rPr lang="en-US" dirty="0"/>
              <a:t>Download all files into the same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52FF-B381-E647-B00F-62D0CE459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68761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3173-6AE3-D641-8DFF-2C140B83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FB17B-F97A-C440-9D08-CFDBC82CFB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90888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AFBD35-DDFC-414E-B27B-EFA9C4320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399"/>
            <a:ext cx="3886200" cy="4425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7924800" cy="669924"/>
          </a:xfrm>
        </p:spPr>
        <p:txBody>
          <a:bodyPr/>
          <a:lstStyle/>
          <a:p>
            <a:r>
              <a:rPr lang="en-US" dirty="0"/>
              <a:t>What’s The Key Information In The Model:</a:t>
            </a:r>
            <a:br>
              <a:rPr lang="en-US" dirty="0"/>
            </a:br>
            <a:r>
              <a:rPr lang="en-US" i="1" dirty="0"/>
              <a:t>The Lines tell it all.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E3F48E-011F-F54E-BF41-53DB41EFC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0" y="2278062"/>
            <a:ext cx="5257800" cy="160813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Given a line, we know:</a:t>
            </a:r>
          </a:p>
          <a:p>
            <a:r>
              <a:rPr lang="en-US" sz="2400" dirty="0"/>
              <a:t>Which reaction is impacted</a:t>
            </a:r>
          </a:p>
          <a:p>
            <a:r>
              <a:rPr lang="en-US" sz="2400" dirty="0"/>
              <a:t>The form of the kinetics expression</a:t>
            </a:r>
          </a:p>
          <a:p>
            <a:r>
              <a:rPr lang="en-US" sz="2400" dirty="0"/>
              <a:t>The constants that must be added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498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9230-5354-664D-94BE-3AB1CA7F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8EC3-B001-0342-AF68-61D2DE8B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model management by generating models from a more convenient representation</a:t>
            </a:r>
          </a:p>
          <a:p>
            <a:pPr lvl="1"/>
            <a:r>
              <a:rPr lang="en-US" dirty="0"/>
              <a:t>Application to the modeling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D5454-638E-7341-AD35-DD68C3E25C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115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AFBD35-DDFC-414E-B27B-EFA9C432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71341"/>
            <a:ext cx="2126301" cy="24214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6781800" cy="669924"/>
          </a:xfrm>
        </p:spPr>
        <p:txBody>
          <a:bodyPr/>
          <a:lstStyle/>
          <a:p>
            <a:r>
              <a:rPr lang="en-US" dirty="0"/>
              <a:t>Motivating Example – Modeling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B173-5DA3-6D48-BEB4-3ADF10348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828" y="5883276"/>
            <a:ext cx="3110372" cy="669924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Now what?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7E52E-9A8B-7245-9790-49709698FE15}"/>
              </a:ext>
            </a:extLst>
          </p:cNvPr>
          <p:cNvSpPr txBox="1"/>
          <p:nvPr/>
        </p:nvSpPr>
        <p:spPr>
          <a:xfrm>
            <a:off x="1066800" y="2913618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of Base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02721-E70C-0645-BA1B-4ED2F5C9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439558"/>
            <a:ext cx="3338973" cy="2351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D8B0FC-D662-D641-BC7B-A8A16FFF7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09" y="3439558"/>
            <a:ext cx="3313677" cy="2351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6EA08-8F04-2E44-AB8D-CE40B55A6E76}"/>
              </a:ext>
            </a:extLst>
          </p:cNvPr>
          <p:cNvSpPr txBox="1"/>
          <p:nvPr/>
        </p:nvSpPr>
        <p:spPr>
          <a:xfrm>
            <a:off x="5635441" y="2989818"/>
            <a:ext cx="244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51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5A18-ED42-774E-8BC5-211762D8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3AFA4-E957-AC44-A111-81C87E4E01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3376A-5FB6-0C4D-9CEA-265902E9296C}"/>
              </a:ext>
            </a:extLst>
          </p:cNvPr>
          <p:cNvSpPr/>
          <p:nvPr/>
        </p:nvSpPr>
        <p:spPr>
          <a:xfrm>
            <a:off x="609599" y="5034093"/>
            <a:ext cx="1295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E702AC-5DB9-FC49-BD52-4CB79EF1E9E3}"/>
              </a:ext>
            </a:extLst>
          </p:cNvPr>
          <p:cNvSpPr/>
          <p:nvPr/>
        </p:nvSpPr>
        <p:spPr>
          <a:xfrm>
            <a:off x="609600" y="2230873"/>
            <a:ext cx="2580068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Model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4B011-D56F-B24C-A024-4DE5A23DFDDD}"/>
              </a:ext>
            </a:extLst>
          </p:cNvPr>
          <p:cNvSpPr/>
          <p:nvPr/>
        </p:nvSpPr>
        <p:spPr>
          <a:xfrm>
            <a:off x="609599" y="3429000"/>
            <a:ext cx="2580068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ourier New" panose="02070309020205020404" pitchFamily="49" charset="0"/>
              </a:rPr>
              <a:t>Analyze results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BCDD008-DA63-3142-800F-FED27A3DABA8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H="1">
            <a:off x="609598" y="2230873"/>
            <a:ext cx="1290035" cy="3260420"/>
          </a:xfrm>
          <a:prstGeom prst="bentConnector4">
            <a:avLst>
              <a:gd name="adj1" fmla="val -17720"/>
              <a:gd name="adj2" fmla="val 1070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4E82763-C008-EF4C-82EE-899792CF15A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1567271" y="3096636"/>
            <a:ext cx="664727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0795DDFA-B678-3744-9CE4-A7E4A0C2710C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rot="5400000">
            <a:off x="1042620" y="4177079"/>
            <a:ext cx="1071693" cy="6423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E1EE1F7-FF6C-354A-BE74-858B8FFCAA80}"/>
              </a:ext>
            </a:extLst>
          </p:cNvPr>
          <p:cNvSpPr/>
          <p:nvPr/>
        </p:nvSpPr>
        <p:spPr>
          <a:xfrm>
            <a:off x="7431740" y="1299746"/>
            <a:ext cx="1295401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9509B30-EBAA-674E-9005-EBDB6FF9AF52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3189667" y="1566446"/>
            <a:ext cx="4242073" cy="21292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57AED5A-CDE6-DD48-85F1-08680A83E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667" y="3837610"/>
            <a:ext cx="2413000" cy="1765300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6892010A-96C4-7049-B705-ABC0BFC35F0D}"/>
              </a:ext>
            </a:extLst>
          </p:cNvPr>
          <p:cNvSpPr/>
          <p:nvPr/>
        </p:nvSpPr>
        <p:spPr>
          <a:xfrm>
            <a:off x="457200" y="924936"/>
            <a:ext cx="1371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20A5E1-A851-1443-87E0-D74EB9798256}"/>
              </a:ext>
            </a:extLst>
          </p:cNvPr>
          <p:cNvSpPr/>
          <p:nvPr/>
        </p:nvSpPr>
        <p:spPr>
          <a:xfrm>
            <a:off x="2667000" y="892480"/>
            <a:ext cx="18288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100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EC15B3-25C7-344B-BB55-7D820E5BCF32}"/>
              </a:ext>
            </a:extLst>
          </p:cNvPr>
          <p:cNvSpPr/>
          <p:nvPr/>
        </p:nvSpPr>
        <p:spPr>
          <a:xfrm>
            <a:off x="1981200" y="114300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3926B4-DE32-D242-8943-7E94211E59D7}"/>
              </a:ext>
            </a:extLst>
          </p:cNvPr>
          <p:cNvSpPr/>
          <p:nvPr/>
        </p:nvSpPr>
        <p:spPr>
          <a:xfrm>
            <a:off x="2194560" y="114300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3D9A942-17E7-104F-90B1-29BF017C1576}"/>
              </a:ext>
            </a:extLst>
          </p:cNvPr>
          <p:cNvSpPr/>
          <p:nvPr/>
        </p:nvSpPr>
        <p:spPr>
          <a:xfrm>
            <a:off x="2423160" y="114300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A2CEFB-3117-F140-BC06-BCA2A242F402}"/>
              </a:ext>
            </a:extLst>
          </p:cNvPr>
          <p:cNvSpPr txBox="1"/>
          <p:nvPr/>
        </p:nvSpPr>
        <p:spPr>
          <a:xfrm>
            <a:off x="6365828" y="4844962"/>
            <a:ext cx="232097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will investigate many, many models.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7A8EC9FD-E55A-EC49-B2C7-4E99892A3662}"/>
              </a:ext>
            </a:extLst>
          </p:cNvPr>
          <p:cNvCxnSpPr>
            <a:stCxn id="47" idx="4"/>
            <a:endCxn id="7" idx="3"/>
          </p:cNvCxnSpPr>
          <p:nvPr/>
        </p:nvCxnSpPr>
        <p:spPr>
          <a:xfrm rot="16200000" flipH="1">
            <a:off x="1646716" y="954620"/>
            <a:ext cx="1039237" cy="2046668"/>
          </a:xfrm>
          <a:prstGeom prst="bentConnector4">
            <a:avLst>
              <a:gd name="adj1" fmla="val 37168"/>
              <a:gd name="adj2" fmla="val 1111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76BE5E0F-2A45-EB4E-8AA6-901670218044}"/>
              </a:ext>
            </a:extLst>
          </p:cNvPr>
          <p:cNvCxnSpPr>
            <a:stCxn id="48" idx="4"/>
            <a:endCxn id="7" idx="3"/>
          </p:cNvCxnSpPr>
          <p:nvPr/>
        </p:nvCxnSpPr>
        <p:spPr>
          <a:xfrm rot="5400000">
            <a:off x="2849688" y="1765860"/>
            <a:ext cx="1071693" cy="3917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21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4678-0C05-C443-9A29-F57A6270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BioTapestry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1A504-626A-0345-8957-22998BCF5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1220922"/>
            <a:ext cx="3124200" cy="44178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Appeal</a:t>
            </a:r>
          </a:p>
          <a:p>
            <a:r>
              <a:rPr lang="en-US" sz="2000" dirty="0"/>
              <a:t>Draw gene network</a:t>
            </a:r>
          </a:p>
          <a:p>
            <a:r>
              <a:rPr lang="en-US" sz="2000" dirty="0"/>
              <a:t>Generate SBML</a:t>
            </a:r>
          </a:p>
          <a:p>
            <a:pPr marL="0" indent="0">
              <a:buNone/>
            </a:pPr>
            <a:r>
              <a:rPr lang="en-US" sz="2000" b="1" dirty="0"/>
              <a:t>Issues</a:t>
            </a:r>
          </a:p>
          <a:p>
            <a:r>
              <a:rPr lang="en-US" sz="2000" dirty="0"/>
              <a:t>Control over kinetics generated</a:t>
            </a:r>
          </a:p>
          <a:p>
            <a:r>
              <a:rPr lang="en-US" sz="2000" dirty="0"/>
              <a:t>Cannot construct new models programmatically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67B6B5-289E-C141-83D6-378412AFE7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BBEEB-F841-944F-89D5-F9CA8C9DD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8755"/>
            <a:ext cx="5105400" cy="344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3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71E3-D278-194F-AD60-377B9260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7785-BFA6-A14C-B708-6B575F59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create many, many models.</a:t>
            </a:r>
          </a:p>
          <a:p>
            <a:r>
              <a:rPr lang="en-US" dirty="0"/>
              <a:t>How will you keep track of:</a:t>
            </a:r>
          </a:p>
          <a:p>
            <a:pPr lvl="1"/>
            <a:r>
              <a:rPr lang="en-US" dirty="0"/>
              <a:t>What you’ve explored?</a:t>
            </a:r>
          </a:p>
          <a:p>
            <a:pPr lvl="1"/>
            <a:r>
              <a:rPr lang="en-US" dirty="0"/>
              <a:t>Which ones work best?</a:t>
            </a:r>
          </a:p>
          <a:p>
            <a:pPr lvl="1"/>
            <a:r>
              <a:rPr lang="en-US" dirty="0"/>
              <a:t>Comparisons between models?</a:t>
            </a:r>
          </a:p>
          <a:p>
            <a:r>
              <a:rPr lang="en-US" dirty="0"/>
              <a:t>Default approach</a:t>
            </a:r>
          </a:p>
          <a:p>
            <a:pPr lvl="1"/>
            <a:r>
              <a:rPr lang="en-US" dirty="0"/>
              <a:t>Keep many versions of the antimony (</a:t>
            </a:r>
            <a:r>
              <a:rPr lang="en-US" dirty="0" err="1"/>
              <a:t>biotapestry</a:t>
            </a:r>
            <a:r>
              <a:rPr lang="en-US" dirty="0"/>
              <a:t>) 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55A93-FE95-3A41-9E17-0EB5F724B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8689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692E82-E9FE-BE44-81DB-62C28797DB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F5E32-EA79-ED42-AE96-D4463D727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63616"/>
            <a:ext cx="6096002" cy="1283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D3BD0D-3F75-E841-9FD5-9E17AB289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517900"/>
            <a:ext cx="2447684" cy="1130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11E11A-C1A3-0847-BFB8-6FFA26618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42" y="3517900"/>
            <a:ext cx="2016858" cy="1712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286D61-4597-E248-8BED-A4F5BA0A4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84865"/>
            <a:ext cx="8305800" cy="31598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240069-A2F5-8048-9F04-EA67AC76B13E}"/>
              </a:ext>
            </a:extLst>
          </p:cNvPr>
          <p:cNvSpPr txBox="1"/>
          <p:nvPr/>
        </p:nvSpPr>
        <p:spPr>
          <a:xfrm>
            <a:off x="6436458" y="4278129"/>
            <a:ext cx="23622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changes when you make a model update?</a:t>
            </a:r>
          </a:p>
        </p:txBody>
      </p:sp>
    </p:spTree>
    <p:extLst>
      <p:ext uri="{BB962C8B-B14F-4D97-AF65-F5344CB8AC3E}">
        <p14:creationId xmlns:p14="http://schemas.microsoft.com/office/powerpoint/2010/main" val="5691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3C29B-4BC9-5C49-ADC9-6CC6B9E51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5C7C0-4A05-0C41-BE41-948FDBE9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3661854"/>
            <a:ext cx="3349627" cy="2891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1D908E-1D53-2F4C-B353-E7A853266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72267"/>
            <a:ext cx="8458200" cy="1456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791885-B9F9-D14A-8ADC-0EA510615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11663"/>
            <a:ext cx="7670800" cy="1308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74E945-13E9-6B42-AD29-1ED9A999B257}"/>
              </a:ext>
            </a:extLst>
          </p:cNvPr>
          <p:cNvSpPr txBox="1"/>
          <p:nvPr/>
        </p:nvSpPr>
        <p:spPr>
          <a:xfrm>
            <a:off x="5718727" y="76121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Head (constant)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E987-6EF8-5B40-9B22-069F12FAF686}"/>
              </a:ext>
            </a:extLst>
          </p:cNvPr>
          <p:cNvSpPr txBox="1"/>
          <p:nvPr/>
        </p:nvSpPr>
        <p:spPr>
          <a:xfrm>
            <a:off x="5638800" y="2286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Middle (varies)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CDCF2-CA0D-6840-B09C-9AE246629D59}"/>
              </a:ext>
            </a:extLst>
          </p:cNvPr>
          <p:cNvSpPr txBox="1"/>
          <p:nvPr/>
        </p:nvSpPr>
        <p:spPr>
          <a:xfrm>
            <a:off x="1912699" y="5181600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Tail (constant)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845262-4918-B24D-81A9-66E81B3AC8E6}"/>
              </a:ext>
            </a:extLst>
          </p:cNvPr>
          <p:cNvSpPr txBox="1"/>
          <p:nvPr/>
        </p:nvSpPr>
        <p:spPr>
          <a:xfrm>
            <a:off x="4267200" y="4267200"/>
            <a:ext cx="449580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“Middle”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mRNA reactions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Kinetics constants for mRNA reactions</a:t>
            </a:r>
          </a:p>
          <a:p>
            <a:r>
              <a:rPr lang="en-US" dirty="0"/>
              <a:t>Simplify “model” by: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Having model specified by “middle”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Generate full model by concatenating head + middle + tail</a:t>
            </a:r>
          </a:p>
        </p:txBody>
      </p:sp>
    </p:spTree>
    <p:extLst>
      <p:ext uri="{BB962C8B-B14F-4D97-AF65-F5344CB8AC3E}">
        <p14:creationId xmlns:p14="http://schemas.microsoft.com/office/powerpoint/2010/main" val="207158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207708</TotalTime>
  <Words>972</Words>
  <Application>Microsoft Macintosh PowerPoint</Application>
  <PresentationFormat>On-screen Show (4:3)</PresentationFormat>
  <Paragraphs>168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Office Theme</vt:lpstr>
      <vt:lpstr>Computational Systems Biology for  Medical Applications   Lecture 17: Generating Kinetics Models  </vt:lpstr>
      <vt:lpstr>Downloads</vt:lpstr>
      <vt:lpstr>Agenda</vt:lpstr>
      <vt:lpstr>Motivating Example – Modeling Game</vt:lpstr>
      <vt:lpstr>Modeling Workflow</vt:lpstr>
      <vt:lpstr>BioTapestry</vt:lpstr>
      <vt:lpstr>Model Management</vt:lpstr>
      <vt:lpstr>PowerPoint Presentation</vt:lpstr>
      <vt:lpstr>PowerPoint Presentation</vt:lpstr>
      <vt:lpstr>Model Generation</vt:lpstr>
      <vt:lpstr>But “middle” is still complicated</vt:lpstr>
      <vt:lpstr>What’s in Middle?</vt:lpstr>
      <vt:lpstr>Example: P1 Activates Gene 7</vt:lpstr>
      <vt:lpstr>Essential Information to Write mRNA Kinetics</vt:lpstr>
      <vt:lpstr>Exercise</vt:lpstr>
      <vt:lpstr>Representing Kinetics Determining Information (KDI) (Assuming Non-competitive TFs)</vt:lpstr>
      <vt:lpstr>Expressing KDI as Text</vt:lpstr>
      <vt:lpstr>Generating Model From KDI Text</vt:lpstr>
      <vt:lpstr>Testing: Detect Errors in Model Generation</vt:lpstr>
      <vt:lpstr>Backup</vt:lpstr>
      <vt:lpstr>What’s The Key Information In The Model: The Lines tell it all.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3163</cp:revision>
  <cp:lastPrinted>2018-10-12T18:44:59Z</cp:lastPrinted>
  <dcterms:created xsi:type="dcterms:W3CDTF">2008-11-04T22:35:39Z</dcterms:created>
  <dcterms:modified xsi:type="dcterms:W3CDTF">2019-11-17T02:55:59Z</dcterms:modified>
</cp:coreProperties>
</file>