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6B356-4093-443B-BEF5-741BA3D6BF94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F4B01-2E53-4776-9D5C-4C55A6E0B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CF9BD7-9F88-4DFB-9D3A-96EDE7176E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219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CF9BD7-9F88-4DFB-9D3A-96EDE7176E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35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6290-7935-42FA-9478-A7A1319ED2F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1D8B-6384-4FC2-9DB8-6E5C3732B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1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6290-7935-42FA-9478-A7A1319ED2F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1D8B-6384-4FC2-9DB8-6E5C3732B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4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6290-7935-42FA-9478-A7A1319ED2F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1D8B-6384-4FC2-9DB8-6E5C3732B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3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E92FA0-2F44-4092-A01A-2B6418E3BA73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77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13FDDC-4AE0-48FE-A9DE-9DB1C7B3F10A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264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660A61-93C8-4496-96E2-DF306E17D2B1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83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5B9C89-B45A-4220-B3DB-03E13E733E5C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06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B4BF51-B50C-454E-BB14-109CEA97A610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77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FD6412-D282-4AFE-BB7D-A79A89512000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309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9E420C-DBCB-4DD4-BBE2-A311D551C08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004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BB3BD2-46F6-4D42-8A97-FE2C800C1B33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95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6290-7935-42FA-9478-A7A1319ED2F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1D8B-6384-4FC2-9DB8-6E5C3732B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8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B1762B-3C88-4511-B923-9FB8ABB71FCD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518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B37EC7-5807-440E-A5B2-E1CEEB8AEE7E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75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5F2564-F238-4C4E-92AB-3C60302F2A77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04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6290-7935-42FA-9478-A7A1319ED2F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1D8B-6384-4FC2-9DB8-6E5C3732B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9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6290-7935-42FA-9478-A7A1319ED2F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1D8B-6384-4FC2-9DB8-6E5C3732B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9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6290-7935-42FA-9478-A7A1319ED2F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1D8B-6384-4FC2-9DB8-6E5C3732B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8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6290-7935-42FA-9478-A7A1319ED2F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1D8B-6384-4FC2-9DB8-6E5C3732B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5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6290-7935-42FA-9478-A7A1319ED2F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1D8B-6384-4FC2-9DB8-6E5C3732B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8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6290-7935-42FA-9478-A7A1319ED2F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1D8B-6384-4FC2-9DB8-6E5C3732B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6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6290-7935-42FA-9478-A7A1319ED2F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1D8B-6384-4FC2-9DB8-6E5C3732B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16290-7935-42FA-9478-A7A1319ED2F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1D8B-6384-4FC2-9DB8-6E5C3732B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4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63DE1-6DF1-49E9-A645-190D7EA1774C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47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9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901.png"/><Relationship Id="rId4" Type="http://schemas.openxmlformats.org/officeDocument/2006/relationships/image" Target="../media/image44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29.png"/><Relationship Id="rId7" Type="http://schemas.openxmlformats.org/officeDocument/2006/relationships/image" Target="../media/image7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Notes on Reaction Kinetics Continued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collaboration with James Glazier, Bloomington</a:t>
            </a:r>
            <a:endParaRPr lang="en-US" dirty="0"/>
          </a:p>
        </p:txBody>
      </p:sp>
      <p:pic>
        <p:nvPicPr>
          <p:cNvPr id="4" name="Picture 4" descr="redblackblocki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980579"/>
            <a:ext cx="48418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742" y="5916031"/>
            <a:ext cx="791359" cy="79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1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76391"/>
            <a:ext cx="9144000" cy="838200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Stoichiometric Coefficients: </a:t>
            </a:r>
            <a:r>
              <a:rPr lang="en-US" sz="3600" b="1" dirty="0">
                <a:solidFill>
                  <a:srgbClr val="0000CC"/>
                </a:solidFill>
              </a:rPr>
              <a:t>Example</a:t>
            </a:r>
            <a:endParaRPr lang="en-US" sz="3600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4675" y="1052691"/>
                <a:ext cx="8229600" cy="76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4675" y="1052691"/>
                <a:ext cx="8229600" cy="762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28800" y="1814692"/>
                <a:ext cx="8839200" cy="4555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9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The stoichiometric coefficient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9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includes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9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both as a reactant and a product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9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9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On the </a:t>
                </a:r>
                <a:r>
                  <a:rPr lang="en-US" sz="29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left, </a:t>
                </a:r>
                <a:r>
                  <a:rPr lang="en-US" sz="29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the stoichiometric coefficient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9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9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sz="29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9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On the </a:t>
                </a:r>
                <a:r>
                  <a:rPr lang="en-US" sz="29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right, </a:t>
                </a:r>
                <a:r>
                  <a:rPr lang="en-US" sz="29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the stoichiometric coefficient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9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9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9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9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9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The net stoichiometric coefficient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9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9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1 − 2 =−1</m:t>
                    </m:r>
                  </m:oMath>
                </a14:m>
                <a:endParaRPr lang="en-US" sz="29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9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9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The stoichiometric coefficient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29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9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9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and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9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29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9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9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814692"/>
                <a:ext cx="8839200" cy="4555093"/>
              </a:xfrm>
              <a:prstGeom prst="rect">
                <a:avLst/>
              </a:prstGeom>
              <a:blipFill>
                <a:blip r:embed="rId3"/>
                <a:stretch>
                  <a:fillRect l="-1448" t="-1339" r="-1724" b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96000" y="636978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Slide Courtesy of Herbert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Sauro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6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94057"/>
            <a:ext cx="8229600" cy="932257"/>
          </a:xfrm>
        </p:spPr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Reaction Rates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31588" y="856695"/>
                <a:ext cx="8836412" cy="5334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reaction rate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, is the rate of change normalized with respect to the species stoichiometric coefficient</a:t>
                </a:r>
              </a:p>
              <a:p>
                <a:r>
                  <a:rPr lang="en-US" dirty="0"/>
                  <a:t>Given a reaction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reaction rate </a:t>
                </a:r>
                <a:r>
                  <a:rPr lang="en-US" dirty="0"/>
                  <a:t>is defined: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stoichiometric coefficient for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1588" y="856695"/>
                <a:ext cx="8836412" cy="5334000"/>
              </a:xfrm>
              <a:blipFill>
                <a:blip r:embed="rId2"/>
                <a:stretch>
                  <a:fillRect l="-1724" t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096000" y="636978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Slide Courtesy of Herbert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Sauro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24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11478"/>
            <a:ext cx="9144000" cy="932257"/>
          </a:xfrm>
        </p:spPr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Calculating Stoichiometry from Reaction Rates and Formulae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0" y="1396649"/>
                <a:ext cx="8836412" cy="5334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reaction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groupCh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change in each species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the stoichiometric coefficients 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1396649"/>
                <a:ext cx="8836412" cy="5334000"/>
              </a:xfrm>
              <a:blipFill>
                <a:blip r:embed="rId2"/>
                <a:stretch>
                  <a:fillRect l="-1794" t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096000" y="636978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Slide Courtesy of Herbert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Sauro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0" y="2133600"/>
            <a:ext cx="533400" cy="45720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34200" y="3453179"/>
            <a:ext cx="381000" cy="45720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53200" y="2133600"/>
            <a:ext cx="381000" cy="457200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9800" y="3453179"/>
            <a:ext cx="381000" cy="457200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5693307"/>
            <a:ext cx="381000" cy="457200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67400" y="5659669"/>
            <a:ext cx="381000" cy="45720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19600" y="2133600"/>
            <a:ext cx="457200" cy="457200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34200" y="4442075"/>
            <a:ext cx="381000" cy="457200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9600" y="5659669"/>
            <a:ext cx="381000" cy="457200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96200" y="2133600"/>
            <a:ext cx="381000" cy="457200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19800" y="4407865"/>
            <a:ext cx="381000" cy="457200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50512" y="5659669"/>
            <a:ext cx="381000" cy="457200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67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11478"/>
            <a:ext cx="9144000" cy="932257"/>
          </a:xfrm>
        </p:spPr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Calculating Stoichiometry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31588" y="1373304"/>
                <a:ext cx="8836412" cy="5334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groupCh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change in amount of each species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1588" y="1373304"/>
                <a:ext cx="8836412" cy="5334000"/>
              </a:xfrm>
              <a:blipFill>
                <a:blip r:embed="rId2"/>
                <a:stretch>
                  <a:fillRect l="-1586" t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096000" y="636978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Slide Courtesy of Herbert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Sauro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52900" y="2070342"/>
            <a:ext cx="381000" cy="45720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7194" y="3394135"/>
            <a:ext cx="381000" cy="45720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9803" y="2070342"/>
            <a:ext cx="381000" cy="457200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15252" y="3389921"/>
            <a:ext cx="381000" cy="457200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73669" y="2070343"/>
            <a:ext cx="228600" cy="456825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24600" y="4315559"/>
            <a:ext cx="381000" cy="457200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34200" y="2069967"/>
            <a:ext cx="381000" cy="457200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84054" y="4315559"/>
            <a:ext cx="381000" cy="457200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86700" y="2070343"/>
            <a:ext cx="228600" cy="456825"/>
          </a:xfrm>
          <a:prstGeom prst="rect">
            <a:avLst/>
          </a:prstGeom>
          <a:solidFill>
            <a:srgbClr val="0070C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1952" y="5241198"/>
            <a:ext cx="228600" cy="456825"/>
          </a:xfrm>
          <a:prstGeom prst="rect">
            <a:avLst/>
          </a:prstGeom>
          <a:solidFill>
            <a:srgbClr val="0070C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98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11478"/>
            <a:ext cx="9144000" cy="932257"/>
          </a:xfrm>
        </p:spPr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In Class </a:t>
            </a:r>
            <a:r>
              <a:rPr lang="en-US" b="1" dirty="0" smtClean="0">
                <a:solidFill>
                  <a:srgbClr val="0000CC"/>
                </a:solidFill>
              </a:rPr>
              <a:t>Exercise</a:t>
            </a:r>
            <a:r>
              <a:rPr lang="en-US" b="1" dirty="0">
                <a:solidFill>
                  <a:srgbClr val="0000CC"/>
                </a:solidFill>
              </a:rPr>
              <a:t>: Calculating Stoichiometry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31588" y="1373304"/>
                <a:ext cx="8836412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the stoichiometric coefficient and rate of change equations for:</a:t>
                </a:r>
              </a:p>
              <a:p>
                <a:pPr marL="0" indent="0">
                  <a:buNone/>
                </a:pPr>
                <a:r>
                  <a:rPr lang="en-US" dirty="0"/>
                  <a:t>1) </a:t>
                </a: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groupCh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2)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groupCh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1588" y="1373304"/>
                <a:ext cx="8836412" cy="5334000"/>
              </a:xfrm>
              <a:blipFill>
                <a:blip r:embed="rId2"/>
                <a:stretch>
                  <a:fillRect l="-1724" t="-1486" r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096000" y="636978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Slide Courtesy of Herbert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Sauro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95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123372"/>
            <a:ext cx="9144000" cy="1037772"/>
          </a:xfrm>
        </p:spPr>
        <p:txBody>
          <a:bodyPr/>
          <a:lstStyle/>
          <a:p>
            <a:r>
              <a:rPr lang="en-US" sz="4000" b="1" dirty="0">
                <a:solidFill>
                  <a:srgbClr val="0000CC"/>
                </a:solidFill>
              </a:rPr>
              <a:t>Reaction Dynamics and Rate Laws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008188" y="835034"/>
                <a:ext cx="8659813" cy="5219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For dynamics on networks, </a:t>
                </a:r>
                <a:r>
                  <a:rPr lang="en-US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the most important question is how the rates of change relate to the concentrations, parameters</a:t>
                </a:r>
                <a:r>
                  <a:rPr lang="en-US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,…</a:t>
                </a:r>
                <a:endParaRPr lang="en-US" sz="28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,…) </m:t>
                      </m:r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How does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depend on the other variables and parameters in the system?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We will employ a number of exact and approximate </a:t>
                </a:r>
                <a:r>
                  <a:rPr lang="en-US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rate laws </a:t>
                </a:r>
                <a:r>
                  <a:rPr lang="en-US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to describe these dependencies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How </a:t>
                </a:r>
                <a:r>
                  <a:rPr lang="en-US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do we determine the rate law for a </a:t>
                </a:r>
                <a:r>
                  <a:rPr lang="en-US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reaction</a:t>
                </a:r>
                <a:r>
                  <a:rPr lang="en-US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?</a:t>
                </a:r>
                <a:endParaRPr lang="en-US" sz="28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188" y="835034"/>
                <a:ext cx="8659813" cy="5219249"/>
              </a:xfrm>
              <a:prstGeom prst="rect">
                <a:avLst/>
              </a:prstGeom>
              <a:blipFill>
                <a:blip r:embed="rId2"/>
                <a:stretch>
                  <a:fillRect l="-1407" t="-1285" b="-2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96000" y="636978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Slide Courtesy of Herbert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Sauro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14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Irreversible Mass-Action Kinetics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45689" y="762000"/>
                <a:ext cx="8229600" cy="2183290"/>
              </a:xfrm>
            </p:spPr>
            <p:txBody>
              <a:bodyPr>
                <a:spAutoFit/>
              </a:bodyPr>
              <a:lstStyle/>
              <a:p>
                <a:r>
                  <a:rPr lang="en-US" sz="2400" dirty="0"/>
                  <a:t>Suppose we have </a:t>
                </a:r>
                <a:r>
                  <a:rPr lang="en-US" sz="2400" dirty="0"/>
                  <a:t>a complicated </a:t>
                </a:r>
                <a:r>
                  <a:rPr lang="en-US" sz="2400" dirty="0"/>
                  <a:t>chemical reaction: </a:t>
                </a:r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9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+16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+4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l-GR" sz="24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groupChr>
                      <m:r>
                        <a:rPr lang="en-US" sz="240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+7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b="1" dirty="0"/>
                  <a:t>Where do we start to infer a rate law?</a:t>
                </a:r>
              </a:p>
              <a:p>
                <a:r>
                  <a:rPr lang="en-US" sz="2400" dirty="0"/>
                  <a:t>Chemical reactions that involve no reaction intermediates are called </a:t>
                </a:r>
                <a:r>
                  <a:rPr lang="en-US" sz="2400" b="1" dirty="0"/>
                  <a:t>elementary reactions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5689" y="762000"/>
                <a:ext cx="8229600" cy="2183290"/>
              </a:xfrm>
              <a:blipFill>
                <a:blip r:embed="rId2"/>
                <a:stretch>
                  <a:fillRect l="-963" t="-1955" b="-5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23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Irreversible Mass-Action Kinetics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45689" y="762000"/>
                <a:ext cx="8229600" cy="4990212"/>
              </a:xfrm>
            </p:spPr>
            <p:txBody>
              <a:bodyPr>
                <a:spAutoFit/>
              </a:bodyPr>
              <a:lstStyle/>
              <a:p>
                <a:r>
                  <a:rPr lang="en-US" sz="2400" dirty="0"/>
                  <a:t>Suppose we have a complicated </a:t>
                </a:r>
                <a:r>
                  <a:rPr lang="en-US" sz="2400" dirty="0"/>
                  <a:t>chemical reaction: </a:t>
                </a:r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9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+16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+4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l-GR" sz="24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groupChr>
                      <m:r>
                        <a:rPr lang="en-US" sz="240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+7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Elementary </a:t>
                </a:r>
                <a:r>
                  <a:rPr lang="en-US" sz="2400" dirty="0"/>
                  <a:t>reactions often have simple </a:t>
                </a:r>
                <a:r>
                  <a:rPr lang="en-US" sz="2400" dirty="0"/>
                  <a:t>kinetics</a:t>
                </a:r>
              </a:p>
              <a:p>
                <a:r>
                  <a:rPr lang="en-US" sz="2400" dirty="0"/>
                  <a:t>Experimentally, </a:t>
                </a:r>
                <a:r>
                  <a:rPr lang="en-US" sz="2400" dirty="0"/>
                  <a:t>for small </a:t>
                </a:r>
                <a:r>
                  <a:rPr lang="en-US" sz="2400" dirty="0"/>
                  <a:t>concentrations, </a:t>
                </a:r>
                <a:r>
                  <a:rPr lang="en-US" sz="2400" dirty="0"/>
                  <a:t>the </a:t>
                </a:r>
                <a:r>
                  <a:rPr lang="en-US" sz="2400" b="1" dirty="0"/>
                  <a:t>rate of reaction is often proportional to the product of the molar concentration of each of the reactants raised to some power</a:t>
                </a:r>
              </a:p>
              <a:p>
                <a:r>
                  <a:rPr lang="en-US" sz="2400" dirty="0"/>
                  <a:t>In our example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i="1" dirty="0"/>
              </a:p>
              <a:p>
                <a:r>
                  <a:rPr lang="en-US" sz="2400" dirty="0"/>
                  <a:t>The parameter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is the </a:t>
                </a:r>
                <a:r>
                  <a:rPr lang="en-US" sz="2400" b="1" dirty="0"/>
                  <a:t>rate constant </a:t>
                </a:r>
                <a:r>
                  <a:rPr lang="en-US" sz="2400" dirty="0"/>
                  <a:t>for the reaction</a:t>
                </a: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One of the main problems in building models is that these rate constants are hard to measure in experiments and so are often unknown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5689" y="762000"/>
                <a:ext cx="8229600" cy="4990212"/>
              </a:xfrm>
              <a:blipFill>
                <a:blip r:embed="rId2"/>
                <a:stretch>
                  <a:fillRect l="-963" t="-855" b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15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190501"/>
            <a:ext cx="9144000" cy="1028701"/>
          </a:xfrm>
        </p:spPr>
        <p:txBody>
          <a:bodyPr/>
          <a:lstStyle/>
          <a:p>
            <a:r>
              <a:rPr lang="en-US" sz="3200" b="1" dirty="0">
                <a:solidFill>
                  <a:srgbClr val="0000CC"/>
                </a:solidFill>
              </a:rPr>
              <a:t>Mass-Action </a:t>
            </a:r>
            <a:r>
              <a:rPr lang="en-US" sz="3200" b="1" dirty="0">
                <a:solidFill>
                  <a:srgbClr val="0000CC"/>
                </a:solidFill>
              </a:rPr>
              <a:t>Kinetics—Physical Justification</a:t>
            </a:r>
            <a:endParaRPr lang="en-US" sz="3200" b="1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571" y="778276"/>
            <a:ext cx="6380187" cy="48628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100" dirty="0">
                <a:solidFill>
                  <a:schemeClr val="accent2">
                    <a:lumMod val="75000"/>
                  </a:schemeClr>
                </a:solidFill>
              </a:rPr>
              <a:t>For </a:t>
            </a:r>
            <a:r>
              <a:rPr lang="en-US" sz="3100" b="1" dirty="0">
                <a:solidFill>
                  <a:schemeClr val="accent2">
                    <a:lumMod val="75000"/>
                  </a:schemeClr>
                </a:solidFill>
              </a:rPr>
              <a:t>low </a:t>
            </a:r>
            <a:r>
              <a:rPr lang="en-US" sz="3100" b="1" dirty="0">
                <a:solidFill>
                  <a:schemeClr val="accent2">
                    <a:lumMod val="75000"/>
                  </a:schemeClr>
                </a:solidFill>
              </a:rPr>
              <a:t>enough </a:t>
            </a:r>
            <a:r>
              <a:rPr lang="en-US" sz="3100" dirty="0">
                <a:solidFill>
                  <a:schemeClr val="accent2">
                    <a:lumMod val="75000"/>
                  </a:schemeClr>
                </a:solidFill>
              </a:rPr>
              <a:t>concentrations, the probability of each instance of a </a:t>
            </a:r>
            <a:r>
              <a:rPr lang="en-US" sz="3100" dirty="0">
                <a:solidFill>
                  <a:schemeClr val="accent2">
                    <a:lumMod val="75000"/>
                  </a:schemeClr>
                </a:solidFill>
              </a:rPr>
              <a:t>specific reaction between reacting molecules over a </a:t>
            </a:r>
            <a:r>
              <a:rPr lang="en-US" sz="3100" dirty="0">
                <a:solidFill>
                  <a:schemeClr val="accent2">
                    <a:lumMod val="75000"/>
                  </a:schemeClr>
                </a:solidFill>
              </a:rPr>
              <a:t>given time interval </a:t>
            </a:r>
            <a:r>
              <a:rPr lang="en-US" sz="3100" dirty="0">
                <a:solidFill>
                  <a:schemeClr val="accent2">
                    <a:lumMod val="75000"/>
                  </a:schemeClr>
                </a:solidFill>
              </a:rPr>
              <a:t>is </a:t>
            </a:r>
            <a:r>
              <a:rPr lang="en-US" sz="3100" b="1" dirty="0">
                <a:solidFill>
                  <a:schemeClr val="accent2">
                    <a:lumMod val="75000"/>
                  </a:schemeClr>
                </a:solidFill>
              </a:rPr>
              <a:t>independent</a:t>
            </a:r>
            <a:r>
              <a:rPr lang="en-US" sz="31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n-US" sz="3100" dirty="0">
                <a:solidFill>
                  <a:schemeClr val="accent2">
                    <a:lumMod val="75000"/>
                  </a:schemeClr>
                </a:solidFill>
              </a:rPr>
              <a:t>proportional </a:t>
            </a:r>
            <a:r>
              <a:rPr lang="en-US" sz="3100" dirty="0">
                <a:solidFill>
                  <a:schemeClr val="accent2">
                    <a:lumMod val="75000"/>
                  </a:schemeClr>
                </a:solidFill>
              </a:rPr>
              <a:t>to the probability that the </a:t>
            </a:r>
            <a:r>
              <a:rPr lang="en-US" sz="3100" b="1" dirty="0">
                <a:solidFill>
                  <a:schemeClr val="accent2">
                    <a:lumMod val="75000"/>
                  </a:schemeClr>
                </a:solidFill>
              </a:rPr>
              <a:t>reacting components are simultaneously contained in a volume </a:t>
            </a:r>
            <a:r>
              <a:rPr lang="en-US" sz="3100" dirty="0">
                <a:solidFill>
                  <a:schemeClr val="accent2">
                    <a:lumMod val="75000"/>
                  </a:schemeClr>
                </a:solidFill>
              </a:rPr>
              <a:t>small enough for them to react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001001" y="685801"/>
            <a:ext cx="2337247" cy="2266765"/>
            <a:chOff x="1388874" y="1127263"/>
            <a:chExt cx="3920173" cy="3904049"/>
          </a:xfrm>
        </p:grpSpPr>
        <p:sp>
          <p:nvSpPr>
            <p:cNvPr id="13" name="object 3"/>
            <p:cNvSpPr/>
            <p:nvPr/>
          </p:nvSpPr>
          <p:spPr>
            <a:xfrm>
              <a:off x="1388874" y="1127263"/>
              <a:ext cx="3920173" cy="3904049"/>
            </a:xfrm>
            <a:prstGeom prst="rect">
              <a:avLst/>
            </a:prstGeom>
            <a:blipFill dpi="0" rotWithShape="1">
              <a:blip r:embed="rId2" cstate="print">
                <a:alphaModFix amt="46000"/>
              </a:blip>
              <a:srcRect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object 4"/>
            <p:cNvSpPr/>
            <p:nvPr/>
          </p:nvSpPr>
          <p:spPr>
            <a:xfrm>
              <a:off x="2831875" y="2004811"/>
              <a:ext cx="72553" cy="72553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39369" y="0"/>
                  </a:moveTo>
                  <a:lnTo>
                    <a:pt x="24110" y="3115"/>
                  </a:lnTo>
                  <a:lnTo>
                    <a:pt x="11588" y="11588"/>
                  </a:lnTo>
                  <a:lnTo>
                    <a:pt x="3115" y="24110"/>
                  </a:lnTo>
                  <a:lnTo>
                    <a:pt x="0" y="39370"/>
                  </a:lnTo>
                  <a:lnTo>
                    <a:pt x="3115" y="55364"/>
                  </a:lnTo>
                  <a:lnTo>
                    <a:pt x="11588" y="68262"/>
                  </a:lnTo>
                  <a:lnTo>
                    <a:pt x="24110" y="76874"/>
                  </a:lnTo>
                  <a:lnTo>
                    <a:pt x="39369" y="80010"/>
                  </a:lnTo>
                  <a:lnTo>
                    <a:pt x="55364" y="76874"/>
                  </a:lnTo>
                  <a:lnTo>
                    <a:pt x="68262" y="68262"/>
                  </a:lnTo>
                  <a:lnTo>
                    <a:pt x="76874" y="55364"/>
                  </a:lnTo>
                  <a:lnTo>
                    <a:pt x="80009" y="39370"/>
                  </a:lnTo>
                  <a:lnTo>
                    <a:pt x="76874" y="24110"/>
                  </a:lnTo>
                  <a:lnTo>
                    <a:pt x="68262" y="11588"/>
                  </a:lnTo>
                  <a:lnTo>
                    <a:pt x="55364" y="3115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object 5"/>
            <p:cNvSpPr/>
            <p:nvPr/>
          </p:nvSpPr>
          <p:spPr>
            <a:xfrm>
              <a:off x="2171988" y="3096562"/>
              <a:ext cx="72553" cy="71402"/>
            </a:xfrm>
            <a:custGeom>
              <a:avLst/>
              <a:gdLst/>
              <a:ahLst/>
              <a:cxnLst/>
              <a:rect l="l" t="t" r="r" b="b"/>
              <a:pathLst>
                <a:path w="80010" h="78739">
                  <a:moveTo>
                    <a:pt x="40640" y="0"/>
                  </a:moveTo>
                  <a:lnTo>
                    <a:pt x="24645" y="2936"/>
                  </a:lnTo>
                  <a:lnTo>
                    <a:pt x="11747" y="11112"/>
                  </a:lnTo>
                  <a:lnTo>
                    <a:pt x="3135" y="23574"/>
                  </a:lnTo>
                  <a:lnTo>
                    <a:pt x="0" y="39369"/>
                  </a:lnTo>
                  <a:lnTo>
                    <a:pt x="3135" y="54629"/>
                  </a:lnTo>
                  <a:lnTo>
                    <a:pt x="11747" y="67151"/>
                  </a:lnTo>
                  <a:lnTo>
                    <a:pt x="24645" y="75624"/>
                  </a:lnTo>
                  <a:lnTo>
                    <a:pt x="40640" y="78739"/>
                  </a:lnTo>
                  <a:lnTo>
                    <a:pt x="55899" y="75624"/>
                  </a:lnTo>
                  <a:lnTo>
                    <a:pt x="68421" y="67151"/>
                  </a:lnTo>
                  <a:lnTo>
                    <a:pt x="76894" y="54629"/>
                  </a:lnTo>
                  <a:lnTo>
                    <a:pt x="80010" y="39369"/>
                  </a:lnTo>
                  <a:lnTo>
                    <a:pt x="76894" y="23574"/>
                  </a:lnTo>
                  <a:lnTo>
                    <a:pt x="68421" y="11112"/>
                  </a:lnTo>
                  <a:lnTo>
                    <a:pt x="55899" y="2936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object 6"/>
            <p:cNvSpPr/>
            <p:nvPr/>
          </p:nvSpPr>
          <p:spPr>
            <a:xfrm>
              <a:off x="3778522" y="4829776"/>
              <a:ext cx="71402" cy="72553"/>
            </a:xfrm>
            <a:custGeom>
              <a:avLst/>
              <a:gdLst/>
              <a:ahLst/>
              <a:cxnLst/>
              <a:rect l="l" t="t" r="r" b="b"/>
              <a:pathLst>
                <a:path w="78739" h="80010">
                  <a:moveTo>
                    <a:pt x="39369" y="0"/>
                  </a:moveTo>
                  <a:lnTo>
                    <a:pt x="23574" y="3115"/>
                  </a:lnTo>
                  <a:lnTo>
                    <a:pt x="11112" y="11588"/>
                  </a:lnTo>
                  <a:lnTo>
                    <a:pt x="2936" y="24110"/>
                  </a:lnTo>
                  <a:lnTo>
                    <a:pt x="0" y="39369"/>
                  </a:lnTo>
                  <a:lnTo>
                    <a:pt x="2936" y="55364"/>
                  </a:lnTo>
                  <a:lnTo>
                    <a:pt x="11112" y="68262"/>
                  </a:lnTo>
                  <a:lnTo>
                    <a:pt x="23574" y="76874"/>
                  </a:lnTo>
                  <a:lnTo>
                    <a:pt x="39369" y="80009"/>
                  </a:lnTo>
                  <a:lnTo>
                    <a:pt x="54629" y="76874"/>
                  </a:lnTo>
                  <a:lnTo>
                    <a:pt x="67151" y="68262"/>
                  </a:lnTo>
                  <a:lnTo>
                    <a:pt x="75624" y="55364"/>
                  </a:lnTo>
                  <a:lnTo>
                    <a:pt x="78739" y="39369"/>
                  </a:lnTo>
                  <a:lnTo>
                    <a:pt x="75624" y="24110"/>
                  </a:lnTo>
                  <a:lnTo>
                    <a:pt x="67151" y="11588"/>
                  </a:lnTo>
                  <a:lnTo>
                    <a:pt x="54629" y="3115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object 7"/>
            <p:cNvSpPr/>
            <p:nvPr/>
          </p:nvSpPr>
          <p:spPr>
            <a:xfrm>
              <a:off x="2274484" y="2512682"/>
              <a:ext cx="72553" cy="71402"/>
            </a:xfrm>
            <a:custGeom>
              <a:avLst/>
              <a:gdLst/>
              <a:ahLst/>
              <a:cxnLst/>
              <a:rect l="l" t="t" r="r" b="b"/>
              <a:pathLst>
                <a:path w="80010" h="78739">
                  <a:moveTo>
                    <a:pt x="40639" y="0"/>
                  </a:moveTo>
                  <a:lnTo>
                    <a:pt x="24645" y="2936"/>
                  </a:lnTo>
                  <a:lnTo>
                    <a:pt x="11747" y="11112"/>
                  </a:lnTo>
                  <a:lnTo>
                    <a:pt x="3135" y="23574"/>
                  </a:lnTo>
                  <a:lnTo>
                    <a:pt x="0" y="39369"/>
                  </a:lnTo>
                  <a:lnTo>
                    <a:pt x="3135" y="55165"/>
                  </a:lnTo>
                  <a:lnTo>
                    <a:pt x="11747" y="67627"/>
                  </a:lnTo>
                  <a:lnTo>
                    <a:pt x="24645" y="75803"/>
                  </a:lnTo>
                  <a:lnTo>
                    <a:pt x="40639" y="78739"/>
                  </a:lnTo>
                  <a:lnTo>
                    <a:pt x="55899" y="75803"/>
                  </a:lnTo>
                  <a:lnTo>
                    <a:pt x="68421" y="67627"/>
                  </a:lnTo>
                  <a:lnTo>
                    <a:pt x="76894" y="55165"/>
                  </a:lnTo>
                  <a:lnTo>
                    <a:pt x="80010" y="39369"/>
                  </a:lnTo>
                  <a:lnTo>
                    <a:pt x="76894" y="23574"/>
                  </a:lnTo>
                  <a:lnTo>
                    <a:pt x="68421" y="11112"/>
                  </a:lnTo>
                  <a:lnTo>
                    <a:pt x="55899" y="2936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object 8"/>
            <p:cNvSpPr/>
            <p:nvPr/>
          </p:nvSpPr>
          <p:spPr>
            <a:xfrm>
              <a:off x="3276408" y="2657788"/>
              <a:ext cx="72553" cy="71402"/>
            </a:xfrm>
            <a:custGeom>
              <a:avLst/>
              <a:gdLst/>
              <a:ahLst/>
              <a:cxnLst/>
              <a:rect l="l" t="t" r="r" b="b"/>
              <a:pathLst>
                <a:path w="80010" h="78739">
                  <a:moveTo>
                    <a:pt x="40639" y="0"/>
                  </a:moveTo>
                  <a:lnTo>
                    <a:pt x="24645" y="2936"/>
                  </a:lnTo>
                  <a:lnTo>
                    <a:pt x="11747" y="11112"/>
                  </a:lnTo>
                  <a:lnTo>
                    <a:pt x="3135" y="23574"/>
                  </a:lnTo>
                  <a:lnTo>
                    <a:pt x="0" y="39370"/>
                  </a:lnTo>
                  <a:lnTo>
                    <a:pt x="3135" y="54629"/>
                  </a:lnTo>
                  <a:lnTo>
                    <a:pt x="11747" y="67151"/>
                  </a:lnTo>
                  <a:lnTo>
                    <a:pt x="24645" y="75624"/>
                  </a:lnTo>
                  <a:lnTo>
                    <a:pt x="40639" y="78739"/>
                  </a:lnTo>
                  <a:lnTo>
                    <a:pt x="55899" y="75624"/>
                  </a:lnTo>
                  <a:lnTo>
                    <a:pt x="68421" y="67151"/>
                  </a:lnTo>
                  <a:lnTo>
                    <a:pt x="76894" y="54629"/>
                  </a:lnTo>
                  <a:lnTo>
                    <a:pt x="80010" y="39370"/>
                  </a:lnTo>
                  <a:lnTo>
                    <a:pt x="76894" y="23574"/>
                  </a:lnTo>
                  <a:lnTo>
                    <a:pt x="68421" y="11112"/>
                  </a:lnTo>
                  <a:lnTo>
                    <a:pt x="55899" y="2936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object 9"/>
            <p:cNvSpPr/>
            <p:nvPr/>
          </p:nvSpPr>
          <p:spPr>
            <a:xfrm>
              <a:off x="3511341" y="3476603"/>
              <a:ext cx="72553" cy="71402"/>
            </a:xfrm>
            <a:custGeom>
              <a:avLst/>
              <a:gdLst/>
              <a:ahLst/>
              <a:cxnLst/>
              <a:rect l="l" t="t" r="r" b="b"/>
              <a:pathLst>
                <a:path w="80010" h="78739">
                  <a:moveTo>
                    <a:pt x="39370" y="0"/>
                  </a:moveTo>
                  <a:lnTo>
                    <a:pt x="24110" y="2936"/>
                  </a:lnTo>
                  <a:lnTo>
                    <a:pt x="11588" y="11112"/>
                  </a:lnTo>
                  <a:lnTo>
                    <a:pt x="3115" y="23574"/>
                  </a:lnTo>
                  <a:lnTo>
                    <a:pt x="0" y="39369"/>
                  </a:lnTo>
                  <a:lnTo>
                    <a:pt x="3115" y="54629"/>
                  </a:lnTo>
                  <a:lnTo>
                    <a:pt x="11588" y="67151"/>
                  </a:lnTo>
                  <a:lnTo>
                    <a:pt x="24110" y="75624"/>
                  </a:lnTo>
                  <a:lnTo>
                    <a:pt x="39370" y="78739"/>
                  </a:lnTo>
                  <a:lnTo>
                    <a:pt x="55364" y="75624"/>
                  </a:lnTo>
                  <a:lnTo>
                    <a:pt x="68262" y="67151"/>
                  </a:lnTo>
                  <a:lnTo>
                    <a:pt x="76874" y="54629"/>
                  </a:lnTo>
                  <a:lnTo>
                    <a:pt x="80010" y="39369"/>
                  </a:lnTo>
                  <a:lnTo>
                    <a:pt x="76874" y="23574"/>
                  </a:lnTo>
                  <a:lnTo>
                    <a:pt x="68262" y="11112"/>
                  </a:lnTo>
                  <a:lnTo>
                    <a:pt x="55364" y="2936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object 10"/>
            <p:cNvSpPr/>
            <p:nvPr/>
          </p:nvSpPr>
          <p:spPr>
            <a:xfrm>
              <a:off x="4444167" y="3144931"/>
              <a:ext cx="71402" cy="71402"/>
            </a:xfrm>
            <a:custGeom>
              <a:avLst/>
              <a:gdLst/>
              <a:ahLst/>
              <a:cxnLst/>
              <a:rect l="l" t="t" r="r" b="b"/>
              <a:pathLst>
                <a:path w="78739" h="78739">
                  <a:moveTo>
                    <a:pt x="39370" y="0"/>
                  </a:moveTo>
                  <a:lnTo>
                    <a:pt x="23574" y="2936"/>
                  </a:lnTo>
                  <a:lnTo>
                    <a:pt x="11112" y="11112"/>
                  </a:lnTo>
                  <a:lnTo>
                    <a:pt x="2936" y="23574"/>
                  </a:lnTo>
                  <a:lnTo>
                    <a:pt x="0" y="39370"/>
                  </a:lnTo>
                  <a:lnTo>
                    <a:pt x="2936" y="54629"/>
                  </a:lnTo>
                  <a:lnTo>
                    <a:pt x="11112" y="67151"/>
                  </a:lnTo>
                  <a:lnTo>
                    <a:pt x="23574" y="75624"/>
                  </a:lnTo>
                  <a:lnTo>
                    <a:pt x="39370" y="78739"/>
                  </a:lnTo>
                  <a:lnTo>
                    <a:pt x="54629" y="75624"/>
                  </a:lnTo>
                  <a:lnTo>
                    <a:pt x="67151" y="67151"/>
                  </a:lnTo>
                  <a:lnTo>
                    <a:pt x="75624" y="54629"/>
                  </a:lnTo>
                  <a:lnTo>
                    <a:pt x="78740" y="39370"/>
                  </a:lnTo>
                  <a:lnTo>
                    <a:pt x="75624" y="23574"/>
                  </a:lnTo>
                  <a:lnTo>
                    <a:pt x="67151" y="11112"/>
                  </a:lnTo>
                  <a:lnTo>
                    <a:pt x="54629" y="2936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object 11"/>
            <p:cNvSpPr/>
            <p:nvPr/>
          </p:nvSpPr>
          <p:spPr>
            <a:xfrm>
              <a:off x="2768535" y="3812881"/>
              <a:ext cx="72553" cy="72553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39369" y="0"/>
                  </a:moveTo>
                  <a:lnTo>
                    <a:pt x="24110" y="2936"/>
                  </a:lnTo>
                  <a:lnTo>
                    <a:pt x="11588" y="11112"/>
                  </a:lnTo>
                  <a:lnTo>
                    <a:pt x="3115" y="23574"/>
                  </a:lnTo>
                  <a:lnTo>
                    <a:pt x="0" y="39370"/>
                  </a:lnTo>
                  <a:lnTo>
                    <a:pt x="3115" y="55364"/>
                  </a:lnTo>
                  <a:lnTo>
                    <a:pt x="11588" y="68262"/>
                  </a:lnTo>
                  <a:lnTo>
                    <a:pt x="24110" y="76874"/>
                  </a:lnTo>
                  <a:lnTo>
                    <a:pt x="39369" y="80010"/>
                  </a:lnTo>
                  <a:lnTo>
                    <a:pt x="55364" y="76874"/>
                  </a:lnTo>
                  <a:lnTo>
                    <a:pt x="68262" y="68262"/>
                  </a:lnTo>
                  <a:lnTo>
                    <a:pt x="76874" y="55364"/>
                  </a:lnTo>
                  <a:lnTo>
                    <a:pt x="80009" y="39370"/>
                  </a:lnTo>
                  <a:lnTo>
                    <a:pt x="76874" y="23574"/>
                  </a:lnTo>
                  <a:lnTo>
                    <a:pt x="68262" y="11112"/>
                  </a:lnTo>
                  <a:lnTo>
                    <a:pt x="55364" y="2936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object 12"/>
            <p:cNvSpPr/>
            <p:nvPr/>
          </p:nvSpPr>
          <p:spPr>
            <a:xfrm>
              <a:off x="3986968" y="3898101"/>
              <a:ext cx="72553" cy="72553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39370" y="0"/>
                  </a:moveTo>
                  <a:lnTo>
                    <a:pt x="24110" y="3135"/>
                  </a:lnTo>
                  <a:lnTo>
                    <a:pt x="11588" y="11747"/>
                  </a:lnTo>
                  <a:lnTo>
                    <a:pt x="3115" y="24645"/>
                  </a:lnTo>
                  <a:lnTo>
                    <a:pt x="0" y="40640"/>
                  </a:lnTo>
                  <a:lnTo>
                    <a:pt x="3115" y="55899"/>
                  </a:lnTo>
                  <a:lnTo>
                    <a:pt x="11588" y="68421"/>
                  </a:lnTo>
                  <a:lnTo>
                    <a:pt x="24110" y="76894"/>
                  </a:lnTo>
                  <a:lnTo>
                    <a:pt x="39370" y="80010"/>
                  </a:lnTo>
                  <a:lnTo>
                    <a:pt x="55364" y="76894"/>
                  </a:lnTo>
                  <a:lnTo>
                    <a:pt x="68262" y="68421"/>
                  </a:lnTo>
                  <a:lnTo>
                    <a:pt x="76874" y="55899"/>
                  </a:lnTo>
                  <a:lnTo>
                    <a:pt x="80010" y="40640"/>
                  </a:lnTo>
                  <a:lnTo>
                    <a:pt x="76874" y="24645"/>
                  </a:lnTo>
                  <a:lnTo>
                    <a:pt x="68262" y="11747"/>
                  </a:lnTo>
                  <a:lnTo>
                    <a:pt x="55364" y="3135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object 13"/>
            <p:cNvSpPr/>
            <p:nvPr/>
          </p:nvSpPr>
          <p:spPr>
            <a:xfrm>
              <a:off x="4264512" y="2508075"/>
              <a:ext cx="72553" cy="71402"/>
            </a:xfrm>
            <a:custGeom>
              <a:avLst/>
              <a:gdLst/>
              <a:ahLst/>
              <a:cxnLst/>
              <a:rect l="l" t="t" r="r" b="b"/>
              <a:pathLst>
                <a:path w="80010" h="78739">
                  <a:moveTo>
                    <a:pt x="39369" y="0"/>
                  </a:moveTo>
                  <a:lnTo>
                    <a:pt x="24110" y="2936"/>
                  </a:lnTo>
                  <a:lnTo>
                    <a:pt x="11588" y="11112"/>
                  </a:lnTo>
                  <a:lnTo>
                    <a:pt x="3115" y="23574"/>
                  </a:lnTo>
                  <a:lnTo>
                    <a:pt x="0" y="39370"/>
                  </a:lnTo>
                  <a:lnTo>
                    <a:pt x="3115" y="54629"/>
                  </a:lnTo>
                  <a:lnTo>
                    <a:pt x="11588" y="67151"/>
                  </a:lnTo>
                  <a:lnTo>
                    <a:pt x="24110" y="75624"/>
                  </a:lnTo>
                  <a:lnTo>
                    <a:pt x="39369" y="78739"/>
                  </a:lnTo>
                  <a:lnTo>
                    <a:pt x="55364" y="75624"/>
                  </a:lnTo>
                  <a:lnTo>
                    <a:pt x="68262" y="67151"/>
                  </a:lnTo>
                  <a:lnTo>
                    <a:pt x="76874" y="54629"/>
                  </a:lnTo>
                  <a:lnTo>
                    <a:pt x="80010" y="39370"/>
                  </a:lnTo>
                  <a:lnTo>
                    <a:pt x="76874" y="23574"/>
                  </a:lnTo>
                  <a:lnTo>
                    <a:pt x="68262" y="11112"/>
                  </a:lnTo>
                  <a:lnTo>
                    <a:pt x="55364" y="2936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object 14"/>
            <p:cNvSpPr/>
            <p:nvPr/>
          </p:nvSpPr>
          <p:spPr>
            <a:xfrm>
              <a:off x="2359704" y="4549929"/>
              <a:ext cx="72553" cy="72553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39369" y="0"/>
                  </a:moveTo>
                  <a:lnTo>
                    <a:pt x="23574" y="3115"/>
                  </a:lnTo>
                  <a:lnTo>
                    <a:pt x="11112" y="11588"/>
                  </a:lnTo>
                  <a:lnTo>
                    <a:pt x="2936" y="24110"/>
                  </a:lnTo>
                  <a:lnTo>
                    <a:pt x="0" y="39369"/>
                  </a:lnTo>
                  <a:lnTo>
                    <a:pt x="2936" y="55364"/>
                  </a:lnTo>
                  <a:lnTo>
                    <a:pt x="11112" y="68262"/>
                  </a:lnTo>
                  <a:lnTo>
                    <a:pt x="23574" y="76874"/>
                  </a:lnTo>
                  <a:lnTo>
                    <a:pt x="39369" y="80010"/>
                  </a:lnTo>
                  <a:lnTo>
                    <a:pt x="55364" y="76874"/>
                  </a:lnTo>
                  <a:lnTo>
                    <a:pt x="68262" y="68262"/>
                  </a:lnTo>
                  <a:lnTo>
                    <a:pt x="76874" y="55364"/>
                  </a:lnTo>
                  <a:lnTo>
                    <a:pt x="80009" y="39369"/>
                  </a:lnTo>
                  <a:lnTo>
                    <a:pt x="76874" y="24110"/>
                  </a:lnTo>
                  <a:lnTo>
                    <a:pt x="68262" y="11588"/>
                  </a:lnTo>
                  <a:lnTo>
                    <a:pt x="55364" y="3115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object 15"/>
            <p:cNvSpPr/>
            <p:nvPr/>
          </p:nvSpPr>
          <p:spPr>
            <a:xfrm>
              <a:off x="3627658" y="3079288"/>
              <a:ext cx="72553" cy="72553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39370" y="0"/>
                  </a:moveTo>
                  <a:lnTo>
                    <a:pt x="24110" y="3115"/>
                  </a:lnTo>
                  <a:lnTo>
                    <a:pt x="11588" y="11588"/>
                  </a:lnTo>
                  <a:lnTo>
                    <a:pt x="3115" y="24110"/>
                  </a:lnTo>
                  <a:lnTo>
                    <a:pt x="0" y="39369"/>
                  </a:lnTo>
                  <a:lnTo>
                    <a:pt x="3115" y="55364"/>
                  </a:lnTo>
                  <a:lnTo>
                    <a:pt x="11588" y="68262"/>
                  </a:lnTo>
                  <a:lnTo>
                    <a:pt x="24110" y="76874"/>
                  </a:lnTo>
                  <a:lnTo>
                    <a:pt x="39370" y="80010"/>
                  </a:lnTo>
                  <a:lnTo>
                    <a:pt x="55364" y="76874"/>
                  </a:lnTo>
                  <a:lnTo>
                    <a:pt x="68262" y="68262"/>
                  </a:lnTo>
                  <a:lnTo>
                    <a:pt x="76874" y="55364"/>
                  </a:lnTo>
                  <a:lnTo>
                    <a:pt x="80010" y="39369"/>
                  </a:lnTo>
                  <a:lnTo>
                    <a:pt x="76874" y="24110"/>
                  </a:lnTo>
                  <a:lnTo>
                    <a:pt x="68262" y="11588"/>
                  </a:lnTo>
                  <a:lnTo>
                    <a:pt x="55364" y="3115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object 16"/>
            <p:cNvSpPr/>
            <p:nvPr/>
          </p:nvSpPr>
          <p:spPr>
            <a:xfrm>
              <a:off x="1963541" y="3797910"/>
              <a:ext cx="71402" cy="72553"/>
            </a:xfrm>
            <a:custGeom>
              <a:avLst/>
              <a:gdLst/>
              <a:ahLst/>
              <a:cxnLst/>
              <a:rect l="l" t="t" r="r" b="b"/>
              <a:pathLst>
                <a:path w="78739" h="80010">
                  <a:moveTo>
                    <a:pt x="39369" y="0"/>
                  </a:moveTo>
                  <a:lnTo>
                    <a:pt x="23574" y="3115"/>
                  </a:lnTo>
                  <a:lnTo>
                    <a:pt x="11112" y="11588"/>
                  </a:lnTo>
                  <a:lnTo>
                    <a:pt x="2936" y="24110"/>
                  </a:lnTo>
                  <a:lnTo>
                    <a:pt x="0" y="39370"/>
                  </a:lnTo>
                  <a:lnTo>
                    <a:pt x="2936" y="55364"/>
                  </a:lnTo>
                  <a:lnTo>
                    <a:pt x="11112" y="68262"/>
                  </a:lnTo>
                  <a:lnTo>
                    <a:pt x="23574" y="76874"/>
                  </a:lnTo>
                  <a:lnTo>
                    <a:pt x="39369" y="80010"/>
                  </a:lnTo>
                  <a:lnTo>
                    <a:pt x="55165" y="76874"/>
                  </a:lnTo>
                  <a:lnTo>
                    <a:pt x="67627" y="68262"/>
                  </a:lnTo>
                  <a:lnTo>
                    <a:pt x="75803" y="55364"/>
                  </a:lnTo>
                  <a:lnTo>
                    <a:pt x="78739" y="39370"/>
                  </a:lnTo>
                  <a:lnTo>
                    <a:pt x="75803" y="24110"/>
                  </a:lnTo>
                  <a:lnTo>
                    <a:pt x="67627" y="11588"/>
                  </a:lnTo>
                  <a:lnTo>
                    <a:pt x="55165" y="3115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object 17"/>
            <p:cNvSpPr/>
            <p:nvPr/>
          </p:nvSpPr>
          <p:spPr>
            <a:xfrm>
              <a:off x="3937447" y="1879281"/>
              <a:ext cx="71402" cy="71402"/>
            </a:xfrm>
            <a:custGeom>
              <a:avLst/>
              <a:gdLst/>
              <a:ahLst/>
              <a:cxnLst/>
              <a:rect l="l" t="t" r="r" b="b"/>
              <a:pathLst>
                <a:path w="78739" h="78740">
                  <a:moveTo>
                    <a:pt x="39370" y="0"/>
                  </a:moveTo>
                  <a:lnTo>
                    <a:pt x="23574" y="2936"/>
                  </a:lnTo>
                  <a:lnTo>
                    <a:pt x="11112" y="11112"/>
                  </a:lnTo>
                  <a:lnTo>
                    <a:pt x="2936" y="23574"/>
                  </a:lnTo>
                  <a:lnTo>
                    <a:pt x="0" y="39369"/>
                  </a:lnTo>
                  <a:lnTo>
                    <a:pt x="2936" y="54629"/>
                  </a:lnTo>
                  <a:lnTo>
                    <a:pt x="11112" y="67151"/>
                  </a:lnTo>
                  <a:lnTo>
                    <a:pt x="23574" y="75624"/>
                  </a:lnTo>
                  <a:lnTo>
                    <a:pt x="39370" y="78739"/>
                  </a:lnTo>
                  <a:lnTo>
                    <a:pt x="54629" y="75624"/>
                  </a:lnTo>
                  <a:lnTo>
                    <a:pt x="67151" y="67151"/>
                  </a:lnTo>
                  <a:lnTo>
                    <a:pt x="75624" y="54629"/>
                  </a:lnTo>
                  <a:lnTo>
                    <a:pt x="78740" y="39369"/>
                  </a:lnTo>
                  <a:lnTo>
                    <a:pt x="75624" y="23574"/>
                  </a:lnTo>
                  <a:lnTo>
                    <a:pt x="67151" y="11112"/>
                  </a:lnTo>
                  <a:lnTo>
                    <a:pt x="54629" y="2936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object 18"/>
            <p:cNvSpPr/>
            <p:nvPr/>
          </p:nvSpPr>
          <p:spPr>
            <a:xfrm>
              <a:off x="3631112" y="4446282"/>
              <a:ext cx="72553" cy="72553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39369" y="0"/>
                  </a:moveTo>
                  <a:lnTo>
                    <a:pt x="24110" y="3115"/>
                  </a:lnTo>
                  <a:lnTo>
                    <a:pt x="11588" y="11588"/>
                  </a:lnTo>
                  <a:lnTo>
                    <a:pt x="3115" y="24110"/>
                  </a:lnTo>
                  <a:lnTo>
                    <a:pt x="0" y="39370"/>
                  </a:lnTo>
                  <a:lnTo>
                    <a:pt x="3115" y="55364"/>
                  </a:lnTo>
                  <a:lnTo>
                    <a:pt x="11588" y="68262"/>
                  </a:lnTo>
                  <a:lnTo>
                    <a:pt x="24110" y="76874"/>
                  </a:lnTo>
                  <a:lnTo>
                    <a:pt x="39369" y="80010"/>
                  </a:lnTo>
                  <a:lnTo>
                    <a:pt x="55364" y="76874"/>
                  </a:lnTo>
                  <a:lnTo>
                    <a:pt x="68262" y="68262"/>
                  </a:lnTo>
                  <a:lnTo>
                    <a:pt x="76874" y="55364"/>
                  </a:lnTo>
                  <a:lnTo>
                    <a:pt x="80010" y="39370"/>
                  </a:lnTo>
                  <a:lnTo>
                    <a:pt x="76874" y="24110"/>
                  </a:lnTo>
                  <a:lnTo>
                    <a:pt x="68262" y="11588"/>
                  </a:lnTo>
                  <a:lnTo>
                    <a:pt x="55364" y="3115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object 19"/>
            <p:cNvSpPr/>
            <p:nvPr/>
          </p:nvSpPr>
          <p:spPr>
            <a:xfrm>
              <a:off x="2851454" y="3595222"/>
              <a:ext cx="179655" cy="207295"/>
            </a:xfrm>
            <a:custGeom>
              <a:avLst/>
              <a:gdLst/>
              <a:ahLst/>
              <a:cxnLst/>
              <a:rect l="l" t="t" r="r" b="b"/>
              <a:pathLst>
                <a:path w="198120" h="228600">
                  <a:moveTo>
                    <a:pt x="0" y="228600"/>
                  </a:moveTo>
                  <a:lnTo>
                    <a:pt x="198119" y="0"/>
                  </a:lnTo>
                </a:path>
              </a:pathLst>
            </a:custGeom>
            <a:ln w="10782">
              <a:solidFill>
                <a:srgbClr val="00B8FF"/>
              </a:solidFill>
            </a:ln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object 20"/>
            <p:cNvSpPr/>
            <p:nvPr/>
          </p:nvSpPr>
          <p:spPr>
            <a:xfrm>
              <a:off x="3010379" y="3542246"/>
              <a:ext cx="66795" cy="71402"/>
            </a:xfrm>
            <a:custGeom>
              <a:avLst/>
              <a:gdLst/>
              <a:ahLst/>
              <a:cxnLst/>
              <a:rect l="l" t="t" r="r" b="b"/>
              <a:pathLst>
                <a:path w="73660" h="78739">
                  <a:moveTo>
                    <a:pt x="73660" y="0"/>
                  </a:moveTo>
                  <a:lnTo>
                    <a:pt x="0" y="43179"/>
                  </a:lnTo>
                  <a:lnTo>
                    <a:pt x="40640" y="78739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object 21"/>
            <p:cNvSpPr/>
            <p:nvPr/>
          </p:nvSpPr>
          <p:spPr>
            <a:xfrm>
              <a:off x="3556255" y="3223243"/>
              <a:ext cx="64492" cy="253360"/>
            </a:xfrm>
            <a:custGeom>
              <a:avLst/>
              <a:gdLst/>
              <a:ahLst/>
              <a:cxnLst/>
              <a:rect l="l" t="t" r="r" b="b"/>
              <a:pathLst>
                <a:path w="71120" h="279400">
                  <a:moveTo>
                    <a:pt x="0" y="279400"/>
                  </a:moveTo>
                  <a:lnTo>
                    <a:pt x="71119" y="0"/>
                  </a:lnTo>
                </a:path>
              </a:pathLst>
            </a:custGeom>
            <a:ln w="10782">
              <a:solidFill>
                <a:srgbClr val="00B8FF"/>
              </a:solidFill>
            </a:ln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object 22"/>
            <p:cNvSpPr/>
            <p:nvPr/>
          </p:nvSpPr>
          <p:spPr>
            <a:xfrm>
              <a:off x="3596563" y="3155295"/>
              <a:ext cx="47216" cy="77160"/>
            </a:xfrm>
            <a:custGeom>
              <a:avLst/>
              <a:gdLst/>
              <a:ahLst/>
              <a:cxnLst/>
              <a:rect l="l" t="t" r="r" b="b"/>
              <a:pathLst>
                <a:path w="52070" h="85089">
                  <a:moveTo>
                    <a:pt x="45719" y="0"/>
                  </a:moveTo>
                  <a:lnTo>
                    <a:pt x="0" y="71120"/>
                  </a:lnTo>
                  <a:lnTo>
                    <a:pt x="52069" y="8509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" name="object 23"/>
            <p:cNvSpPr/>
            <p:nvPr/>
          </p:nvSpPr>
          <p:spPr>
            <a:xfrm>
              <a:off x="3667965" y="4521138"/>
              <a:ext cx="85221" cy="223417"/>
            </a:xfrm>
            <a:custGeom>
              <a:avLst/>
              <a:gdLst/>
              <a:ahLst/>
              <a:cxnLst/>
              <a:rect l="l" t="t" r="r" b="b"/>
              <a:pathLst>
                <a:path w="93979" h="246379">
                  <a:moveTo>
                    <a:pt x="0" y="0"/>
                  </a:moveTo>
                  <a:lnTo>
                    <a:pt x="93979" y="246380"/>
                  </a:lnTo>
                </a:path>
              </a:pathLst>
            </a:custGeom>
            <a:ln w="10782">
              <a:solidFill>
                <a:srgbClr val="FF3366"/>
              </a:solidFill>
            </a:ln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object 24"/>
            <p:cNvSpPr/>
            <p:nvPr/>
          </p:nvSpPr>
          <p:spPr>
            <a:xfrm>
              <a:off x="3730152" y="4733038"/>
              <a:ext cx="48369" cy="77160"/>
            </a:xfrm>
            <a:custGeom>
              <a:avLst/>
              <a:gdLst/>
              <a:ahLst/>
              <a:cxnLst/>
              <a:rect l="l" t="t" r="r" b="b"/>
              <a:pathLst>
                <a:path w="53339" h="85089">
                  <a:moveTo>
                    <a:pt x="49530" y="0"/>
                  </a:moveTo>
                  <a:lnTo>
                    <a:pt x="0" y="20320"/>
                  </a:lnTo>
                  <a:lnTo>
                    <a:pt x="53340" y="85090"/>
                  </a:lnTo>
                  <a:lnTo>
                    <a:pt x="49530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object 25"/>
            <p:cNvSpPr/>
            <p:nvPr/>
          </p:nvSpPr>
          <p:spPr>
            <a:xfrm>
              <a:off x="2014212" y="2922665"/>
              <a:ext cx="185414" cy="162381"/>
            </a:xfrm>
            <a:custGeom>
              <a:avLst/>
              <a:gdLst/>
              <a:ahLst/>
              <a:cxnLst/>
              <a:rect l="l" t="t" r="r" b="b"/>
              <a:pathLst>
                <a:path w="204469" h="179069">
                  <a:moveTo>
                    <a:pt x="204469" y="179070"/>
                  </a:moveTo>
                  <a:lnTo>
                    <a:pt x="0" y="0"/>
                  </a:lnTo>
                </a:path>
              </a:pathLst>
            </a:custGeom>
            <a:ln w="10782">
              <a:solidFill>
                <a:srgbClr val="00B8FF"/>
              </a:solidFill>
            </a:ln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" name="object 26"/>
            <p:cNvSpPr/>
            <p:nvPr/>
          </p:nvSpPr>
          <p:spPr>
            <a:xfrm>
              <a:off x="1961238" y="2876599"/>
              <a:ext cx="71402" cy="66795"/>
            </a:xfrm>
            <a:custGeom>
              <a:avLst/>
              <a:gdLst/>
              <a:ahLst/>
              <a:cxnLst/>
              <a:rect l="l" t="t" r="r" b="b"/>
              <a:pathLst>
                <a:path w="78739" h="73660">
                  <a:moveTo>
                    <a:pt x="0" y="0"/>
                  </a:moveTo>
                  <a:lnTo>
                    <a:pt x="43179" y="73660"/>
                  </a:lnTo>
                  <a:lnTo>
                    <a:pt x="78739" y="33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" name="object 27"/>
            <p:cNvSpPr/>
            <p:nvPr/>
          </p:nvSpPr>
          <p:spPr>
            <a:xfrm>
              <a:off x="2329762" y="2475829"/>
              <a:ext cx="219963" cy="54127"/>
            </a:xfrm>
            <a:custGeom>
              <a:avLst/>
              <a:gdLst/>
              <a:ahLst/>
              <a:cxnLst/>
              <a:rect l="l" t="t" r="r" b="b"/>
              <a:pathLst>
                <a:path w="242569" h="59689">
                  <a:moveTo>
                    <a:pt x="0" y="59690"/>
                  </a:moveTo>
                  <a:lnTo>
                    <a:pt x="242569" y="0"/>
                  </a:lnTo>
                </a:path>
              </a:pathLst>
            </a:custGeom>
            <a:ln w="10782">
              <a:solidFill>
                <a:srgbClr val="00B8FF"/>
              </a:solidFill>
            </a:ln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" name="object 28"/>
            <p:cNvSpPr/>
            <p:nvPr/>
          </p:nvSpPr>
          <p:spPr>
            <a:xfrm>
              <a:off x="2540512" y="2452797"/>
              <a:ext cx="77160" cy="47216"/>
            </a:xfrm>
            <a:custGeom>
              <a:avLst/>
              <a:gdLst/>
              <a:ahLst/>
              <a:cxnLst/>
              <a:rect l="l" t="t" r="r" b="b"/>
              <a:pathLst>
                <a:path w="85089" h="52069">
                  <a:moveTo>
                    <a:pt x="0" y="0"/>
                  </a:moveTo>
                  <a:lnTo>
                    <a:pt x="13969" y="52070"/>
                  </a:lnTo>
                  <a:lnTo>
                    <a:pt x="85090" y="6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object 29"/>
            <p:cNvSpPr/>
            <p:nvPr/>
          </p:nvSpPr>
          <p:spPr>
            <a:xfrm>
              <a:off x="2036095" y="3868159"/>
              <a:ext cx="362766" cy="254512"/>
            </a:xfrm>
            <a:custGeom>
              <a:avLst/>
              <a:gdLst/>
              <a:ahLst/>
              <a:cxnLst/>
              <a:rect l="l" t="t" r="r" b="b"/>
              <a:pathLst>
                <a:path w="400050" h="280670">
                  <a:moveTo>
                    <a:pt x="0" y="0"/>
                  </a:moveTo>
                  <a:lnTo>
                    <a:pt x="400050" y="280669"/>
                  </a:lnTo>
                </a:path>
              </a:pathLst>
            </a:custGeom>
            <a:ln w="10782">
              <a:solidFill>
                <a:srgbClr val="FF3366"/>
              </a:solidFill>
            </a:ln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" name="object 30"/>
            <p:cNvSpPr/>
            <p:nvPr/>
          </p:nvSpPr>
          <p:spPr>
            <a:xfrm>
              <a:off x="2381586" y="4100791"/>
              <a:ext cx="74856" cy="62188"/>
            </a:xfrm>
            <a:custGeom>
              <a:avLst/>
              <a:gdLst/>
              <a:ahLst/>
              <a:cxnLst/>
              <a:rect l="l" t="t" r="r" b="b"/>
              <a:pathLst>
                <a:path w="82550" h="68579">
                  <a:moveTo>
                    <a:pt x="31750" y="0"/>
                  </a:moveTo>
                  <a:lnTo>
                    <a:pt x="0" y="43179"/>
                  </a:lnTo>
                  <a:lnTo>
                    <a:pt x="82550" y="68579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" name="object 31"/>
            <p:cNvSpPr/>
            <p:nvPr/>
          </p:nvSpPr>
          <p:spPr>
            <a:xfrm>
              <a:off x="4059521" y="3933803"/>
              <a:ext cx="575819" cy="59885"/>
            </a:xfrm>
            <a:custGeom>
              <a:avLst/>
              <a:gdLst/>
              <a:ahLst/>
              <a:cxnLst/>
              <a:rect l="l" t="t" r="r" b="b"/>
              <a:pathLst>
                <a:path w="635000" h="66039">
                  <a:moveTo>
                    <a:pt x="0" y="0"/>
                  </a:moveTo>
                  <a:lnTo>
                    <a:pt x="635000" y="66039"/>
                  </a:lnTo>
                </a:path>
              </a:pathLst>
            </a:custGeom>
            <a:ln w="10782">
              <a:solidFill>
                <a:srgbClr val="00B8FF"/>
              </a:solidFill>
            </a:ln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" name="object 32"/>
            <p:cNvSpPr/>
            <p:nvPr/>
          </p:nvSpPr>
          <p:spPr>
            <a:xfrm>
              <a:off x="4629582" y="3968352"/>
              <a:ext cx="76008" cy="49520"/>
            </a:xfrm>
            <a:custGeom>
              <a:avLst/>
              <a:gdLst/>
              <a:ahLst/>
              <a:cxnLst/>
              <a:rect l="l" t="t" r="r" b="b"/>
              <a:pathLst>
                <a:path w="83820" h="54610">
                  <a:moveTo>
                    <a:pt x="6350" y="0"/>
                  </a:moveTo>
                  <a:lnTo>
                    <a:pt x="0" y="54610"/>
                  </a:lnTo>
                  <a:lnTo>
                    <a:pt x="83820" y="355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52952" y="5632628"/>
            <a:ext cx="4484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For a detailed derivation see  slides at the end of this lecture and Philips—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Physical Biology of the Cell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p. 267-270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1" y="5943601"/>
            <a:ext cx="411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“Small enough volume” is complicated to determine!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81094" y="3083900"/>
            <a:ext cx="27126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</a:rPr>
              <a:t>Figure from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</a:rPr>
              <a:t>Physical </a:t>
            </a:r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</a:rPr>
              <a:t>Biology of the Cell 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95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190501"/>
            <a:ext cx="9144000" cy="1028701"/>
          </a:xfrm>
        </p:spPr>
        <p:txBody>
          <a:bodyPr/>
          <a:lstStyle/>
          <a:p>
            <a:r>
              <a:rPr lang="en-US" sz="4000" b="1" dirty="0">
                <a:solidFill>
                  <a:srgbClr val="0000CC"/>
                </a:solidFill>
              </a:rPr>
              <a:t>Mass-Action </a:t>
            </a:r>
            <a:r>
              <a:rPr lang="en-US" sz="4000" b="1" dirty="0">
                <a:solidFill>
                  <a:srgbClr val="0000CC"/>
                </a:solidFill>
              </a:rPr>
              <a:t>Kinetics—Simple Cases</a:t>
            </a:r>
            <a:endParaRPr lang="en-US" sz="4000" b="1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002" y="647493"/>
            <a:ext cx="7272816" cy="120032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he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probability of finding a molecule in a small volume is proportional to its concentration for low concentrations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634333" y="1678250"/>
                <a:ext cx="6245519" cy="51797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The reaction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l-G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brk m:alnAt="2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groupCh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needs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one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molecule of A in the volume, which has probability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so the reaction rate depends linearly on the concentration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𝑘𝐴</m:t>
                    </m:r>
                  </m:oMath>
                </a14:m>
                <a:endParaRPr lang="en-US" sz="2400" i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The reaction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l-G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brk m:alnAt="2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groupCh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needs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two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molecules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in the same volume, which has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so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333" y="1678250"/>
                <a:ext cx="6245519" cy="5179751"/>
              </a:xfrm>
              <a:prstGeom prst="rect">
                <a:avLst/>
              </a:prstGeom>
              <a:blipFill>
                <a:blip r:embed="rId2"/>
                <a:stretch>
                  <a:fillRect l="-1463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7841440" y="3635871"/>
            <a:ext cx="2088137" cy="1894330"/>
            <a:chOff x="6517394" y="3941304"/>
            <a:chExt cx="2088137" cy="1894330"/>
          </a:xfrm>
        </p:grpSpPr>
        <p:pic>
          <p:nvPicPr>
            <p:cNvPr id="4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843" b="13765"/>
            <a:stretch/>
          </p:blipFill>
          <p:spPr bwMode="auto">
            <a:xfrm>
              <a:off x="6796985" y="3941304"/>
              <a:ext cx="1808546" cy="1614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 rot="16200000">
                  <a:off x="6340743" y="4564061"/>
                  <a:ext cx="7226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340743" y="4564061"/>
                  <a:ext cx="72263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7504730" y="5466302"/>
                  <a:ext cx="3969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4730" y="5466302"/>
                  <a:ext cx="39690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7783015" y="1870206"/>
            <a:ext cx="2101837" cy="1927217"/>
            <a:chOff x="6500613" y="2155865"/>
            <a:chExt cx="2101837" cy="1927217"/>
          </a:xfrm>
        </p:grpSpPr>
        <p:grpSp>
          <p:nvGrpSpPr>
            <p:cNvPr id="6" name="Group 5"/>
            <p:cNvGrpSpPr/>
            <p:nvPr/>
          </p:nvGrpSpPr>
          <p:grpSpPr>
            <a:xfrm>
              <a:off x="6500613" y="2155865"/>
              <a:ext cx="2101837" cy="1752552"/>
              <a:chOff x="6500613" y="2155865"/>
              <a:chExt cx="2101837" cy="1752552"/>
            </a:xfrm>
          </p:grpSpPr>
          <p:pic>
            <p:nvPicPr>
              <p:cNvPr id="43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885" r="34319" b="13765"/>
              <a:stretch/>
            </p:blipFill>
            <p:spPr bwMode="auto">
              <a:xfrm>
                <a:off x="6844792" y="2155865"/>
                <a:ext cx="1757658" cy="175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 rot="16200000">
                    <a:off x="6323962" y="2758052"/>
                    <a:ext cx="7226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i="1" dirty="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6323962" y="2758052"/>
                    <a:ext cx="722634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555307" y="3713750"/>
                  <a:ext cx="3969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307" y="3713750"/>
                  <a:ext cx="39690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580696" y="5261882"/>
                <a:ext cx="8614724" cy="14427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The reaction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l-G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brk m:alnAt="2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groupCh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needs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molecules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molecules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in the same volume, which has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so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Rates </a:t>
                </a:r>
                <a:r>
                  <a:rPr 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diverge for large concentrations, which can’t be right in biology</a:t>
                </a:r>
                <a:endParaRPr lang="en-US" sz="2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96" y="5261882"/>
                <a:ext cx="8614724" cy="1442703"/>
              </a:xfrm>
              <a:prstGeom prst="rect">
                <a:avLst/>
              </a:prstGeom>
              <a:blipFill>
                <a:blip r:embed="rId8"/>
                <a:stretch>
                  <a:fillRect l="-708" r="-778" b="-6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9072354" y="647492"/>
            <a:ext cx="1422847" cy="1371600"/>
            <a:chOff x="1388874" y="1127263"/>
            <a:chExt cx="3920173" cy="3904049"/>
          </a:xfrm>
        </p:grpSpPr>
        <p:sp>
          <p:nvSpPr>
            <p:cNvPr id="13" name="object 3"/>
            <p:cNvSpPr/>
            <p:nvPr/>
          </p:nvSpPr>
          <p:spPr>
            <a:xfrm>
              <a:off x="1388874" y="1127263"/>
              <a:ext cx="3920173" cy="3904049"/>
            </a:xfrm>
            <a:prstGeom prst="rect">
              <a:avLst/>
            </a:prstGeom>
            <a:blipFill dpi="0" rotWithShape="1">
              <a:blip r:embed="rId9" cstate="print">
                <a:alphaModFix amt="46000"/>
              </a:blip>
              <a:srcRect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object 4"/>
            <p:cNvSpPr/>
            <p:nvPr/>
          </p:nvSpPr>
          <p:spPr>
            <a:xfrm>
              <a:off x="2831875" y="2004811"/>
              <a:ext cx="72553" cy="72553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39369" y="0"/>
                  </a:moveTo>
                  <a:lnTo>
                    <a:pt x="24110" y="3115"/>
                  </a:lnTo>
                  <a:lnTo>
                    <a:pt x="11588" y="11588"/>
                  </a:lnTo>
                  <a:lnTo>
                    <a:pt x="3115" y="24110"/>
                  </a:lnTo>
                  <a:lnTo>
                    <a:pt x="0" y="39370"/>
                  </a:lnTo>
                  <a:lnTo>
                    <a:pt x="3115" y="55364"/>
                  </a:lnTo>
                  <a:lnTo>
                    <a:pt x="11588" y="68262"/>
                  </a:lnTo>
                  <a:lnTo>
                    <a:pt x="24110" y="76874"/>
                  </a:lnTo>
                  <a:lnTo>
                    <a:pt x="39369" y="80010"/>
                  </a:lnTo>
                  <a:lnTo>
                    <a:pt x="55364" y="76874"/>
                  </a:lnTo>
                  <a:lnTo>
                    <a:pt x="68262" y="68262"/>
                  </a:lnTo>
                  <a:lnTo>
                    <a:pt x="76874" y="55364"/>
                  </a:lnTo>
                  <a:lnTo>
                    <a:pt x="80009" y="39370"/>
                  </a:lnTo>
                  <a:lnTo>
                    <a:pt x="76874" y="24110"/>
                  </a:lnTo>
                  <a:lnTo>
                    <a:pt x="68262" y="11588"/>
                  </a:lnTo>
                  <a:lnTo>
                    <a:pt x="55364" y="3115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object 5"/>
            <p:cNvSpPr/>
            <p:nvPr/>
          </p:nvSpPr>
          <p:spPr>
            <a:xfrm>
              <a:off x="2171988" y="3096562"/>
              <a:ext cx="72553" cy="71402"/>
            </a:xfrm>
            <a:custGeom>
              <a:avLst/>
              <a:gdLst/>
              <a:ahLst/>
              <a:cxnLst/>
              <a:rect l="l" t="t" r="r" b="b"/>
              <a:pathLst>
                <a:path w="80010" h="78739">
                  <a:moveTo>
                    <a:pt x="40640" y="0"/>
                  </a:moveTo>
                  <a:lnTo>
                    <a:pt x="24645" y="2936"/>
                  </a:lnTo>
                  <a:lnTo>
                    <a:pt x="11747" y="11112"/>
                  </a:lnTo>
                  <a:lnTo>
                    <a:pt x="3135" y="23574"/>
                  </a:lnTo>
                  <a:lnTo>
                    <a:pt x="0" y="39369"/>
                  </a:lnTo>
                  <a:lnTo>
                    <a:pt x="3135" y="54629"/>
                  </a:lnTo>
                  <a:lnTo>
                    <a:pt x="11747" y="67151"/>
                  </a:lnTo>
                  <a:lnTo>
                    <a:pt x="24645" y="75624"/>
                  </a:lnTo>
                  <a:lnTo>
                    <a:pt x="40640" y="78739"/>
                  </a:lnTo>
                  <a:lnTo>
                    <a:pt x="55899" y="75624"/>
                  </a:lnTo>
                  <a:lnTo>
                    <a:pt x="68421" y="67151"/>
                  </a:lnTo>
                  <a:lnTo>
                    <a:pt x="76894" y="54629"/>
                  </a:lnTo>
                  <a:lnTo>
                    <a:pt x="80010" y="39369"/>
                  </a:lnTo>
                  <a:lnTo>
                    <a:pt x="76894" y="23574"/>
                  </a:lnTo>
                  <a:lnTo>
                    <a:pt x="68421" y="11112"/>
                  </a:lnTo>
                  <a:lnTo>
                    <a:pt x="55899" y="2936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object 6"/>
            <p:cNvSpPr/>
            <p:nvPr/>
          </p:nvSpPr>
          <p:spPr>
            <a:xfrm>
              <a:off x="3778522" y="4829776"/>
              <a:ext cx="71402" cy="72553"/>
            </a:xfrm>
            <a:custGeom>
              <a:avLst/>
              <a:gdLst/>
              <a:ahLst/>
              <a:cxnLst/>
              <a:rect l="l" t="t" r="r" b="b"/>
              <a:pathLst>
                <a:path w="78739" h="80010">
                  <a:moveTo>
                    <a:pt x="39369" y="0"/>
                  </a:moveTo>
                  <a:lnTo>
                    <a:pt x="23574" y="3115"/>
                  </a:lnTo>
                  <a:lnTo>
                    <a:pt x="11112" y="11588"/>
                  </a:lnTo>
                  <a:lnTo>
                    <a:pt x="2936" y="24110"/>
                  </a:lnTo>
                  <a:lnTo>
                    <a:pt x="0" y="39369"/>
                  </a:lnTo>
                  <a:lnTo>
                    <a:pt x="2936" y="55364"/>
                  </a:lnTo>
                  <a:lnTo>
                    <a:pt x="11112" y="68262"/>
                  </a:lnTo>
                  <a:lnTo>
                    <a:pt x="23574" y="76874"/>
                  </a:lnTo>
                  <a:lnTo>
                    <a:pt x="39369" y="80009"/>
                  </a:lnTo>
                  <a:lnTo>
                    <a:pt x="54629" y="76874"/>
                  </a:lnTo>
                  <a:lnTo>
                    <a:pt x="67151" y="68262"/>
                  </a:lnTo>
                  <a:lnTo>
                    <a:pt x="75624" y="55364"/>
                  </a:lnTo>
                  <a:lnTo>
                    <a:pt x="78739" y="39369"/>
                  </a:lnTo>
                  <a:lnTo>
                    <a:pt x="75624" y="24110"/>
                  </a:lnTo>
                  <a:lnTo>
                    <a:pt x="67151" y="11588"/>
                  </a:lnTo>
                  <a:lnTo>
                    <a:pt x="54629" y="3115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object 7"/>
            <p:cNvSpPr/>
            <p:nvPr/>
          </p:nvSpPr>
          <p:spPr>
            <a:xfrm>
              <a:off x="2274484" y="2512682"/>
              <a:ext cx="72553" cy="71402"/>
            </a:xfrm>
            <a:custGeom>
              <a:avLst/>
              <a:gdLst/>
              <a:ahLst/>
              <a:cxnLst/>
              <a:rect l="l" t="t" r="r" b="b"/>
              <a:pathLst>
                <a:path w="80010" h="78739">
                  <a:moveTo>
                    <a:pt x="40639" y="0"/>
                  </a:moveTo>
                  <a:lnTo>
                    <a:pt x="24645" y="2936"/>
                  </a:lnTo>
                  <a:lnTo>
                    <a:pt x="11747" y="11112"/>
                  </a:lnTo>
                  <a:lnTo>
                    <a:pt x="3135" y="23574"/>
                  </a:lnTo>
                  <a:lnTo>
                    <a:pt x="0" y="39369"/>
                  </a:lnTo>
                  <a:lnTo>
                    <a:pt x="3135" y="55165"/>
                  </a:lnTo>
                  <a:lnTo>
                    <a:pt x="11747" y="67627"/>
                  </a:lnTo>
                  <a:lnTo>
                    <a:pt x="24645" y="75803"/>
                  </a:lnTo>
                  <a:lnTo>
                    <a:pt x="40639" y="78739"/>
                  </a:lnTo>
                  <a:lnTo>
                    <a:pt x="55899" y="75803"/>
                  </a:lnTo>
                  <a:lnTo>
                    <a:pt x="68421" y="67627"/>
                  </a:lnTo>
                  <a:lnTo>
                    <a:pt x="76894" y="55165"/>
                  </a:lnTo>
                  <a:lnTo>
                    <a:pt x="80010" y="39369"/>
                  </a:lnTo>
                  <a:lnTo>
                    <a:pt x="76894" y="23574"/>
                  </a:lnTo>
                  <a:lnTo>
                    <a:pt x="68421" y="11112"/>
                  </a:lnTo>
                  <a:lnTo>
                    <a:pt x="55899" y="2936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object 8"/>
            <p:cNvSpPr/>
            <p:nvPr/>
          </p:nvSpPr>
          <p:spPr>
            <a:xfrm>
              <a:off x="3276408" y="2657788"/>
              <a:ext cx="72553" cy="71402"/>
            </a:xfrm>
            <a:custGeom>
              <a:avLst/>
              <a:gdLst/>
              <a:ahLst/>
              <a:cxnLst/>
              <a:rect l="l" t="t" r="r" b="b"/>
              <a:pathLst>
                <a:path w="80010" h="78739">
                  <a:moveTo>
                    <a:pt x="40639" y="0"/>
                  </a:moveTo>
                  <a:lnTo>
                    <a:pt x="24645" y="2936"/>
                  </a:lnTo>
                  <a:lnTo>
                    <a:pt x="11747" y="11112"/>
                  </a:lnTo>
                  <a:lnTo>
                    <a:pt x="3135" y="23574"/>
                  </a:lnTo>
                  <a:lnTo>
                    <a:pt x="0" y="39370"/>
                  </a:lnTo>
                  <a:lnTo>
                    <a:pt x="3135" y="54629"/>
                  </a:lnTo>
                  <a:lnTo>
                    <a:pt x="11747" y="67151"/>
                  </a:lnTo>
                  <a:lnTo>
                    <a:pt x="24645" y="75624"/>
                  </a:lnTo>
                  <a:lnTo>
                    <a:pt x="40639" y="78739"/>
                  </a:lnTo>
                  <a:lnTo>
                    <a:pt x="55899" y="75624"/>
                  </a:lnTo>
                  <a:lnTo>
                    <a:pt x="68421" y="67151"/>
                  </a:lnTo>
                  <a:lnTo>
                    <a:pt x="76894" y="54629"/>
                  </a:lnTo>
                  <a:lnTo>
                    <a:pt x="80010" y="39370"/>
                  </a:lnTo>
                  <a:lnTo>
                    <a:pt x="76894" y="23574"/>
                  </a:lnTo>
                  <a:lnTo>
                    <a:pt x="68421" y="11112"/>
                  </a:lnTo>
                  <a:lnTo>
                    <a:pt x="55899" y="2936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object 9"/>
            <p:cNvSpPr/>
            <p:nvPr/>
          </p:nvSpPr>
          <p:spPr>
            <a:xfrm>
              <a:off x="3511341" y="3476603"/>
              <a:ext cx="72553" cy="71402"/>
            </a:xfrm>
            <a:custGeom>
              <a:avLst/>
              <a:gdLst/>
              <a:ahLst/>
              <a:cxnLst/>
              <a:rect l="l" t="t" r="r" b="b"/>
              <a:pathLst>
                <a:path w="80010" h="78739">
                  <a:moveTo>
                    <a:pt x="39370" y="0"/>
                  </a:moveTo>
                  <a:lnTo>
                    <a:pt x="24110" y="2936"/>
                  </a:lnTo>
                  <a:lnTo>
                    <a:pt x="11588" y="11112"/>
                  </a:lnTo>
                  <a:lnTo>
                    <a:pt x="3115" y="23574"/>
                  </a:lnTo>
                  <a:lnTo>
                    <a:pt x="0" y="39369"/>
                  </a:lnTo>
                  <a:lnTo>
                    <a:pt x="3115" y="54629"/>
                  </a:lnTo>
                  <a:lnTo>
                    <a:pt x="11588" y="67151"/>
                  </a:lnTo>
                  <a:lnTo>
                    <a:pt x="24110" y="75624"/>
                  </a:lnTo>
                  <a:lnTo>
                    <a:pt x="39370" y="78739"/>
                  </a:lnTo>
                  <a:lnTo>
                    <a:pt x="55364" y="75624"/>
                  </a:lnTo>
                  <a:lnTo>
                    <a:pt x="68262" y="67151"/>
                  </a:lnTo>
                  <a:lnTo>
                    <a:pt x="76874" y="54629"/>
                  </a:lnTo>
                  <a:lnTo>
                    <a:pt x="80010" y="39369"/>
                  </a:lnTo>
                  <a:lnTo>
                    <a:pt x="76874" y="23574"/>
                  </a:lnTo>
                  <a:lnTo>
                    <a:pt x="68262" y="11112"/>
                  </a:lnTo>
                  <a:lnTo>
                    <a:pt x="55364" y="2936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object 10"/>
            <p:cNvSpPr/>
            <p:nvPr/>
          </p:nvSpPr>
          <p:spPr>
            <a:xfrm>
              <a:off x="4444167" y="3144931"/>
              <a:ext cx="71402" cy="71402"/>
            </a:xfrm>
            <a:custGeom>
              <a:avLst/>
              <a:gdLst/>
              <a:ahLst/>
              <a:cxnLst/>
              <a:rect l="l" t="t" r="r" b="b"/>
              <a:pathLst>
                <a:path w="78739" h="78739">
                  <a:moveTo>
                    <a:pt x="39370" y="0"/>
                  </a:moveTo>
                  <a:lnTo>
                    <a:pt x="23574" y="2936"/>
                  </a:lnTo>
                  <a:lnTo>
                    <a:pt x="11112" y="11112"/>
                  </a:lnTo>
                  <a:lnTo>
                    <a:pt x="2936" y="23574"/>
                  </a:lnTo>
                  <a:lnTo>
                    <a:pt x="0" y="39370"/>
                  </a:lnTo>
                  <a:lnTo>
                    <a:pt x="2936" y="54629"/>
                  </a:lnTo>
                  <a:lnTo>
                    <a:pt x="11112" y="67151"/>
                  </a:lnTo>
                  <a:lnTo>
                    <a:pt x="23574" y="75624"/>
                  </a:lnTo>
                  <a:lnTo>
                    <a:pt x="39370" y="78739"/>
                  </a:lnTo>
                  <a:lnTo>
                    <a:pt x="54629" y="75624"/>
                  </a:lnTo>
                  <a:lnTo>
                    <a:pt x="67151" y="67151"/>
                  </a:lnTo>
                  <a:lnTo>
                    <a:pt x="75624" y="54629"/>
                  </a:lnTo>
                  <a:lnTo>
                    <a:pt x="78740" y="39370"/>
                  </a:lnTo>
                  <a:lnTo>
                    <a:pt x="75624" y="23574"/>
                  </a:lnTo>
                  <a:lnTo>
                    <a:pt x="67151" y="11112"/>
                  </a:lnTo>
                  <a:lnTo>
                    <a:pt x="54629" y="2936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object 11"/>
            <p:cNvSpPr/>
            <p:nvPr/>
          </p:nvSpPr>
          <p:spPr>
            <a:xfrm>
              <a:off x="2768535" y="3812881"/>
              <a:ext cx="72553" cy="72553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39369" y="0"/>
                  </a:moveTo>
                  <a:lnTo>
                    <a:pt x="24110" y="2936"/>
                  </a:lnTo>
                  <a:lnTo>
                    <a:pt x="11588" y="11112"/>
                  </a:lnTo>
                  <a:lnTo>
                    <a:pt x="3115" y="23574"/>
                  </a:lnTo>
                  <a:lnTo>
                    <a:pt x="0" y="39370"/>
                  </a:lnTo>
                  <a:lnTo>
                    <a:pt x="3115" y="55364"/>
                  </a:lnTo>
                  <a:lnTo>
                    <a:pt x="11588" y="68262"/>
                  </a:lnTo>
                  <a:lnTo>
                    <a:pt x="24110" y="76874"/>
                  </a:lnTo>
                  <a:lnTo>
                    <a:pt x="39369" y="80010"/>
                  </a:lnTo>
                  <a:lnTo>
                    <a:pt x="55364" y="76874"/>
                  </a:lnTo>
                  <a:lnTo>
                    <a:pt x="68262" y="68262"/>
                  </a:lnTo>
                  <a:lnTo>
                    <a:pt x="76874" y="55364"/>
                  </a:lnTo>
                  <a:lnTo>
                    <a:pt x="80009" y="39370"/>
                  </a:lnTo>
                  <a:lnTo>
                    <a:pt x="76874" y="23574"/>
                  </a:lnTo>
                  <a:lnTo>
                    <a:pt x="68262" y="11112"/>
                  </a:lnTo>
                  <a:lnTo>
                    <a:pt x="55364" y="2936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object 12"/>
            <p:cNvSpPr/>
            <p:nvPr/>
          </p:nvSpPr>
          <p:spPr>
            <a:xfrm>
              <a:off x="3986968" y="3898101"/>
              <a:ext cx="72553" cy="72553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39370" y="0"/>
                  </a:moveTo>
                  <a:lnTo>
                    <a:pt x="24110" y="3135"/>
                  </a:lnTo>
                  <a:lnTo>
                    <a:pt x="11588" y="11747"/>
                  </a:lnTo>
                  <a:lnTo>
                    <a:pt x="3115" y="24645"/>
                  </a:lnTo>
                  <a:lnTo>
                    <a:pt x="0" y="40640"/>
                  </a:lnTo>
                  <a:lnTo>
                    <a:pt x="3115" y="55899"/>
                  </a:lnTo>
                  <a:lnTo>
                    <a:pt x="11588" y="68421"/>
                  </a:lnTo>
                  <a:lnTo>
                    <a:pt x="24110" y="76894"/>
                  </a:lnTo>
                  <a:lnTo>
                    <a:pt x="39370" y="80010"/>
                  </a:lnTo>
                  <a:lnTo>
                    <a:pt x="55364" y="76894"/>
                  </a:lnTo>
                  <a:lnTo>
                    <a:pt x="68262" y="68421"/>
                  </a:lnTo>
                  <a:lnTo>
                    <a:pt x="76874" y="55899"/>
                  </a:lnTo>
                  <a:lnTo>
                    <a:pt x="80010" y="40640"/>
                  </a:lnTo>
                  <a:lnTo>
                    <a:pt x="76874" y="24645"/>
                  </a:lnTo>
                  <a:lnTo>
                    <a:pt x="68262" y="11747"/>
                  </a:lnTo>
                  <a:lnTo>
                    <a:pt x="55364" y="3135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object 13"/>
            <p:cNvSpPr/>
            <p:nvPr/>
          </p:nvSpPr>
          <p:spPr>
            <a:xfrm>
              <a:off x="4264512" y="2508075"/>
              <a:ext cx="72553" cy="71402"/>
            </a:xfrm>
            <a:custGeom>
              <a:avLst/>
              <a:gdLst/>
              <a:ahLst/>
              <a:cxnLst/>
              <a:rect l="l" t="t" r="r" b="b"/>
              <a:pathLst>
                <a:path w="80010" h="78739">
                  <a:moveTo>
                    <a:pt x="39369" y="0"/>
                  </a:moveTo>
                  <a:lnTo>
                    <a:pt x="24110" y="2936"/>
                  </a:lnTo>
                  <a:lnTo>
                    <a:pt x="11588" y="11112"/>
                  </a:lnTo>
                  <a:lnTo>
                    <a:pt x="3115" y="23574"/>
                  </a:lnTo>
                  <a:lnTo>
                    <a:pt x="0" y="39370"/>
                  </a:lnTo>
                  <a:lnTo>
                    <a:pt x="3115" y="54629"/>
                  </a:lnTo>
                  <a:lnTo>
                    <a:pt x="11588" y="67151"/>
                  </a:lnTo>
                  <a:lnTo>
                    <a:pt x="24110" y="75624"/>
                  </a:lnTo>
                  <a:lnTo>
                    <a:pt x="39369" y="78739"/>
                  </a:lnTo>
                  <a:lnTo>
                    <a:pt x="55364" y="75624"/>
                  </a:lnTo>
                  <a:lnTo>
                    <a:pt x="68262" y="67151"/>
                  </a:lnTo>
                  <a:lnTo>
                    <a:pt x="76874" y="54629"/>
                  </a:lnTo>
                  <a:lnTo>
                    <a:pt x="80010" y="39370"/>
                  </a:lnTo>
                  <a:lnTo>
                    <a:pt x="76874" y="23574"/>
                  </a:lnTo>
                  <a:lnTo>
                    <a:pt x="68262" y="11112"/>
                  </a:lnTo>
                  <a:lnTo>
                    <a:pt x="55364" y="2936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object 14"/>
            <p:cNvSpPr/>
            <p:nvPr/>
          </p:nvSpPr>
          <p:spPr>
            <a:xfrm>
              <a:off x="2359704" y="4549929"/>
              <a:ext cx="72553" cy="72553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39369" y="0"/>
                  </a:moveTo>
                  <a:lnTo>
                    <a:pt x="23574" y="3115"/>
                  </a:lnTo>
                  <a:lnTo>
                    <a:pt x="11112" y="11588"/>
                  </a:lnTo>
                  <a:lnTo>
                    <a:pt x="2936" y="24110"/>
                  </a:lnTo>
                  <a:lnTo>
                    <a:pt x="0" y="39369"/>
                  </a:lnTo>
                  <a:lnTo>
                    <a:pt x="2936" y="55364"/>
                  </a:lnTo>
                  <a:lnTo>
                    <a:pt x="11112" y="68262"/>
                  </a:lnTo>
                  <a:lnTo>
                    <a:pt x="23574" y="76874"/>
                  </a:lnTo>
                  <a:lnTo>
                    <a:pt x="39369" y="80010"/>
                  </a:lnTo>
                  <a:lnTo>
                    <a:pt x="55364" y="76874"/>
                  </a:lnTo>
                  <a:lnTo>
                    <a:pt x="68262" y="68262"/>
                  </a:lnTo>
                  <a:lnTo>
                    <a:pt x="76874" y="55364"/>
                  </a:lnTo>
                  <a:lnTo>
                    <a:pt x="80009" y="39369"/>
                  </a:lnTo>
                  <a:lnTo>
                    <a:pt x="76874" y="24110"/>
                  </a:lnTo>
                  <a:lnTo>
                    <a:pt x="68262" y="11588"/>
                  </a:lnTo>
                  <a:lnTo>
                    <a:pt x="55364" y="3115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object 15"/>
            <p:cNvSpPr/>
            <p:nvPr/>
          </p:nvSpPr>
          <p:spPr>
            <a:xfrm>
              <a:off x="3627658" y="3079288"/>
              <a:ext cx="72553" cy="72553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39370" y="0"/>
                  </a:moveTo>
                  <a:lnTo>
                    <a:pt x="24110" y="3115"/>
                  </a:lnTo>
                  <a:lnTo>
                    <a:pt x="11588" y="11588"/>
                  </a:lnTo>
                  <a:lnTo>
                    <a:pt x="3115" y="24110"/>
                  </a:lnTo>
                  <a:lnTo>
                    <a:pt x="0" y="39369"/>
                  </a:lnTo>
                  <a:lnTo>
                    <a:pt x="3115" y="55364"/>
                  </a:lnTo>
                  <a:lnTo>
                    <a:pt x="11588" y="68262"/>
                  </a:lnTo>
                  <a:lnTo>
                    <a:pt x="24110" y="76874"/>
                  </a:lnTo>
                  <a:lnTo>
                    <a:pt x="39370" y="80010"/>
                  </a:lnTo>
                  <a:lnTo>
                    <a:pt x="55364" y="76874"/>
                  </a:lnTo>
                  <a:lnTo>
                    <a:pt x="68262" y="68262"/>
                  </a:lnTo>
                  <a:lnTo>
                    <a:pt x="76874" y="55364"/>
                  </a:lnTo>
                  <a:lnTo>
                    <a:pt x="80010" y="39369"/>
                  </a:lnTo>
                  <a:lnTo>
                    <a:pt x="76874" y="24110"/>
                  </a:lnTo>
                  <a:lnTo>
                    <a:pt x="68262" y="11588"/>
                  </a:lnTo>
                  <a:lnTo>
                    <a:pt x="55364" y="3115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object 16"/>
            <p:cNvSpPr/>
            <p:nvPr/>
          </p:nvSpPr>
          <p:spPr>
            <a:xfrm>
              <a:off x="1963541" y="3797910"/>
              <a:ext cx="71402" cy="72553"/>
            </a:xfrm>
            <a:custGeom>
              <a:avLst/>
              <a:gdLst/>
              <a:ahLst/>
              <a:cxnLst/>
              <a:rect l="l" t="t" r="r" b="b"/>
              <a:pathLst>
                <a:path w="78739" h="80010">
                  <a:moveTo>
                    <a:pt x="39369" y="0"/>
                  </a:moveTo>
                  <a:lnTo>
                    <a:pt x="23574" y="3115"/>
                  </a:lnTo>
                  <a:lnTo>
                    <a:pt x="11112" y="11588"/>
                  </a:lnTo>
                  <a:lnTo>
                    <a:pt x="2936" y="24110"/>
                  </a:lnTo>
                  <a:lnTo>
                    <a:pt x="0" y="39370"/>
                  </a:lnTo>
                  <a:lnTo>
                    <a:pt x="2936" y="55364"/>
                  </a:lnTo>
                  <a:lnTo>
                    <a:pt x="11112" y="68262"/>
                  </a:lnTo>
                  <a:lnTo>
                    <a:pt x="23574" y="76874"/>
                  </a:lnTo>
                  <a:lnTo>
                    <a:pt x="39369" y="80010"/>
                  </a:lnTo>
                  <a:lnTo>
                    <a:pt x="55165" y="76874"/>
                  </a:lnTo>
                  <a:lnTo>
                    <a:pt x="67627" y="68262"/>
                  </a:lnTo>
                  <a:lnTo>
                    <a:pt x="75803" y="55364"/>
                  </a:lnTo>
                  <a:lnTo>
                    <a:pt x="78739" y="39370"/>
                  </a:lnTo>
                  <a:lnTo>
                    <a:pt x="75803" y="24110"/>
                  </a:lnTo>
                  <a:lnTo>
                    <a:pt x="67627" y="11588"/>
                  </a:lnTo>
                  <a:lnTo>
                    <a:pt x="55165" y="3115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object 17"/>
            <p:cNvSpPr/>
            <p:nvPr/>
          </p:nvSpPr>
          <p:spPr>
            <a:xfrm>
              <a:off x="3937447" y="1879281"/>
              <a:ext cx="71402" cy="71402"/>
            </a:xfrm>
            <a:custGeom>
              <a:avLst/>
              <a:gdLst/>
              <a:ahLst/>
              <a:cxnLst/>
              <a:rect l="l" t="t" r="r" b="b"/>
              <a:pathLst>
                <a:path w="78739" h="78740">
                  <a:moveTo>
                    <a:pt x="39370" y="0"/>
                  </a:moveTo>
                  <a:lnTo>
                    <a:pt x="23574" y="2936"/>
                  </a:lnTo>
                  <a:lnTo>
                    <a:pt x="11112" y="11112"/>
                  </a:lnTo>
                  <a:lnTo>
                    <a:pt x="2936" y="23574"/>
                  </a:lnTo>
                  <a:lnTo>
                    <a:pt x="0" y="39369"/>
                  </a:lnTo>
                  <a:lnTo>
                    <a:pt x="2936" y="54629"/>
                  </a:lnTo>
                  <a:lnTo>
                    <a:pt x="11112" y="67151"/>
                  </a:lnTo>
                  <a:lnTo>
                    <a:pt x="23574" y="75624"/>
                  </a:lnTo>
                  <a:lnTo>
                    <a:pt x="39370" y="78739"/>
                  </a:lnTo>
                  <a:lnTo>
                    <a:pt x="54629" y="75624"/>
                  </a:lnTo>
                  <a:lnTo>
                    <a:pt x="67151" y="67151"/>
                  </a:lnTo>
                  <a:lnTo>
                    <a:pt x="75624" y="54629"/>
                  </a:lnTo>
                  <a:lnTo>
                    <a:pt x="78740" y="39369"/>
                  </a:lnTo>
                  <a:lnTo>
                    <a:pt x="75624" y="23574"/>
                  </a:lnTo>
                  <a:lnTo>
                    <a:pt x="67151" y="11112"/>
                  </a:lnTo>
                  <a:lnTo>
                    <a:pt x="54629" y="2936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object 18"/>
            <p:cNvSpPr/>
            <p:nvPr/>
          </p:nvSpPr>
          <p:spPr>
            <a:xfrm>
              <a:off x="3631112" y="4446282"/>
              <a:ext cx="72553" cy="72553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39369" y="0"/>
                  </a:moveTo>
                  <a:lnTo>
                    <a:pt x="24110" y="3115"/>
                  </a:lnTo>
                  <a:lnTo>
                    <a:pt x="11588" y="11588"/>
                  </a:lnTo>
                  <a:lnTo>
                    <a:pt x="3115" y="24110"/>
                  </a:lnTo>
                  <a:lnTo>
                    <a:pt x="0" y="39370"/>
                  </a:lnTo>
                  <a:lnTo>
                    <a:pt x="3115" y="55364"/>
                  </a:lnTo>
                  <a:lnTo>
                    <a:pt x="11588" y="68262"/>
                  </a:lnTo>
                  <a:lnTo>
                    <a:pt x="24110" y="76874"/>
                  </a:lnTo>
                  <a:lnTo>
                    <a:pt x="39369" y="80010"/>
                  </a:lnTo>
                  <a:lnTo>
                    <a:pt x="55364" y="76874"/>
                  </a:lnTo>
                  <a:lnTo>
                    <a:pt x="68262" y="68262"/>
                  </a:lnTo>
                  <a:lnTo>
                    <a:pt x="76874" y="55364"/>
                  </a:lnTo>
                  <a:lnTo>
                    <a:pt x="80010" y="39370"/>
                  </a:lnTo>
                  <a:lnTo>
                    <a:pt x="76874" y="24110"/>
                  </a:lnTo>
                  <a:lnTo>
                    <a:pt x="68262" y="11588"/>
                  </a:lnTo>
                  <a:lnTo>
                    <a:pt x="55364" y="3115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object 19"/>
            <p:cNvSpPr/>
            <p:nvPr/>
          </p:nvSpPr>
          <p:spPr>
            <a:xfrm>
              <a:off x="2851454" y="3595222"/>
              <a:ext cx="179655" cy="207295"/>
            </a:xfrm>
            <a:custGeom>
              <a:avLst/>
              <a:gdLst/>
              <a:ahLst/>
              <a:cxnLst/>
              <a:rect l="l" t="t" r="r" b="b"/>
              <a:pathLst>
                <a:path w="198120" h="228600">
                  <a:moveTo>
                    <a:pt x="0" y="228600"/>
                  </a:moveTo>
                  <a:lnTo>
                    <a:pt x="198119" y="0"/>
                  </a:lnTo>
                </a:path>
              </a:pathLst>
            </a:custGeom>
            <a:ln w="10782">
              <a:solidFill>
                <a:srgbClr val="00B8FF"/>
              </a:solidFill>
            </a:ln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object 20"/>
            <p:cNvSpPr/>
            <p:nvPr/>
          </p:nvSpPr>
          <p:spPr>
            <a:xfrm>
              <a:off x="3010379" y="3542246"/>
              <a:ext cx="66795" cy="71402"/>
            </a:xfrm>
            <a:custGeom>
              <a:avLst/>
              <a:gdLst/>
              <a:ahLst/>
              <a:cxnLst/>
              <a:rect l="l" t="t" r="r" b="b"/>
              <a:pathLst>
                <a:path w="73660" h="78739">
                  <a:moveTo>
                    <a:pt x="73660" y="0"/>
                  </a:moveTo>
                  <a:lnTo>
                    <a:pt x="0" y="43179"/>
                  </a:lnTo>
                  <a:lnTo>
                    <a:pt x="40640" y="78739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object 21"/>
            <p:cNvSpPr/>
            <p:nvPr/>
          </p:nvSpPr>
          <p:spPr>
            <a:xfrm>
              <a:off x="3556255" y="3223243"/>
              <a:ext cx="64492" cy="253360"/>
            </a:xfrm>
            <a:custGeom>
              <a:avLst/>
              <a:gdLst/>
              <a:ahLst/>
              <a:cxnLst/>
              <a:rect l="l" t="t" r="r" b="b"/>
              <a:pathLst>
                <a:path w="71120" h="279400">
                  <a:moveTo>
                    <a:pt x="0" y="279400"/>
                  </a:moveTo>
                  <a:lnTo>
                    <a:pt x="71119" y="0"/>
                  </a:lnTo>
                </a:path>
              </a:pathLst>
            </a:custGeom>
            <a:ln w="10782">
              <a:solidFill>
                <a:srgbClr val="00B8FF"/>
              </a:solidFill>
            </a:ln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object 22"/>
            <p:cNvSpPr/>
            <p:nvPr/>
          </p:nvSpPr>
          <p:spPr>
            <a:xfrm>
              <a:off x="3596563" y="3155295"/>
              <a:ext cx="47216" cy="77160"/>
            </a:xfrm>
            <a:custGeom>
              <a:avLst/>
              <a:gdLst/>
              <a:ahLst/>
              <a:cxnLst/>
              <a:rect l="l" t="t" r="r" b="b"/>
              <a:pathLst>
                <a:path w="52070" h="85089">
                  <a:moveTo>
                    <a:pt x="45719" y="0"/>
                  </a:moveTo>
                  <a:lnTo>
                    <a:pt x="0" y="71120"/>
                  </a:lnTo>
                  <a:lnTo>
                    <a:pt x="52069" y="8509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" name="object 23"/>
            <p:cNvSpPr/>
            <p:nvPr/>
          </p:nvSpPr>
          <p:spPr>
            <a:xfrm>
              <a:off x="3667965" y="4521138"/>
              <a:ext cx="85221" cy="223417"/>
            </a:xfrm>
            <a:custGeom>
              <a:avLst/>
              <a:gdLst/>
              <a:ahLst/>
              <a:cxnLst/>
              <a:rect l="l" t="t" r="r" b="b"/>
              <a:pathLst>
                <a:path w="93979" h="246379">
                  <a:moveTo>
                    <a:pt x="0" y="0"/>
                  </a:moveTo>
                  <a:lnTo>
                    <a:pt x="93979" y="246380"/>
                  </a:lnTo>
                </a:path>
              </a:pathLst>
            </a:custGeom>
            <a:ln w="10782">
              <a:solidFill>
                <a:srgbClr val="FF3366"/>
              </a:solidFill>
            </a:ln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object 24"/>
            <p:cNvSpPr/>
            <p:nvPr/>
          </p:nvSpPr>
          <p:spPr>
            <a:xfrm>
              <a:off x="3730152" y="4733038"/>
              <a:ext cx="48369" cy="77160"/>
            </a:xfrm>
            <a:custGeom>
              <a:avLst/>
              <a:gdLst/>
              <a:ahLst/>
              <a:cxnLst/>
              <a:rect l="l" t="t" r="r" b="b"/>
              <a:pathLst>
                <a:path w="53339" h="85089">
                  <a:moveTo>
                    <a:pt x="49530" y="0"/>
                  </a:moveTo>
                  <a:lnTo>
                    <a:pt x="0" y="20320"/>
                  </a:lnTo>
                  <a:lnTo>
                    <a:pt x="53340" y="85090"/>
                  </a:lnTo>
                  <a:lnTo>
                    <a:pt x="49530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object 25"/>
            <p:cNvSpPr/>
            <p:nvPr/>
          </p:nvSpPr>
          <p:spPr>
            <a:xfrm>
              <a:off x="2014212" y="2922665"/>
              <a:ext cx="185414" cy="162381"/>
            </a:xfrm>
            <a:custGeom>
              <a:avLst/>
              <a:gdLst/>
              <a:ahLst/>
              <a:cxnLst/>
              <a:rect l="l" t="t" r="r" b="b"/>
              <a:pathLst>
                <a:path w="204469" h="179069">
                  <a:moveTo>
                    <a:pt x="204469" y="179070"/>
                  </a:moveTo>
                  <a:lnTo>
                    <a:pt x="0" y="0"/>
                  </a:lnTo>
                </a:path>
              </a:pathLst>
            </a:custGeom>
            <a:ln w="10782">
              <a:solidFill>
                <a:srgbClr val="00B8FF"/>
              </a:solidFill>
            </a:ln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" name="object 26"/>
            <p:cNvSpPr/>
            <p:nvPr/>
          </p:nvSpPr>
          <p:spPr>
            <a:xfrm>
              <a:off x="1961238" y="2876599"/>
              <a:ext cx="71402" cy="66795"/>
            </a:xfrm>
            <a:custGeom>
              <a:avLst/>
              <a:gdLst/>
              <a:ahLst/>
              <a:cxnLst/>
              <a:rect l="l" t="t" r="r" b="b"/>
              <a:pathLst>
                <a:path w="78739" h="73660">
                  <a:moveTo>
                    <a:pt x="0" y="0"/>
                  </a:moveTo>
                  <a:lnTo>
                    <a:pt x="43179" y="73660"/>
                  </a:lnTo>
                  <a:lnTo>
                    <a:pt x="78739" y="33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" name="object 27"/>
            <p:cNvSpPr/>
            <p:nvPr/>
          </p:nvSpPr>
          <p:spPr>
            <a:xfrm>
              <a:off x="2329762" y="2475829"/>
              <a:ext cx="219963" cy="54127"/>
            </a:xfrm>
            <a:custGeom>
              <a:avLst/>
              <a:gdLst/>
              <a:ahLst/>
              <a:cxnLst/>
              <a:rect l="l" t="t" r="r" b="b"/>
              <a:pathLst>
                <a:path w="242569" h="59689">
                  <a:moveTo>
                    <a:pt x="0" y="59690"/>
                  </a:moveTo>
                  <a:lnTo>
                    <a:pt x="242569" y="0"/>
                  </a:lnTo>
                </a:path>
              </a:pathLst>
            </a:custGeom>
            <a:ln w="10782">
              <a:solidFill>
                <a:srgbClr val="00B8FF"/>
              </a:solidFill>
            </a:ln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" name="object 28"/>
            <p:cNvSpPr/>
            <p:nvPr/>
          </p:nvSpPr>
          <p:spPr>
            <a:xfrm>
              <a:off x="2540512" y="2452797"/>
              <a:ext cx="77160" cy="47216"/>
            </a:xfrm>
            <a:custGeom>
              <a:avLst/>
              <a:gdLst/>
              <a:ahLst/>
              <a:cxnLst/>
              <a:rect l="l" t="t" r="r" b="b"/>
              <a:pathLst>
                <a:path w="85089" h="52069">
                  <a:moveTo>
                    <a:pt x="0" y="0"/>
                  </a:moveTo>
                  <a:lnTo>
                    <a:pt x="13969" y="52070"/>
                  </a:lnTo>
                  <a:lnTo>
                    <a:pt x="85090" y="6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object 29"/>
            <p:cNvSpPr/>
            <p:nvPr/>
          </p:nvSpPr>
          <p:spPr>
            <a:xfrm>
              <a:off x="2036095" y="3868159"/>
              <a:ext cx="362766" cy="254512"/>
            </a:xfrm>
            <a:custGeom>
              <a:avLst/>
              <a:gdLst/>
              <a:ahLst/>
              <a:cxnLst/>
              <a:rect l="l" t="t" r="r" b="b"/>
              <a:pathLst>
                <a:path w="400050" h="280670">
                  <a:moveTo>
                    <a:pt x="0" y="0"/>
                  </a:moveTo>
                  <a:lnTo>
                    <a:pt x="400050" y="280669"/>
                  </a:lnTo>
                </a:path>
              </a:pathLst>
            </a:custGeom>
            <a:ln w="10782">
              <a:solidFill>
                <a:srgbClr val="FF3366"/>
              </a:solidFill>
            </a:ln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" name="object 30"/>
            <p:cNvSpPr/>
            <p:nvPr/>
          </p:nvSpPr>
          <p:spPr>
            <a:xfrm>
              <a:off x="2381586" y="4100791"/>
              <a:ext cx="74856" cy="62188"/>
            </a:xfrm>
            <a:custGeom>
              <a:avLst/>
              <a:gdLst/>
              <a:ahLst/>
              <a:cxnLst/>
              <a:rect l="l" t="t" r="r" b="b"/>
              <a:pathLst>
                <a:path w="82550" h="68579">
                  <a:moveTo>
                    <a:pt x="31750" y="0"/>
                  </a:moveTo>
                  <a:lnTo>
                    <a:pt x="0" y="43179"/>
                  </a:lnTo>
                  <a:lnTo>
                    <a:pt x="82550" y="68579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" name="object 31"/>
            <p:cNvSpPr/>
            <p:nvPr/>
          </p:nvSpPr>
          <p:spPr>
            <a:xfrm>
              <a:off x="4059521" y="3933803"/>
              <a:ext cx="575819" cy="59885"/>
            </a:xfrm>
            <a:custGeom>
              <a:avLst/>
              <a:gdLst/>
              <a:ahLst/>
              <a:cxnLst/>
              <a:rect l="l" t="t" r="r" b="b"/>
              <a:pathLst>
                <a:path w="635000" h="66039">
                  <a:moveTo>
                    <a:pt x="0" y="0"/>
                  </a:moveTo>
                  <a:lnTo>
                    <a:pt x="635000" y="66039"/>
                  </a:lnTo>
                </a:path>
              </a:pathLst>
            </a:custGeom>
            <a:ln w="10782">
              <a:solidFill>
                <a:srgbClr val="00B8FF"/>
              </a:solidFill>
            </a:ln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" name="object 32"/>
            <p:cNvSpPr/>
            <p:nvPr/>
          </p:nvSpPr>
          <p:spPr>
            <a:xfrm>
              <a:off x="4629582" y="3968352"/>
              <a:ext cx="76008" cy="49520"/>
            </a:xfrm>
            <a:custGeom>
              <a:avLst/>
              <a:gdLst/>
              <a:ahLst/>
              <a:cxnLst/>
              <a:rect l="l" t="t" r="r" b="b"/>
              <a:pathLst>
                <a:path w="83820" h="54610">
                  <a:moveTo>
                    <a:pt x="6350" y="0"/>
                  </a:moveTo>
                  <a:lnTo>
                    <a:pt x="0" y="54610"/>
                  </a:lnTo>
                  <a:lnTo>
                    <a:pt x="83820" y="355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44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3856"/>
            <a:ext cx="9144000" cy="900885"/>
          </a:xfrm>
        </p:spPr>
        <p:txBody>
          <a:bodyPr/>
          <a:lstStyle/>
          <a:p>
            <a:r>
              <a:rPr lang="en-US" sz="3200" b="1" dirty="0">
                <a:solidFill>
                  <a:srgbClr val="0000CC"/>
                </a:solidFill>
                <a:latin typeface="+mn-lt"/>
              </a:rPr>
              <a:t>Chemical Reactions—Notation and Rate Laws</a:t>
            </a:r>
            <a:endParaRPr lang="en-US" sz="3200" b="1" dirty="0">
              <a:solidFill>
                <a:srgbClr val="0000CC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69363" y="990600"/>
                <a:ext cx="8229600" cy="3124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chemical reaction equation describes </a:t>
                </a:r>
                <a:r>
                  <a:rPr lang="en-US" dirty="0"/>
                  <a:t>the transformation of one or more reactants </a:t>
                </a:r>
                <a:r>
                  <a:rPr lang="en-US" dirty="0" smtClean="0"/>
                  <a:t>(substrates) on the left (A, B) into </a:t>
                </a:r>
                <a:r>
                  <a:rPr lang="en-US" dirty="0"/>
                  <a:t>one or more </a:t>
                </a:r>
                <a:r>
                  <a:rPr lang="en-US" dirty="0" smtClean="0"/>
                  <a:t>products (C, D) on the right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Rate laws will depend on concentrations on the course side of the arrow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possibly on external factors like temperature, pressure, pH,…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9363" y="990600"/>
                <a:ext cx="8229600" cy="3124200"/>
              </a:xfrm>
              <a:blipFill>
                <a:blip r:embed="rId2"/>
                <a:stretch>
                  <a:fillRect l="-1852" t="-2539" r="-370" b="-7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096000" y="636978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Slide Courtesy of Herbert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Sauro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833372" y="3383792"/>
                <a:ext cx="28802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372" y="3383792"/>
                <a:ext cx="288028" cy="299249"/>
              </a:xfrm>
              <a:prstGeom prst="rect">
                <a:avLst/>
              </a:prstGeom>
              <a:blipFill>
                <a:blip r:embed="rId3"/>
                <a:stretch>
                  <a:fillRect l="-10638" r="-1276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59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28852"/>
            <a:ext cx="9144000" cy="943251"/>
          </a:xfrm>
        </p:spPr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</a:rPr>
              <a:t>First Order Decay Kinetics</a:t>
            </a:r>
            <a:endParaRPr lang="en-US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762000"/>
                <a:ext cx="8686800" cy="97877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All biological molecules have an intrinsic probability of spontaneous decay</a:t>
                </a:r>
              </a:p>
              <a:p>
                <a:pPr marL="0" indent="0">
                  <a:buNone/>
                </a:pPr>
                <a:r>
                  <a:rPr lang="en-US" sz="2000" dirty="0"/>
                  <a:t>We will also see the breakdown of a species written with an arrow pointing at nothing: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S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l-GR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groupCh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lack of anything on the right hand side of the arrow indicates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decays</a:t>
                </a:r>
                <a:r>
                  <a:rPr lang="en-US" sz="2000" dirty="0"/>
                  <a:t> </a:t>
                </a:r>
                <a:r>
                  <a:rPr lang="en-US" sz="2000" b="1" dirty="0"/>
                  <a:t>irreversibly</a:t>
                </a:r>
                <a:r>
                  <a:rPr lang="en-US" sz="2000" dirty="0"/>
                  <a:t> into </a:t>
                </a:r>
                <a:r>
                  <a:rPr lang="en-US" sz="2000" dirty="0"/>
                  <a:t>components we don’t care </a:t>
                </a:r>
                <a:r>
                  <a:rPr lang="en-US" sz="2000" dirty="0"/>
                  <a:t>about and that have </a:t>
                </a:r>
                <a:r>
                  <a:rPr lang="en-US" sz="2000" b="1" dirty="0"/>
                  <a:t>no effect on the other reactions </a:t>
                </a:r>
                <a:r>
                  <a:rPr lang="en-US" sz="2000" dirty="0"/>
                  <a:t>in our problem</a:t>
                </a:r>
              </a:p>
              <a:p>
                <a:pPr marL="0" indent="0">
                  <a:buNone/>
                </a:pPr>
                <a:r>
                  <a:rPr lang="en-US" sz="2000" dirty="0"/>
                  <a:t>If we assume that each molecule has a fixed probability of decaying per unit time, and the decays are independent of each other, then the decay law obeys the law of mass action and the rate equation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𝑘𝑆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Which is called </a:t>
                </a:r>
                <a:r>
                  <a:rPr lang="en-US" sz="2000" b="1" dirty="0"/>
                  <a:t>first order decay kinetics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762000"/>
                <a:ext cx="8686800" cy="978778"/>
              </a:xfrm>
              <a:blipFill>
                <a:blip r:embed="rId2"/>
                <a:stretch>
                  <a:fillRect l="-702" t="-2484" r="-1404" b="-357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031863" y="5473833"/>
                <a:ext cx="778827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CC00"/>
                    </a:solidFill>
                    <a:latin typeface="Arial" panose="020B0604020202020204" pitchFamily="34" charset="0"/>
                  </a:rPr>
                  <a:t>Even in problems where we use very elaborate rate laws, the spontaneous decay of chemical species is usually assumed to follow this simple form, though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CC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000" b="1" dirty="0">
                    <a:solidFill>
                      <a:srgbClr val="00CC00"/>
                    </a:solidFill>
                    <a:latin typeface="Arial" panose="020B0604020202020204" pitchFamily="34" charset="0"/>
                  </a:rPr>
                  <a:t> may depend on temperature, pH, light level,…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863" y="5473833"/>
                <a:ext cx="7788275" cy="1323439"/>
              </a:xfrm>
              <a:prstGeom prst="rect">
                <a:avLst/>
              </a:prstGeom>
              <a:blipFill>
                <a:blip r:embed="rId3"/>
                <a:stretch>
                  <a:fillRect l="-782" t="-2304" r="-939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8817456" y="3962401"/>
            <a:ext cx="1850544" cy="1814493"/>
            <a:chOff x="7293456" y="3962400"/>
            <a:chExt cx="1850544" cy="1814493"/>
          </a:xfrm>
        </p:grpSpPr>
        <p:grpSp>
          <p:nvGrpSpPr>
            <p:cNvPr id="12" name="Group 11"/>
            <p:cNvGrpSpPr/>
            <p:nvPr/>
          </p:nvGrpSpPr>
          <p:grpSpPr>
            <a:xfrm>
              <a:off x="7293456" y="3962400"/>
              <a:ext cx="1850544" cy="1547648"/>
              <a:chOff x="7293456" y="3962400"/>
              <a:chExt cx="1850544" cy="1547648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86" r="32518" b="16468"/>
              <a:stretch/>
            </p:blipFill>
            <p:spPr bwMode="auto">
              <a:xfrm>
                <a:off x="7391400" y="3962400"/>
                <a:ext cx="1752600" cy="15476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293456" y="4540696"/>
                    <a:ext cx="195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456" y="4540696"/>
                    <a:ext cx="195887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5152" r="-9091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8080148" y="5407561"/>
                  <a:ext cx="3751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0148" y="5407561"/>
                  <a:ext cx="37510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687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28852"/>
            <a:ext cx="9144000" cy="943251"/>
          </a:xfrm>
        </p:spPr>
        <p:txBody>
          <a:bodyPr/>
          <a:lstStyle/>
          <a:p>
            <a:r>
              <a:rPr lang="en-US" sz="3200" b="1" dirty="0">
                <a:solidFill>
                  <a:srgbClr val="0000CC"/>
                </a:solidFill>
              </a:rPr>
              <a:t>Boundary </a:t>
            </a:r>
            <a:r>
              <a:rPr lang="en-US" sz="3200" b="1" dirty="0">
                <a:solidFill>
                  <a:srgbClr val="0000CC"/>
                </a:solidFill>
              </a:rPr>
              <a:t>Species and Sources—Zeroth Order Kinetics</a:t>
            </a:r>
            <a:endParaRPr lang="en-US" sz="3200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914399"/>
                <a:ext cx="8458200" cy="97877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A </a:t>
                </a:r>
                <a:r>
                  <a:rPr lang="en-US" sz="2200" b="1" dirty="0"/>
                  <a:t>boundary species </a:t>
                </a:r>
                <a:r>
                  <a:rPr lang="en-US" sz="2200" dirty="0"/>
                  <a:t>is a species whose concentration does not change in time (usually because it is supplied or removed continuously from outside the system)</a:t>
                </a:r>
              </a:p>
              <a:p>
                <a:pPr marL="0" indent="0">
                  <a:buNone/>
                </a:pPr>
                <a:r>
                  <a:rPr lang="en-US" sz="2200" dirty="0"/>
                  <a:t>Boundary species are written in a number of ways: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,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l-GR" sz="22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,  $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A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l-GR" sz="22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All of these represent the same rate relation:</a:t>
                </a: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𝑘𝑡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Note that the </a:t>
                </a:r>
                <a:r>
                  <a:rPr lang="en-US" sz="2200" b="1" dirty="0"/>
                  <a:t>rate is independent of concentration</a:t>
                </a:r>
                <a:r>
                  <a:rPr lang="en-US" sz="2200" dirty="0"/>
                  <a:t>, as if the reaction were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A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l-GR" sz="22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which by mass action gives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 We call this rate law </a:t>
                </a:r>
                <a:r>
                  <a:rPr lang="en-US" sz="2200" b="1" dirty="0"/>
                  <a:t>zeroth-order kinetics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914399"/>
                <a:ext cx="8458200" cy="978778"/>
              </a:xfrm>
              <a:blipFill>
                <a:blip r:embed="rId2"/>
                <a:stretch>
                  <a:fillRect l="-937" t="-3727" b="-486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1981200" y="41910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89109" y="4594989"/>
            <a:ext cx="2285167" cy="2117965"/>
            <a:chOff x="6265108" y="4594988"/>
            <a:chExt cx="2285167" cy="2117965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814" b="11062"/>
            <a:stretch/>
          </p:blipFill>
          <p:spPr bwMode="auto">
            <a:xfrm>
              <a:off x="6265108" y="4594988"/>
              <a:ext cx="2285167" cy="1979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543800" y="6435954"/>
                  <a:ext cx="2122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800" y="6435954"/>
                  <a:ext cx="21223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6471" r="-23529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454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1"/>
            <a:ext cx="9144000" cy="943251"/>
          </a:xfrm>
        </p:spPr>
        <p:txBody>
          <a:bodyPr/>
          <a:lstStyle/>
          <a:p>
            <a:r>
              <a:rPr lang="en-US" sz="3200" b="1" dirty="0">
                <a:solidFill>
                  <a:srgbClr val="0000CC"/>
                </a:solidFill>
              </a:rPr>
              <a:t>Note on Arrow Conventions for Source and Decay Terms</a:t>
            </a:r>
            <a:endParaRPr lang="en-US" sz="3200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66900" y="990600"/>
                <a:ext cx="8458200" cy="97877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When we see a composite reaction, which combines a source term, a decay term and a complex reaction, </a:t>
                </a:r>
                <a:r>
                  <a:rPr lang="en-US" sz="1800" i="1" dirty="0"/>
                  <a:t>e.g.: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l-GR" sz="1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groupChr>
                      <m:r>
                        <a:rPr lang="en-US" sz="180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A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⇌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mr>
                      </m:m>
                      <m:r>
                        <a:rPr lang="en-US" sz="180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B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l-GR" sz="1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groupCh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Because we see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l-GR" sz="1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groupChr>
                      <m:r>
                        <a:rPr lang="en-US" sz="180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 2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B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l-GR" sz="1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groupCh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We might assume that the ODEs for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/>
                  <a:t> would look like</a:t>
                </a: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+…</m:t>
                      </m:r>
                      <m:r>
                        <m:rPr>
                          <m:nor/>
                        </m:rPr>
                        <a:rPr lang="en-US" sz="18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However, the reaction diagram is really a short-hand for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l-GR" sz="1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groupCh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A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⇌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mr>
                      </m:m>
                      <m:r>
                        <a:rPr lang="en-US" sz="180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B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l-GR" sz="1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groupCh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So the </a:t>
                </a:r>
                <a:r>
                  <a:rPr lang="en-US" sz="1800" dirty="0"/>
                  <a:t>ODEs for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/>
                  <a:t>are actually 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+…</m:t>
                      </m:r>
                      <m:r>
                        <m:rPr>
                          <m:nor/>
                        </m:rPr>
                        <a:rPr lang="en-US" sz="18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66900" y="990600"/>
                <a:ext cx="8458200" cy="978778"/>
              </a:xfrm>
              <a:blipFill>
                <a:blip r:embed="rId2"/>
                <a:stretch>
                  <a:fillRect l="-576" t="-3750" r="-648" b="-47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1981200" y="41910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10600" y="4160186"/>
            <a:ext cx="190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Doesn’t matter that much for the source, but decay is almost always one molecule at a time and hence first order!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95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Order of Reactions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981" y="990600"/>
            <a:ext cx="8229600" cy="2057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/>
              <a:t>order of the reaction </a:t>
            </a:r>
            <a:r>
              <a:rPr lang="en-US" dirty="0" smtClean="0"/>
              <a:t>for a given species is the power to which that species is raised in the rate law. For a mass-action reaction the order is just the stoichiometric amount 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434" y="2902684"/>
            <a:ext cx="84677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0" y="636978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Slide Courtesy of Herbert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Sauro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48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-190501"/>
            <a:ext cx="8229600" cy="1028701"/>
          </a:xfrm>
        </p:spPr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Mass-Action 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549" y="668269"/>
            <a:ext cx="6380187" cy="224676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Occupancy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depends linearly on the concentration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only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if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the presence of one molecule in the volume doesn’t change the probability of having a second molecule in the volume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001001" y="685801"/>
            <a:ext cx="2337247" cy="2266765"/>
            <a:chOff x="1388874" y="1127263"/>
            <a:chExt cx="3920173" cy="3904049"/>
          </a:xfrm>
        </p:grpSpPr>
        <p:sp>
          <p:nvSpPr>
            <p:cNvPr id="13" name="object 3"/>
            <p:cNvSpPr/>
            <p:nvPr/>
          </p:nvSpPr>
          <p:spPr>
            <a:xfrm>
              <a:off x="1388874" y="1127263"/>
              <a:ext cx="3920173" cy="3904049"/>
            </a:xfrm>
            <a:prstGeom prst="rect">
              <a:avLst/>
            </a:prstGeom>
            <a:blipFill dpi="0" rotWithShape="1">
              <a:blip r:embed="rId2" cstate="print">
                <a:alphaModFix amt="46000"/>
              </a:blip>
              <a:srcRect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object 4"/>
            <p:cNvSpPr/>
            <p:nvPr/>
          </p:nvSpPr>
          <p:spPr>
            <a:xfrm>
              <a:off x="2831875" y="2004811"/>
              <a:ext cx="72553" cy="72553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39369" y="0"/>
                  </a:moveTo>
                  <a:lnTo>
                    <a:pt x="24110" y="3115"/>
                  </a:lnTo>
                  <a:lnTo>
                    <a:pt x="11588" y="11588"/>
                  </a:lnTo>
                  <a:lnTo>
                    <a:pt x="3115" y="24110"/>
                  </a:lnTo>
                  <a:lnTo>
                    <a:pt x="0" y="39370"/>
                  </a:lnTo>
                  <a:lnTo>
                    <a:pt x="3115" y="55364"/>
                  </a:lnTo>
                  <a:lnTo>
                    <a:pt x="11588" y="68262"/>
                  </a:lnTo>
                  <a:lnTo>
                    <a:pt x="24110" y="76874"/>
                  </a:lnTo>
                  <a:lnTo>
                    <a:pt x="39369" y="80010"/>
                  </a:lnTo>
                  <a:lnTo>
                    <a:pt x="55364" y="76874"/>
                  </a:lnTo>
                  <a:lnTo>
                    <a:pt x="68262" y="68262"/>
                  </a:lnTo>
                  <a:lnTo>
                    <a:pt x="76874" y="55364"/>
                  </a:lnTo>
                  <a:lnTo>
                    <a:pt x="80009" y="39370"/>
                  </a:lnTo>
                  <a:lnTo>
                    <a:pt x="76874" y="24110"/>
                  </a:lnTo>
                  <a:lnTo>
                    <a:pt x="68262" y="11588"/>
                  </a:lnTo>
                  <a:lnTo>
                    <a:pt x="55364" y="3115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object 5"/>
            <p:cNvSpPr/>
            <p:nvPr/>
          </p:nvSpPr>
          <p:spPr>
            <a:xfrm>
              <a:off x="2171988" y="3096562"/>
              <a:ext cx="72553" cy="71402"/>
            </a:xfrm>
            <a:custGeom>
              <a:avLst/>
              <a:gdLst/>
              <a:ahLst/>
              <a:cxnLst/>
              <a:rect l="l" t="t" r="r" b="b"/>
              <a:pathLst>
                <a:path w="80010" h="78739">
                  <a:moveTo>
                    <a:pt x="40640" y="0"/>
                  </a:moveTo>
                  <a:lnTo>
                    <a:pt x="24645" y="2936"/>
                  </a:lnTo>
                  <a:lnTo>
                    <a:pt x="11747" y="11112"/>
                  </a:lnTo>
                  <a:lnTo>
                    <a:pt x="3135" y="23574"/>
                  </a:lnTo>
                  <a:lnTo>
                    <a:pt x="0" y="39369"/>
                  </a:lnTo>
                  <a:lnTo>
                    <a:pt x="3135" y="54629"/>
                  </a:lnTo>
                  <a:lnTo>
                    <a:pt x="11747" y="67151"/>
                  </a:lnTo>
                  <a:lnTo>
                    <a:pt x="24645" y="75624"/>
                  </a:lnTo>
                  <a:lnTo>
                    <a:pt x="40640" y="78739"/>
                  </a:lnTo>
                  <a:lnTo>
                    <a:pt x="55899" y="75624"/>
                  </a:lnTo>
                  <a:lnTo>
                    <a:pt x="68421" y="67151"/>
                  </a:lnTo>
                  <a:lnTo>
                    <a:pt x="76894" y="54629"/>
                  </a:lnTo>
                  <a:lnTo>
                    <a:pt x="80010" y="39369"/>
                  </a:lnTo>
                  <a:lnTo>
                    <a:pt x="76894" y="23574"/>
                  </a:lnTo>
                  <a:lnTo>
                    <a:pt x="68421" y="11112"/>
                  </a:lnTo>
                  <a:lnTo>
                    <a:pt x="55899" y="2936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object 6"/>
            <p:cNvSpPr/>
            <p:nvPr/>
          </p:nvSpPr>
          <p:spPr>
            <a:xfrm>
              <a:off x="3778522" y="4829776"/>
              <a:ext cx="71402" cy="72553"/>
            </a:xfrm>
            <a:custGeom>
              <a:avLst/>
              <a:gdLst/>
              <a:ahLst/>
              <a:cxnLst/>
              <a:rect l="l" t="t" r="r" b="b"/>
              <a:pathLst>
                <a:path w="78739" h="80010">
                  <a:moveTo>
                    <a:pt x="39369" y="0"/>
                  </a:moveTo>
                  <a:lnTo>
                    <a:pt x="23574" y="3115"/>
                  </a:lnTo>
                  <a:lnTo>
                    <a:pt x="11112" y="11588"/>
                  </a:lnTo>
                  <a:lnTo>
                    <a:pt x="2936" y="24110"/>
                  </a:lnTo>
                  <a:lnTo>
                    <a:pt x="0" y="39369"/>
                  </a:lnTo>
                  <a:lnTo>
                    <a:pt x="2936" y="55364"/>
                  </a:lnTo>
                  <a:lnTo>
                    <a:pt x="11112" y="68262"/>
                  </a:lnTo>
                  <a:lnTo>
                    <a:pt x="23574" y="76874"/>
                  </a:lnTo>
                  <a:lnTo>
                    <a:pt x="39369" y="80009"/>
                  </a:lnTo>
                  <a:lnTo>
                    <a:pt x="54629" y="76874"/>
                  </a:lnTo>
                  <a:lnTo>
                    <a:pt x="67151" y="68262"/>
                  </a:lnTo>
                  <a:lnTo>
                    <a:pt x="75624" y="55364"/>
                  </a:lnTo>
                  <a:lnTo>
                    <a:pt x="78739" y="39369"/>
                  </a:lnTo>
                  <a:lnTo>
                    <a:pt x="75624" y="24110"/>
                  </a:lnTo>
                  <a:lnTo>
                    <a:pt x="67151" y="11588"/>
                  </a:lnTo>
                  <a:lnTo>
                    <a:pt x="54629" y="3115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object 7"/>
            <p:cNvSpPr/>
            <p:nvPr/>
          </p:nvSpPr>
          <p:spPr>
            <a:xfrm>
              <a:off x="2274484" y="2512682"/>
              <a:ext cx="72553" cy="71402"/>
            </a:xfrm>
            <a:custGeom>
              <a:avLst/>
              <a:gdLst/>
              <a:ahLst/>
              <a:cxnLst/>
              <a:rect l="l" t="t" r="r" b="b"/>
              <a:pathLst>
                <a:path w="80010" h="78739">
                  <a:moveTo>
                    <a:pt x="40639" y="0"/>
                  </a:moveTo>
                  <a:lnTo>
                    <a:pt x="24645" y="2936"/>
                  </a:lnTo>
                  <a:lnTo>
                    <a:pt x="11747" y="11112"/>
                  </a:lnTo>
                  <a:lnTo>
                    <a:pt x="3135" y="23574"/>
                  </a:lnTo>
                  <a:lnTo>
                    <a:pt x="0" y="39369"/>
                  </a:lnTo>
                  <a:lnTo>
                    <a:pt x="3135" y="55165"/>
                  </a:lnTo>
                  <a:lnTo>
                    <a:pt x="11747" y="67627"/>
                  </a:lnTo>
                  <a:lnTo>
                    <a:pt x="24645" y="75803"/>
                  </a:lnTo>
                  <a:lnTo>
                    <a:pt x="40639" y="78739"/>
                  </a:lnTo>
                  <a:lnTo>
                    <a:pt x="55899" y="75803"/>
                  </a:lnTo>
                  <a:lnTo>
                    <a:pt x="68421" y="67627"/>
                  </a:lnTo>
                  <a:lnTo>
                    <a:pt x="76894" y="55165"/>
                  </a:lnTo>
                  <a:lnTo>
                    <a:pt x="80010" y="39369"/>
                  </a:lnTo>
                  <a:lnTo>
                    <a:pt x="76894" y="23574"/>
                  </a:lnTo>
                  <a:lnTo>
                    <a:pt x="68421" y="11112"/>
                  </a:lnTo>
                  <a:lnTo>
                    <a:pt x="55899" y="2936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object 8"/>
            <p:cNvSpPr/>
            <p:nvPr/>
          </p:nvSpPr>
          <p:spPr>
            <a:xfrm>
              <a:off x="3276408" y="2657788"/>
              <a:ext cx="72553" cy="71402"/>
            </a:xfrm>
            <a:custGeom>
              <a:avLst/>
              <a:gdLst/>
              <a:ahLst/>
              <a:cxnLst/>
              <a:rect l="l" t="t" r="r" b="b"/>
              <a:pathLst>
                <a:path w="80010" h="78739">
                  <a:moveTo>
                    <a:pt x="40639" y="0"/>
                  </a:moveTo>
                  <a:lnTo>
                    <a:pt x="24645" y="2936"/>
                  </a:lnTo>
                  <a:lnTo>
                    <a:pt x="11747" y="11112"/>
                  </a:lnTo>
                  <a:lnTo>
                    <a:pt x="3135" y="23574"/>
                  </a:lnTo>
                  <a:lnTo>
                    <a:pt x="0" y="39370"/>
                  </a:lnTo>
                  <a:lnTo>
                    <a:pt x="3135" y="54629"/>
                  </a:lnTo>
                  <a:lnTo>
                    <a:pt x="11747" y="67151"/>
                  </a:lnTo>
                  <a:lnTo>
                    <a:pt x="24645" y="75624"/>
                  </a:lnTo>
                  <a:lnTo>
                    <a:pt x="40639" y="78739"/>
                  </a:lnTo>
                  <a:lnTo>
                    <a:pt x="55899" y="75624"/>
                  </a:lnTo>
                  <a:lnTo>
                    <a:pt x="68421" y="67151"/>
                  </a:lnTo>
                  <a:lnTo>
                    <a:pt x="76894" y="54629"/>
                  </a:lnTo>
                  <a:lnTo>
                    <a:pt x="80010" y="39370"/>
                  </a:lnTo>
                  <a:lnTo>
                    <a:pt x="76894" y="23574"/>
                  </a:lnTo>
                  <a:lnTo>
                    <a:pt x="68421" y="11112"/>
                  </a:lnTo>
                  <a:lnTo>
                    <a:pt x="55899" y="2936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object 9"/>
            <p:cNvSpPr/>
            <p:nvPr/>
          </p:nvSpPr>
          <p:spPr>
            <a:xfrm>
              <a:off x="3511341" y="3476603"/>
              <a:ext cx="72553" cy="71402"/>
            </a:xfrm>
            <a:custGeom>
              <a:avLst/>
              <a:gdLst/>
              <a:ahLst/>
              <a:cxnLst/>
              <a:rect l="l" t="t" r="r" b="b"/>
              <a:pathLst>
                <a:path w="80010" h="78739">
                  <a:moveTo>
                    <a:pt x="39370" y="0"/>
                  </a:moveTo>
                  <a:lnTo>
                    <a:pt x="24110" y="2936"/>
                  </a:lnTo>
                  <a:lnTo>
                    <a:pt x="11588" y="11112"/>
                  </a:lnTo>
                  <a:lnTo>
                    <a:pt x="3115" y="23574"/>
                  </a:lnTo>
                  <a:lnTo>
                    <a:pt x="0" y="39369"/>
                  </a:lnTo>
                  <a:lnTo>
                    <a:pt x="3115" y="54629"/>
                  </a:lnTo>
                  <a:lnTo>
                    <a:pt x="11588" y="67151"/>
                  </a:lnTo>
                  <a:lnTo>
                    <a:pt x="24110" y="75624"/>
                  </a:lnTo>
                  <a:lnTo>
                    <a:pt x="39370" y="78739"/>
                  </a:lnTo>
                  <a:lnTo>
                    <a:pt x="55364" y="75624"/>
                  </a:lnTo>
                  <a:lnTo>
                    <a:pt x="68262" y="67151"/>
                  </a:lnTo>
                  <a:lnTo>
                    <a:pt x="76874" y="54629"/>
                  </a:lnTo>
                  <a:lnTo>
                    <a:pt x="80010" y="39369"/>
                  </a:lnTo>
                  <a:lnTo>
                    <a:pt x="76874" y="23574"/>
                  </a:lnTo>
                  <a:lnTo>
                    <a:pt x="68262" y="11112"/>
                  </a:lnTo>
                  <a:lnTo>
                    <a:pt x="55364" y="2936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object 10"/>
            <p:cNvSpPr/>
            <p:nvPr/>
          </p:nvSpPr>
          <p:spPr>
            <a:xfrm>
              <a:off x="4444167" y="3144931"/>
              <a:ext cx="71402" cy="71402"/>
            </a:xfrm>
            <a:custGeom>
              <a:avLst/>
              <a:gdLst/>
              <a:ahLst/>
              <a:cxnLst/>
              <a:rect l="l" t="t" r="r" b="b"/>
              <a:pathLst>
                <a:path w="78739" h="78739">
                  <a:moveTo>
                    <a:pt x="39370" y="0"/>
                  </a:moveTo>
                  <a:lnTo>
                    <a:pt x="23574" y="2936"/>
                  </a:lnTo>
                  <a:lnTo>
                    <a:pt x="11112" y="11112"/>
                  </a:lnTo>
                  <a:lnTo>
                    <a:pt x="2936" y="23574"/>
                  </a:lnTo>
                  <a:lnTo>
                    <a:pt x="0" y="39370"/>
                  </a:lnTo>
                  <a:lnTo>
                    <a:pt x="2936" y="54629"/>
                  </a:lnTo>
                  <a:lnTo>
                    <a:pt x="11112" y="67151"/>
                  </a:lnTo>
                  <a:lnTo>
                    <a:pt x="23574" y="75624"/>
                  </a:lnTo>
                  <a:lnTo>
                    <a:pt x="39370" y="78739"/>
                  </a:lnTo>
                  <a:lnTo>
                    <a:pt x="54629" y="75624"/>
                  </a:lnTo>
                  <a:lnTo>
                    <a:pt x="67151" y="67151"/>
                  </a:lnTo>
                  <a:lnTo>
                    <a:pt x="75624" y="54629"/>
                  </a:lnTo>
                  <a:lnTo>
                    <a:pt x="78740" y="39370"/>
                  </a:lnTo>
                  <a:lnTo>
                    <a:pt x="75624" y="23574"/>
                  </a:lnTo>
                  <a:lnTo>
                    <a:pt x="67151" y="11112"/>
                  </a:lnTo>
                  <a:lnTo>
                    <a:pt x="54629" y="2936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object 11"/>
            <p:cNvSpPr/>
            <p:nvPr/>
          </p:nvSpPr>
          <p:spPr>
            <a:xfrm>
              <a:off x="2768535" y="3812881"/>
              <a:ext cx="72553" cy="72553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39369" y="0"/>
                  </a:moveTo>
                  <a:lnTo>
                    <a:pt x="24110" y="2936"/>
                  </a:lnTo>
                  <a:lnTo>
                    <a:pt x="11588" y="11112"/>
                  </a:lnTo>
                  <a:lnTo>
                    <a:pt x="3115" y="23574"/>
                  </a:lnTo>
                  <a:lnTo>
                    <a:pt x="0" y="39370"/>
                  </a:lnTo>
                  <a:lnTo>
                    <a:pt x="3115" y="55364"/>
                  </a:lnTo>
                  <a:lnTo>
                    <a:pt x="11588" y="68262"/>
                  </a:lnTo>
                  <a:lnTo>
                    <a:pt x="24110" y="76874"/>
                  </a:lnTo>
                  <a:lnTo>
                    <a:pt x="39369" y="80010"/>
                  </a:lnTo>
                  <a:lnTo>
                    <a:pt x="55364" y="76874"/>
                  </a:lnTo>
                  <a:lnTo>
                    <a:pt x="68262" y="68262"/>
                  </a:lnTo>
                  <a:lnTo>
                    <a:pt x="76874" y="55364"/>
                  </a:lnTo>
                  <a:lnTo>
                    <a:pt x="80009" y="39370"/>
                  </a:lnTo>
                  <a:lnTo>
                    <a:pt x="76874" y="23574"/>
                  </a:lnTo>
                  <a:lnTo>
                    <a:pt x="68262" y="11112"/>
                  </a:lnTo>
                  <a:lnTo>
                    <a:pt x="55364" y="2936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object 12"/>
            <p:cNvSpPr/>
            <p:nvPr/>
          </p:nvSpPr>
          <p:spPr>
            <a:xfrm>
              <a:off x="3986968" y="3898101"/>
              <a:ext cx="72553" cy="72553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39370" y="0"/>
                  </a:moveTo>
                  <a:lnTo>
                    <a:pt x="24110" y="3135"/>
                  </a:lnTo>
                  <a:lnTo>
                    <a:pt x="11588" y="11747"/>
                  </a:lnTo>
                  <a:lnTo>
                    <a:pt x="3115" y="24645"/>
                  </a:lnTo>
                  <a:lnTo>
                    <a:pt x="0" y="40640"/>
                  </a:lnTo>
                  <a:lnTo>
                    <a:pt x="3115" y="55899"/>
                  </a:lnTo>
                  <a:lnTo>
                    <a:pt x="11588" y="68421"/>
                  </a:lnTo>
                  <a:lnTo>
                    <a:pt x="24110" y="76894"/>
                  </a:lnTo>
                  <a:lnTo>
                    <a:pt x="39370" y="80010"/>
                  </a:lnTo>
                  <a:lnTo>
                    <a:pt x="55364" y="76894"/>
                  </a:lnTo>
                  <a:lnTo>
                    <a:pt x="68262" y="68421"/>
                  </a:lnTo>
                  <a:lnTo>
                    <a:pt x="76874" y="55899"/>
                  </a:lnTo>
                  <a:lnTo>
                    <a:pt x="80010" y="40640"/>
                  </a:lnTo>
                  <a:lnTo>
                    <a:pt x="76874" y="24645"/>
                  </a:lnTo>
                  <a:lnTo>
                    <a:pt x="68262" y="11747"/>
                  </a:lnTo>
                  <a:lnTo>
                    <a:pt x="55364" y="3135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object 13"/>
            <p:cNvSpPr/>
            <p:nvPr/>
          </p:nvSpPr>
          <p:spPr>
            <a:xfrm>
              <a:off x="4264512" y="2508075"/>
              <a:ext cx="72553" cy="71402"/>
            </a:xfrm>
            <a:custGeom>
              <a:avLst/>
              <a:gdLst/>
              <a:ahLst/>
              <a:cxnLst/>
              <a:rect l="l" t="t" r="r" b="b"/>
              <a:pathLst>
                <a:path w="80010" h="78739">
                  <a:moveTo>
                    <a:pt x="39369" y="0"/>
                  </a:moveTo>
                  <a:lnTo>
                    <a:pt x="24110" y="2936"/>
                  </a:lnTo>
                  <a:lnTo>
                    <a:pt x="11588" y="11112"/>
                  </a:lnTo>
                  <a:lnTo>
                    <a:pt x="3115" y="23574"/>
                  </a:lnTo>
                  <a:lnTo>
                    <a:pt x="0" y="39370"/>
                  </a:lnTo>
                  <a:lnTo>
                    <a:pt x="3115" y="54629"/>
                  </a:lnTo>
                  <a:lnTo>
                    <a:pt x="11588" y="67151"/>
                  </a:lnTo>
                  <a:lnTo>
                    <a:pt x="24110" y="75624"/>
                  </a:lnTo>
                  <a:lnTo>
                    <a:pt x="39369" y="78739"/>
                  </a:lnTo>
                  <a:lnTo>
                    <a:pt x="55364" y="75624"/>
                  </a:lnTo>
                  <a:lnTo>
                    <a:pt x="68262" y="67151"/>
                  </a:lnTo>
                  <a:lnTo>
                    <a:pt x="76874" y="54629"/>
                  </a:lnTo>
                  <a:lnTo>
                    <a:pt x="80010" y="39370"/>
                  </a:lnTo>
                  <a:lnTo>
                    <a:pt x="76874" y="23574"/>
                  </a:lnTo>
                  <a:lnTo>
                    <a:pt x="68262" y="11112"/>
                  </a:lnTo>
                  <a:lnTo>
                    <a:pt x="55364" y="2936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object 14"/>
            <p:cNvSpPr/>
            <p:nvPr/>
          </p:nvSpPr>
          <p:spPr>
            <a:xfrm>
              <a:off x="2359704" y="4549929"/>
              <a:ext cx="72553" cy="72553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39369" y="0"/>
                  </a:moveTo>
                  <a:lnTo>
                    <a:pt x="23574" y="3115"/>
                  </a:lnTo>
                  <a:lnTo>
                    <a:pt x="11112" y="11588"/>
                  </a:lnTo>
                  <a:lnTo>
                    <a:pt x="2936" y="24110"/>
                  </a:lnTo>
                  <a:lnTo>
                    <a:pt x="0" y="39369"/>
                  </a:lnTo>
                  <a:lnTo>
                    <a:pt x="2936" y="55364"/>
                  </a:lnTo>
                  <a:lnTo>
                    <a:pt x="11112" y="68262"/>
                  </a:lnTo>
                  <a:lnTo>
                    <a:pt x="23574" y="76874"/>
                  </a:lnTo>
                  <a:lnTo>
                    <a:pt x="39369" y="80010"/>
                  </a:lnTo>
                  <a:lnTo>
                    <a:pt x="55364" y="76874"/>
                  </a:lnTo>
                  <a:lnTo>
                    <a:pt x="68262" y="68262"/>
                  </a:lnTo>
                  <a:lnTo>
                    <a:pt x="76874" y="55364"/>
                  </a:lnTo>
                  <a:lnTo>
                    <a:pt x="80009" y="39369"/>
                  </a:lnTo>
                  <a:lnTo>
                    <a:pt x="76874" y="24110"/>
                  </a:lnTo>
                  <a:lnTo>
                    <a:pt x="68262" y="11588"/>
                  </a:lnTo>
                  <a:lnTo>
                    <a:pt x="55364" y="3115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object 15"/>
            <p:cNvSpPr/>
            <p:nvPr/>
          </p:nvSpPr>
          <p:spPr>
            <a:xfrm>
              <a:off x="3627658" y="3079288"/>
              <a:ext cx="72553" cy="72553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39370" y="0"/>
                  </a:moveTo>
                  <a:lnTo>
                    <a:pt x="24110" y="3115"/>
                  </a:lnTo>
                  <a:lnTo>
                    <a:pt x="11588" y="11588"/>
                  </a:lnTo>
                  <a:lnTo>
                    <a:pt x="3115" y="24110"/>
                  </a:lnTo>
                  <a:lnTo>
                    <a:pt x="0" y="39369"/>
                  </a:lnTo>
                  <a:lnTo>
                    <a:pt x="3115" y="55364"/>
                  </a:lnTo>
                  <a:lnTo>
                    <a:pt x="11588" y="68262"/>
                  </a:lnTo>
                  <a:lnTo>
                    <a:pt x="24110" y="76874"/>
                  </a:lnTo>
                  <a:lnTo>
                    <a:pt x="39370" y="80010"/>
                  </a:lnTo>
                  <a:lnTo>
                    <a:pt x="55364" y="76874"/>
                  </a:lnTo>
                  <a:lnTo>
                    <a:pt x="68262" y="68262"/>
                  </a:lnTo>
                  <a:lnTo>
                    <a:pt x="76874" y="55364"/>
                  </a:lnTo>
                  <a:lnTo>
                    <a:pt x="80010" y="39369"/>
                  </a:lnTo>
                  <a:lnTo>
                    <a:pt x="76874" y="24110"/>
                  </a:lnTo>
                  <a:lnTo>
                    <a:pt x="68262" y="11588"/>
                  </a:lnTo>
                  <a:lnTo>
                    <a:pt x="55364" y="3115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object 16"/>
            <p:cNvSpPr/>
            <p:nvPr/>
          </p:nvSpPr>
          <p:spPr>
            <a:xfrm>
              <a:off x="1963541" y="3797910"/>
              <a:ext cx="71402" cy="72553"/>
            </a:xfrm>
            <a:custGeom>
              <a:avLst/>
              <a:gdLst/>
              <a:ahLst/>
              <a:cxnLst/>
              <a:rect l="l" t="t" r="r" b="b"/>
              <a:pathLst>
                <a:path w="78739" h="80010">
                  <a:moveTo>
                    <a:pt x="39369" y="0"/>
                  </a:moveTo>
                  <a:lnTo>
                    <a:pt x="23574" y="3115"/>
                  </a:lnTo>
                  <a:lnTo>
                    <a:pt x="11112" y="11588"/>
                  </a:lnTo>
                  <a:lnTo>
                    <a:pt x="2936" y="24110"/>
                  </a:lnTo>
                  <a:lnTo>
                    <a:pt x="0" y="39370"/>
                  </a:lnTo>
                  <a:lnTo>
                    <a:pt x="2936" y="55364"/>
                  </a:lnTo>
                  <a:lnTo>
                    <a:pt x="11112" y="68262"/>
                  </a:lnTo>
                  <a:lnTo>
                    <a:pt x="23574" y="76874"/>
                  </a:lnTo>
                  <a:lnTo>
                    <a:pt x="39369" y="80010"/>
                  </a:lnTo>
                  <a:lnTo>
                    <a:pt x="55165" y="76874"/>
                  </a:lnTo>
                  <a:lnTo>
                    <a:pt x="67627" y="68262"/>
                  </a:lnTo>
                  <a:lnTo>
                    <a:pt x="75803" y="55364"/>
                  </a:lnTo>
                  <a:lnTo>
                    <a:pt x="78739" y="39370"/>
                  </a:lnTo>
                  <a:lnTo>
                    <a:pt x="75803" y="24110"/>
                  </a:lnTo>
                  <a:lnTo>
                    <a:pt x="67627" y="11588"/>
                  </a:lnTo>
                  <a:lnTo>
                    <a:pt x="55165" y="3115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object 17"/>
            <p:cNvSpPr/>
            <p:nvPr/>
          </p:nvSpPr>
          <p:spPr>
            <a:xfrm>
              <a:off x="3937447" y="1879281"/>
              <a:ext cx="71402" cy="71402"/>
            </a:xfrm>
            <a:custGeom>
              <a:avLst/>
              <a:gdLst/>
              <a:ahLst/>
              <a:cxnLst/>
              <a:rect l="l" t="t" r="r" b="b"/>
              <a:pathLst>
                <a:path w="78739" h="78740">
                  <a:moveTo>
                    <a:pt x="39370" y="0"/>
                  </a:moveTo>
                  <a:lnTo>
                    <a:pt x="23574" y="2936"/>
                  </a:lnTo>
                  <a:lnTo>
                    <a:pt x="11112" y="11112"/>
                  </a:lnTo>
                  <a:lnTo>
                    <a:pt x="2936" y="23574"/>
                  </a:lnTo>
                  <a:lnTo>
                    <a:pt x="0" y="39369"/>
                  </a:lnTo>
                  <a:lnTo>
                    <a:pt x="2936" y="54629"/>
                  </a:lnTo>
                  <a:lnTo>
                    <a:pt x="11112" y="67151"/>
                  </a:lnTo>
                  <a:lnTo>
                    <a:pt x="23574" y="75624"/>
                  </a:lnTo>
                  <a:lnTo>
                    <a:pt x="39370" y="78739"/>
                  </a:lnTo>
                  <a:lnTo>
                    <a:pt x="54629" y="75624"/>
                  </a:lnTo>
                  <a:lnTo>
                    <a:pt x="67151" y="67151"/>
                  </a:lnTo>
                  <a:lnTo>
                    <a:pt x="75624" y="54629"/>
                  </a:lnTo>
                  <a:lnTo>
                    <a:pt x="78740" y="39369"/>
                  </a:lnTo>
                  <a:lnTo>
                    <a:pt x="75624" y="23574"/>
                  </a:lnTo>
                  <a:lnTo>
                    <a:pt x="67151" y="11112"/>
                  </a:lnTo>
                  <a:lnTo>
                    <a:pt x="54629" y="2936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object 18"/>
            <p:cNvSpPr/>
            <p:nvPr/>
          </p:nvSpPr>
          <p:spPr>
            <a:xfrm>
              <a:off x="3631112" y="4446282"/>
              <a:ext cx="72553" cy="72553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39369" y="0"/>
                  </a:moveTo>
                  <a:lnTo>
                    <a:pt x="24110" y="3115"/>
                  </a:lnTo>
                  <a:lnTo>
                    <a:pt x="11588" y="11588"/>
                  </a:lnTo>
                  <a:lnTo>
                    <a:pt x="3115" y="24110"/>
                  </a:lnTo>
                  <a:lnTo>
                    <a:pt x="0" y="39370"/>
                  </a:lnTo>
                  <a:lnTo>
                    <a:pt x="3115" y="55364"/>
                  </a:lnTo>
                  <a:lnTo>
                    <a:pt x="11588" y="68262"/>
                  </a:lnTo>
                  <a:lnTo>
                    <a:pt x="24110" y="76874"/>
                  </a:lnTo>
                  <a:lnTo>
                    <a:pt x="39369" y="80010"/>
                  </a:lnTo>
                  <a:lnTo>
                    <a:pt x="55364" y="76874"/>
                  </a:lnTo>
                  <a:lnTo>
                    <a:pt x="68262" y="68262"/>
                  </a:lnTo>
                  <a:lnTo>
                    <a:pt x="76874" y="55364"/>
                  </a:lnTo>
                  <a:lnTo>
                    <a:pt x="80010" y="39370"/>
                  </a:lnTo>
                  <a:lnTo>
                    <a:pt x="76874" y="24110"/>
                  </a:lnTo>
                  <a:lnTo>
                    <a:pt x="68262" y="11588"/>
                  </a:lnTo>
                  <a:lnTo>
                    <a:pt x="55364" y="3115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object 19"/>
            <p:cNvSpPr/>
            <p:nvPr/>
          </p:nvSpPr>
          <p:spPr>
            <a:xfrm>
              <a:off x="2851454" y="3595222"/>
              <a:ext cx="179655" cy="207295"/>
            </a:xfrm>
            <a:custGeom>
              <a:avLst/>
              <a:gdLst/>
              <a:ahLst/>
              <a:cxnLst/>
              <a:rect l="l" t="t" r="r" b="b"/>
              <a:pathLst>
                <a:path w="198120" h="228600">
                  <a:moveTo>
                    <a:pt x="0" y="228600"/>
                  </a:moveTo>
                  <a:lnTo>
                    <a:pt x="198119" y="0"/>
                  </a:lnTo>
                </a:path>
              </a:pathLst>
            </a:custGeom>
            <a:ln w="10782">
              <a:solidFill>
                <a:srgbClr val="00B8FF"/>
              </a:solidFill>
            </a:ln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object 20"/>
            <p:cNvSpPr/>
            <p:nvPr/>
          </p:nvSpPr>
          <p:spPr>
            <a:xfrm>
              <a:off x="3010379" y="3542246"/>
              <a:ext cx="66795" cy="71402"/>
            </a:xfrm>
            <a:custGeom>
              <a:avLst/>
              <a:gdLst/>
              <a:ahLst/>
              <a:cxnLst/>
              <a:rect l="l" t="t" r="r" b="b"/>
              <a:pathLst>
                <a:path w="73660" h="78739">
                  <a:moveTo>
                    <a:pt x="73660" y="0"/>
                  </a:moveTo>
                  <a:lnTo>
                    <a:pt x="0" y="43179"/>
                  </a:lnTo>
                  <a:lnTo>
                    <a:pt x="40640" y="78739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object 21"/>
            <p:cNvSpPr/>
            <p:nvPr/>
          </p:nvSpPr>
          <p:spPr>
            <a:xfrm>
              <a:off x="3556255" y="3223243"/>
              <a:ext cx="64492" cy="253360"/>
            </a:xfrm>
            <a:custGeom>
              <a:avLst/>
              <a:gdLst/>
              <a:ahLst/>
              <a:cxnLst/>
              <a:rect l="l" t="t" r="r" b="b"/>
              <a:pathLst>
                <a:path w="71120" h="279400">
                  <a:moveTo>
                    <a:pt x="0" y="279400"/>
                  </a:moveTo>
                  <a:lnTo>
                    <a:pt x="71119" y="0"/>
                  </a:lnTo>
                </a:path>
              </a:pathLst>
            </a:custGeom>
            <a:ln w="10782">
              <a:solidFill>
                <a:srgbClr val="00B8FF"/>
              </a:solidFill>
            </a:ln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object 22"/>
            <p:cNvSpPr/>
            <p:nvPr/>
          </p:nvSpPr>
          <p:spPr>
            <a:xfrm>
              <a:off x="3596563" y="3155295"/>
              <a:ext cx="47216" cy="77160"/>
            </a:xfrm>
            <a:custGeom>
              <a:avLst/>
              <a:gdLst/>
              <a:ahLst/>
              <a:cxnLst/>
              <a:rect l="l" t="t" r="r" b="b"/>
              <a:pathLst>
                <a:path w="52070" h="85089">
                  <a:moveTo>
                    <a:pt x="45719" y="0"/>
                  </a:moveTo>
                  <a:lnTo>
                    <a:pt x="0" y="71120"/>
                  </a:lnTo>
                  <a:lnTo>
                    <a:pt x="52069" y="8509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" name="object 23"/>
            <p:cNvSpPr/>
            <p:nvPr/>
          </p:nvSpPr>
          <p:spPr>
            <a:xfrm>
              <a:off x="3667965" y="4521138"/>
              <a:ext cx="85221" cy="223417"/>
            </a:xfrm>
            <a:custGeom>
              <a:avLst/>
              <a:gdLst/>
              <a:ahLst/>
              <a:cxnLst/>
              <a:rect l="l" t="t" r="r" b="b"/>
              <a:pathLst>
                <a:path w="93979" h="246379">
                  <a:moveTo>
                    <a:pt x="0" y="0"/>
                  </a:moveTo>
                  <a:lnTo>
                    <a:pt x="93979" y="246380"/>
                  </a:lnTo>
                </a:path>
              </a:pathLst>
            </a:custGeom>
            <a:ln w="10782">
              <a:solidFill>
                <a:srgbClr val="FF3366"/>
              </a:solidFill>
            </a:ln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object 24"/>
            <p:cNvSpPr/>
            <p:nvPr/>
          </p:nvSpPr>
          <p:spPr>
            <a:xfrm>
              <a:off x="3730152" y="4733038"/>
              <a:ext cx="48369" cy="77160"/>
            </a:xfrm>
            <a:custGeom>
              <a:avLst/>
              <a:gdLst/>
              <a:ahLst/>
              <a:cxnLst/>
              <a:rect l="l" t="t" r="r" b="b"/>
              <a:pathLst>
                <a:path w="53339" h="85089">
                  <a:moveTo>
                    <a:pt x="49530" y="0"/>
                  </a:moveTo>
                  <a:lnTo>
                    <a:pt x="0" y="20320"/>
                  </a:lnTo>
                  <a:lnTo>
                    <a:pt x="53340" y="85090"/>
                  </a:lnTo>
                  <a:lnTo>
                    <a:pt x="49530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object 25"/>
            <p:cNvSpPr/>
            <p:nvPr/>
          </p:nvSpPr>
          <p:spPr>
            <a:xfrm>
              <a:off x="2014212" y="2922665"/>
              <a:ext cx="185414" cy="162381"/>
            </a:xfrm>
            <a:custGeom>
              <a:avLst/>
              <a:gdLst/>
              <a:ahLst/>
              <a:cxnLst/>
              <a:rect l="l" t="t" r="r" b="b"/>
              <a:pathLst>
                <a:path w="204469" h="179069">
                  <a:moveTo>
                    <a:pt x="204469" y="179070"/>
                  </a:moveTo>
                  <a:lnTo>
                    <a:pt x="0" y="0"/>
                  </a:lnTo>
                </a:path>
              </a:pathLst>
            </a:custGeom>
            <a:ln w="10782">
              <a:solidFill>
                <a:srgbClr val="00B8FF"/>
              </a:solidFill>
            </a:ln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" name="object 26"/>
            <p:cNvSpPr/>
            <p:nvPr/>
          </p:nvSpPr>
          <p:spPr>
            <a:xfrm>
              <a:off x="1961238" y="2876599"/>
              <a:ext cx="71402" cy="66795"/>
            </a:xfrm>
            <a:custGeom>
              <a:avLst/>
              <a:gdLst/>
              <a:ahLst/>
              <a:cxnLst/>
              <a:rect l="l" t="t" r="r" b="b"/>
              <a:pathLst>
                <a:path w="78739" h="73660">
                  <a:moveTo>
                    <a:pt x="0" y="0"/>
                  </a:moveTo>
                  <a:lnTo>
                    <a:pt x="43179" y="73660"/>
                  </a:lnTo>
                  <a:lnTo>
                    <a:pt x="78739" y="33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" name="object 27"/>
            <p:cNvSpPr/>
            <p:nvPr/>
          </p:nvSpPr>
          <p:spPr>
            <a:xfrm>
              <a:off x="2329762" y="2475829"/>
              <a:ext cx="219963" cy="54127"/>
            </a:xfrm>
            <a:custGeom>
              <a:avLst/>
              <a:gdLst/>
              <a:ahLst/>
              <a:cxnLst/>
              <a:rect l="l" t="t" r="r" b="b"/>
              <a:pathLst>
                <a:path w="242569" h="59689">
                  <a:moveTo>
                    <a:pt x="0" y="59690"/>
                  </a:moveTo>
                  <a:lnTo>
                    <a:pt x="242569" y="0"/>
                  </a:lnTo>
                </a:path>
              </a:pathLst>
            </a:custGeom>
            <a:ln w="10782">
              <a:solidFill>
                <a:srgbClr val="00B8FF"/>
              </a:solidFill>
            </a:ln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" name="object 28"/>
            <p:cNvSpPr/>
            <p:nvPr/>
          </p:nvSpPr>
          <p:spPr>
            <a:xfrm>
              <a:off x="2540512" y="2452797"/>
              <a:ext cx="77160" cy="47216"/>
            </a:xfrm>
            <a:custGeom>
              <a:avLst/>
              <a:gdLst/>
              <a:ahLst/>
              <a:cxnLst/>
              <a:rect l="l" t="t" r="r" b="b"/>
              <a:pathLst>
                <a:path w="85089" h="52069">
                  <a:moveTo>
                    <a:pt x="0" y="0"/>
                  </a:moveTo>
                  <a:lnTo>
                    <a:pt x="13969" y="52070"/>
                  </a:lnTo>
                  <a:lnTo>
                    <a:pt x="85090" y="6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object 29"/>
            <p:cNvSpPr/>
            <p:nvPr/>
          </p:nvSpPr>
          <p:spPr>
            <a:xfrm>
              <a:off x="2036095" y="3868159"/>
              <a:ext cx="362766" cy="254512"/>
            </a:xfrm>
            <a:custGeom>
              <a:avLst/>
              <a:gdLst/>
              <a:ahLst/>
              <a:cxnLst/>
              <a:rect l="l" t="t" r="r" b="b"/>
              <a:pathLst>
                <a:path w="400050" h="280670">
                  <a:moveTo>
                    <a:pt x="0" y="0"/>
                  </a:moveTo>
                  <a:lnTo>
                    <a:pt x="400050" y="280669"/>
                  </a:lnTo>
                </a:path>
              </a:pathLst>
            </a:custGeom>
            <a:ln w="10782">
              <a:solidFill>
                <a:srgbClr val="FF3366"/>
              </a:solidFill>
            </a:ln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" name="object 30"/>
            <p:cNvSpPr/>
            <p:nvPr/>
          </p:nvSpPr>
          <p:spPr>
            <a:xfrm>
              <a:off x="2381586" y="4100791"/>
              <a:ext cx="74856" cy="62188"/>
            </a:xfrm>
            <a:custGeom>
              <a:avLst/>
              <a:gdLst/>
              <a:ahLst/>
              <a:cxnLst/>
              <a:rect l="l" t="t" r="r" b="b"/>
              <a:pathLst>
                <a:path w="82550" h="68579">
                  <a:moveTo>
                    <a:pt x="31750" y="0"/>
                  </a:moveTo>
                  <a:lnTo>
                    <a:pt x="0" y="43179"/>
                  </a:lnTo>
                  <a:lnTo>
                    <a:pt x="82550" y="68579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" name="object 31"/>
            <p:cNvSpPr/>
            <p:nvPr/>
          </p:nvSpPr>
          <p:spPr>
            <a:xfrm>
              <a:off x="4059521" y="3933803"/>
              <a:ext cx="575819" cy="59885"/>
            </a:xfrm>
            <a:custGeom>
              <a:avLst/>
              <a:gdLst/>
              <a:ahLst/>
              <a:cxnLst/>
              <a:rect l="l" t="t" r="r" b="b"/>
              <a:pathLst>
                <a:path w="635000" h="66039">
                  <a:moveTo>
                    <a:pt x="0" y="0"/>
                  </a:moveTo>
                  <a:lnTo>
                    <a:pt x="635000" y="66039"/>
                  </a:lnTo>
                </a:path>
              </a:pathLst>
            </a:custGeom>
            <a:ln w="10782">
              <a:solidFill>
                <a:srgbClr val="00B8FF"/>
              </a:solidFill>
            </a:ln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" name="object 32"/>
            <p:cNvSpPr/>
            <p:nvPr/>
          </p:nvSpPr>
          <p:spPr>
            <a:xfrm>
              <a:off x="4629582" y="3968352"/>
              <a:ext cx="76008" cy="49520"/>
            </a:xfrm>
            <a:custGeom>
              <a:avLst/>
              <a:gdLst/>
              <a:ahLst/>
              <a:cxnLst/>
              <a:rect l="l" t="t" r="r" b="b"/>
              <a:pathLst>
                <a:path w="83820" h="54610">
                  <a:moveTo>
                    <a:pt x="6350" y="0"/>
                  </a:moveTo>
                  <a:lnTo>
                    <a:pt x="0" y="54610"/>
                  </a:lnTo>
                  <a:lnTo>
                    <a:pt x="83820" y="355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645047" y="3093040"/>
            <a:ext cx="874950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99">
                    <a:lumMod val="75000"/>
                  </a:srgbClr>
                </a:solidFill>
                <a:latin typeface="Arial" panose="020B0604020202020204" pitchFamily="34" charset="0"/>
              </a:rPr>
              <a:t>Mass Action requires that the total volume occupied by the molecules (</a:t>
            </a:r>
            <a:r>
              <a:rPr lang="en-US" sz="2800" b="1" dirty="0">
                <a:solidFill>
                  <a:srgbClr val="333399">
                    <a:lumMod val="75000"/>
                  </a:srgbClr>
                </a:solidFill>
                <a:latin typeface="Arial" panose="020B0604020202020204" pitchFamily="34" charset="0"/>
              </a:rPr>
              <a:t>excluded volume</a:t>
            </a:r>
            <a:r>
              <a:rPr lang="en-US" sz="2800" dirty="0">
                <a:solidFill>
                  <a:srgbClr val="333399">
                    <a:lumMod val="75000"/>
                  </a:srgbClr>
                </a:solidFill>
                <a:latin typeface="Arial" panose="020B0604020202020204" pitchFamily="34" charset="0"/>
              </a:rPr>
              <a:t>) is very small (low concentrations</a:t>
            </a:r>
            <a:r>
              <a:rPr lang="en-US" sz="2800" dirty="0">
                <a:solidFill>
                  <a:srgbClr val="333399">
                    <a:lumMod val="75000"/>
                  </a:srgbClr>
                </a:solidFill>
                <a:latin typeface="Arial" panose="020B0604020202020204" pitchFamily="34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333399">
                  <a:lumMod val="75000"/>
                </a:srgbClr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At high concentrations the probability of simultaneous occupancy will increase more slowly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than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Mass Action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predicts (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saturation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) because of volume effects</a:t>
            </a:r>
          </a:p>
        </p:txBody>
      </p:sp>
    </p:spTree>
    <p:extLst>
      <p:ext uri="{BB962C8B-B14F-4D97-AF65-F5344CB8AC3E}">
        <p14:creationId xmlns:p14="http://schemas.microsoft.com/office/powerpoint/2010/main" val="363194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-190501"/>
            <a:ext cx="8229600" cy="1028701"/>
          </a:xfrm>
        </p:spPr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Mass-Action 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549" y="668269"/>
            <a:ext cx="6380187" cy="285001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The concentration at </a:t>
            </a:r>
            <a:r>
              <a:rPr lang="en-US" sz="2800" dirty="0">
                <a:solidFill>
                  <a:srgbClr val="FF0000"/>
                </a:solidFill>
              </a:rPr>
              <a:t>saturation depends </a:t>
            </a:r>
            <a:r>
              <a:rPr lang="en-US" sz="2800" dirty="0">
                <a:solidFill>
                  <a:srgbClr val="FF0000"/>
                </a:solidFill>
              </a:rPr>
              <a:t>on the size of the molecules!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Reactions between molecules of greatly different sizes have </a:t>
            </a:r>
            <a:r>
              <a:rPr lang="en-US" sz="2800" dirty="0">
                <a:solidFill>
                  <a:srgbClr val="FF0000"/>
                </a:solidFill>
              </a:rPr>
              <a:t>additional effects (depletion forces)</a:t>
            </a:r>
          </a:p>
          <a:p>
            <a:pPr marL="0" indent="0">
              <a:buNone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001001" y="685801"/>
            <a:ext cx="2337247" cy="2266765"/>
            <a:chOff x="1388874" y="1127263"/>
            <a:chExt cx="3920173" cy="3904049"/>
          </a:xfrm>
        </p:grpSpPr>
        <p:sp>
          <p:nvSpPr>
            <p:cNvPr id="13" name="object 3"/>
            <p:cNvSpPr/>
            <p:nvPr/>
          </p:nvSpPr>
          <p:spPr>
            <a:xfrm>
              <a:off x="1388874" y="1127263"/>
              <a:ext cx="3920173" cy="3904049"/>
            </a:xfrm>
            <a:prstGeom prst="rect">
              <a:avLst/>
            </a:prstGeom>
            <a:blipFill dpi="0" rotWithShape="1">
              <a:blip r:embed="rId2" cstate="print">
                <a:alphaModFix amt="46000"/>
              </a:blip>
              <a:srcRect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object 4"/>
            <p:cNvSpPr/>
            <p:nvPr/>
          </p:nvSpPr>
          <p:spPr>
            <a:xfrm>
              <a:off x="2831875" y="2004811"/>
              <a:ext cx="72553" cy="72553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39369" y="0"/>
                  </a:moveTo>
                  <a:lnTo>
                    <a:pt x="24110" y="3115"/>
                  </a:lnTo>
                  <a:lnTo>
                    <a:pt x="11588" y="11588"/>
                  </a:lnTo>
                  <a:lnTo>
                    <a:pt x="3115" y="24110"/>
                  </a:lnTo>
                  <a:lnTo>
                    <a:pt x="0" y="39370"/>
                  </a:lnTo>
                  <a:lnTo>
                    <a:pt x="3115" y="55364"/>
                  </a:lnTo>
                  <a:lnTo>
                    <a:pt x="11588" y="68262"/>
                  </a:lnTo>
                  <a:lnTo>
                    <a:pt x="24110" y="76874"/>
                  </a:lnTo>
                  <a:lnTo>
                    <a:pt x="39369" y="80010"/>
                  </a:lnTo>
                  <a:lnTo>
                    <a:pt x="55364" y="76874"/>
                  </a:lnTo>
                  <a:lnTo>
                    <a:pt x="68262" y="68262"/>
                  </a:lnTo>
                  <a:lnTo>
                    <a:pt x="76874" y="55364"/>
                  </a:lnTo>
                  <a:lnTo>
                    <a:pt x="80009" y="39370"/>
                  </a:lnTo>
                  <a:lnTo>
                    <a:pt x="76874" y="24110"/>
                  </a:lnTo>
                  <a:lnTo>
                    <a:pt x="68262" y="11588"/>
                  </a:lnTo>
                  <a:lnTo>
                    <a:pt x="55364" y="3115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object 5"/>
            <p:cNvSpPr/>
            <p:nvPr/>
          </p:nvSpPr>
          <p:spPr>
            <a:xfrm>
              <a:off x="2171988" y="3096562"/>
              <a:ext cx="72553" cy="71402"/>
            </a:xfrm>
            <a:custGeom>
              <a:avLst/>
              <a:gdLst/>
              <a:ahLst/>
              <a:cxnLst/>
              <a:rect l="l" t="t" r="r" b="b"/>
              <a:pathLst>
                <a:path w="80010" h="78739">
                  <a:moveTo>
                    <a:pt x="40640" y="0"/>
                  </a:moveTo>
                  <a:lnTo>
                    <a:pt x="24645" y="2936"/>
                  </a:lnTo>
                  <a:lnTo>
                    <a:pt x="11747" y="11112"/>
                  </a:lnTo>
                  <a:lnTo>
                    <a:pt x="3135" y="23574"/>
                  </a:lnTo>
                  <a:lnTo>
                    <a:pt x="0" y="39369"/>
                  </a:lnTo>
                  <a:lnTo>
                    <a:pt x="3135" y="54629"/>
                  </a:lnTo>
                  <a:lnTo>
                    <a:pt x="11747" y="67151"/>
                  </a:lnTo>
                  <a:lnTo>
                    <a:pt x="24645" y="75624"/>
                  </a:lnTo>
                  <a:lnTo>
                    <a:pt x="40640" y="78739"/>
                  </a:lnTo>
                  <a:lnTo>
                    <a:pt x="55899" y="75624"/>
                  </a:lnTo>
                  <a:lnTo>
                    <a:pt x="68421" y="67151"/>
                  </a:lnTo>
                  <a:lnTo>
                    <a:pt x="76894" y="54629"/>
                  </a:lnTo>
                  <a:lnTo>
                    <a:pt x="80010" y="39369"/>
                  </a:lnTo>
                  <a:lnTo>
                    <a:pt x="76894" y="23574"/>
                  </a:lnTo>
                  <a:lnTo>
                    <a:pt x="68421" y="11112"/>
                  </a:lnTo>
                  <a:lnTo>
                    <a:pt x="55899" y="2936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object 6"/>
            <p:cNvSpPr/>
            <p:nvPr/>
          </p:nvSpPr>
          <p:spPr>
            <a:xfrm>
              <a:off x="3778522" y="4829776"/>
              <a:ext cx="71402" cy="72553"/>
            </a:xfrm>
            <a:custGeom>
              <a:avLst/>
              <a:gdLst/>
              <a:ahLst/>
              <a:cxnLst/>
              <a:rect l="l" t="t" r="r" b="b"/>
              <a:pathLst>
                <a:path w="78739" h="80010">
                  <a:moveTo>
                    <a:pt x="39369" y="0"/>
                  </a:moveTo>
                  <a:lnTo>
                    <a:pt x="23574" y="3115"/>
                  </a:lnTo>
                  <a:lnTo>
                    <a:pt x="11112" y="11588"/>
                  </a:lnTo>
                  <a:lnTo>
                    <a:pt x="2936" y="24110"/>
                  </a:lnTo>
                  <a:lnTo>
                    <a:pt x="0" y="39369"/>
                  </a:lnTo>
                  <a:lnTo>
                    <a:pt x="2936" y="55364"/>
                  </a:lnTo>
                  <a:lnTo>
                    <a:pt x="11112" y="68262"/>
                  </a:lnTo>
                  <a:lnTo>
                    <a:pt x="23574" y="76874"/>
                  </a:lnTo>
                  <a:lnTo>
                    <a:pt x="39369" y="80009"/>
                  </a:lnTo>
                  <a:lnTo>
                    <a:pt x="54629" y="76874"/>
                  </a:lnTo>
                  <a:lnTo>
                    <a:pt x="67151" y="68262"/>
                  </a:lnTo>
                  <a:lnTo>
                    <a:pt x="75624" y="55364"/>
                  </a:lnTo>
                  <a:lnTo>
                    <a:pt x="78739" y="39369"/>
                  </a:lnTo>
                  <a:lnTo>
                    <a:pt x="75624" y="24110"/>
                  </a:lnTo>
                  <a:lnTo>
                    <a:pt x="67151" y="11588"/>
                  </a:lnTo>
                  <a:lnTo>
                    <a:pt x="54629" y="3115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object 7"/>
            <p:cNvSpPr/>
            <p:nvPr/>
          </p:nvSpPr>
          <p:spPr>
            <a:xfrm>
              <a:off x="2274484" y="2512682"/>
              <a:ext cx="72553" cy="71402"/>
            </a:xfrm>
            <a:custGeom>
              <a:avLst/>
              <a:gdLst/>
              <a:ahLst/>
              <a:cxnLst/>
              <a:rect l="l" t="t" r="r" b="b"/>
              <a:pathLst>
                <a:path w="80010" h="78739">
                  <a:moveTo>
                    <a:pt x="40639" y="0"/>
                  </a:moveTo>
                  <a:lnTo>
                    <a:pt x="24645" y="2936"/>
                  </a:lnTo>
                  <a:lnTo>
                    <a:pt x="11747" y="11112"/>
                  </a:lnTo>
                  <a:lnTo>
                    <a:pt x="3135" y="23574"/>
                  </a:lnTo>
                  <a:lnTo>
                    <a:pt x="0" y="39369"/>
                  </a:lnTo>
                  <a:lnTo>
                    <a:pt x="3135" y="55165"/>
                  </a:lnTo>
                  <a:lnTo>
                    <a:pt x="11747" y="67627"/>
                  </a:lnTo>
                  <a:lnTo>
                    <a:pt x="24645" y="75803"/>
                  </a:lnTo>
                  <a:lnTo>
                    <a:pt x="40639" y="78739"/>
                  </a:lnTo>
                  <a:lnTo>
                    <a:pt x="55899" y="75803"/>
                  </a:lnTo>
                  <a:lnTo>
                    <a:pt x="68421" y="67627"/>
                  </a:lnTo>
                  <a:lnTo>
                    <a:pt x="76894" y="55165"/>
                  </a:lnTo>
                  <a:lnTo>
                    <a:pt x="80010" y="39369"/>
                  </a:lnTo>
                  <a:lnTo>
                    <a:pt x="76894" y="23574"/>
                  </a:lnTo>
                  <a:lnTo>
                    <a:pt x="68421" y="11112"/>
                  </a:lnTo>
                  <a:lnTo>
                    <a:pt x="55899" y="2936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object 8"/>
            <p:cNvSpPr/>
            <p:nvPr/>
          </p:nvSpPr>
          <p:spPr>
            <a:xfrm>
              <a:off x="3276408" y="2657788"/>
              <a:ext cx="72553" cy="71402"/>
            </a:xfrm>
            <a:custGeom>
              <a:avLst/>
              <a:gdLst/>
              <a:ahLst/>
              <a:cxnLst/>
              <a:rect l="l" t="t" r="r" b="b"/>
              <a:pathLst>
                <a:path w="80010" h="78739">
                  <a:moveTo>
                    <a:pt x="40639" y="0"/>
                  </a:moveTo>
                  <a:lnTo>
                    <a:pt x="24645" y="2936"/>
                  </a:lnTo>
                  <a:lnTo>
                    <a:pt x="11747" y="11112"/>
                  </a:lnTo>
                  <a:lnTo>
                    <a:pt x="3135" y="23574"/>
                  </a:lnTo>
                  <a:lnTo>
                    <a:pt x="0" y="39370"/>
                  </a:lnTo>
                  <a:lnTo>
                    <a:pt x="3135" y="54629"/>
                  </a:lnTo>
                  <a:lnTo>
                    <a:pt x="11747" y="67151"/>
                  </a:lnTo>
                  <a:lnTo>
                    <a:pt x="24645" y="75624"/>
                  </a:lnTo>
                  <a:lnTo>
                    <a:pt x="40639" y="78739"/>
                  </a:lnTo>
                  <a:lnTo>
                    <a:pt x="55899" y="75624"/>
                  </a:lnTo>
                  <a:lnTo>
                    <a:pt x="68421" y="67151"/>
                  </a:lnTo>
                  <a:lnTo>
                    <a:pt x="76894" y="54629"/>
                  </a:lnTo>
                  <a:lnTo>
                    <a:pt x="80010" y="39370"/>
                  </a:lnTo>
                  <a:lnTo>
                    <a:pt x="76894" y="23574"/>
                  </a:lnTo>
                  <a:lnTo>
                    <a:pt x="68421" y="11112"/>
                  </a:lnTo>
                  <a:lnTo>
                    <a:pt x="55899" y="2936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object 9"/>
            <p:cNvSpPr/>
            <p:nvPr/>
          </p:nvSpPr>
          <p:spPr>
            <a:xfrm>
              <a:off x="3511341" y="3476603"/>
              <a:ext cx="72553" cy="71402"/>
            </a:xfrm>
            <a:custGeom>
              <a:avLst/>
              <a:gdLst/>
              <a:ahLst/>
              <a:cxnLst/>
              <a:rect l="l" t="t" r="r" b="b"/>
              <a:pathLst>
                <a:path w="80010" h="78739">
                  <a:moveTo>
                    <a:pt x="39370" y="0"/>
                  </a:moveTo>
                  <a:lnTo>
                    <a:pt x="24110" y="2936"/>
                  </a:lnTo>
                  <a:lnTo>
                    <a:pt x="11588" y="11112"/>
                  </a:lnTo>
                  <a:lnTo>
                    <a:pt x="3115" y="23574"/>
                  </a:lnTo>
                  <a:lnTo>
                    <a:pt x="0" y="39369"/>
                  </a:lnTo>
                  <a:lnTo>
                    <a:pt x="3115" y="54629"/>
                  </a:lnTo>
                  <a:lnTo>
                    <a:pt x="11588" y="67151"/>
                  </a:lnTo>
                  <a:lnTo>
                    <a:pt x="24110" y="75624"/>
                  </a:lnTo>
                  <a:lnTo>
                    <a:pt x="39370" y="78739"/>
                  </a:lnTo>
                  <a:lnTo>
                    <a:pt x="55364" y="75624"/>
                  </a:lnTo>
                  <a:lnTo>
                    <a:pt x="68262" y="67151"/>
                  </a:lnTo>
                  <a:lnTo>
                    <a:pt x="76874" y="54629"/>
                  </a:lnTo>
                  <a:lnTo>
                    <a:pt x="80010" y="39369"/>
                  </a:lnTo>
                  <a:lnTo>
                    <a:pt x="76874" y="23574"/>
                  </a:lnTo>
                  <a:lnTo>
                    <a:pt x="68262" y="11112"/>
                  </a:lnTo>
                  <a:lnTo>
                    <a:pt x="55364" y="2936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object 10"/>
            <p:cNvSpPr/>
            <p:nvPr/>
          </p:nvSpPr>
          <p:spPr>
            <a:xfrm>
              <a:off x="4444167" y="3144931"/>
              <a:ext cx="71402" cy="71402"/>
            </a:xfrm>
            <a:custGeom>
              <a:avLst/>
              <a:gdLst/>
              <a:ahLst/>
              <a:cxnLst/>
              <a:rect l="l" t="t" r="r" b="b"/>
              <a:pathLst>
                <a:path w="78739" h="78739">
                  <a:moveTo>
                    <a:pt x="39370" y="0"/>
                  </a:moveTo>
                  <a:lnTo>
                    <a:pt x="23574" y="2936"/>
                  </a:lnTo>
                  <a:lnTo>
                    <a:pt x="11112" y="11112"/>
                  </a:lnTo>
                  <a:lnTo>
                    <a:pt x="2936" y="23574"/>
                  </a:lnTo>
                  <a:lnTo>
                    <a:pt x="0" y="39370"/>
                  </a:lnTo>
                  <a:lnTo>
                    <a:pt x="2936" y="54629"/>
                  </a:lnTo>
                  <a:lnTo>
                    <a:pt x="11112" y="67151"/>
                  </a:lnTo>
                  <a:lnTo>
                    <a:pt x="23574" y="75624"/>
                  </a:lnTo>
                  <a:lnTo>
                    <a:pt x="39370" y="78739"/>
                  </a:lnTo>
                  <a:lnTo>
                    <a:pt x="54629" y="75624"/>
                  </a:lnTo>
                  <a:lnTo>
                    <a:pt x="67151" y="67151"/>
                  </a:lnTo>
                  <a:lnTo>
                    <a:pt x="75624" y="54629"/>
                  </a:lnTo>
                  <a:lnTo>
                    <a:pt x="78740" y="39370"/>
                  </a:lnTo>
                  <a:lnTo>
                    <a:pt x="75624" y="23574"/>
                  </a:lnTo>
                  <a:lnTo>
                    <a:pt x="67151" y="11112"/>
                  </a:lnTo>
                  <a:lnTo>
                    <a:pt x="54629" y="2936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object 11"/>
            <p:cNvSpPr/>
            <p:nvPr/>
          </p:nvSpPr>
          <p:spPr>
            <a:xfrm>
              <a:off x="2768535" y="3812881"/>
              <a:ext cx="72553" cy="72553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39369" y="0"/>
                  </a:moveTo>
                  <a:lnTo>
                    <a:pt x="24110" y="2936"/>
                  </a:lnTo>
                  <a:lnTo>
                    <a:pt x="11588" y="11112"/>
                  </a:lnTo>
                  <a:lnTo>
                    <a:pt x="3115" y="23574"/>
                  </a:lnTo>
                  <a:lnTo>
                    <a:pt x="0" y="39370"/>
                  </a:lnTo>
                  <a:lnTo>
                    <a:pt x="3115" y="55364"/>
                  </a:lnTo>
                  <a:lnTo>
                    <a:pt x="11588" y="68262"/>
                  </a:lnTo>
                  <a:lnTo>
                    <a:pt x="24110" y="76874"/>
                  </a:lnTo>
                  <a:lnTo>
                    <a:pt x="39369" y="80010"/>
                  </a:lnTo>
                  <a:lnTo>
                    <a:pt x="55364" y="76874"/>
                  </a:lnTo>
                  <a:lnTo>
                    <a:pt x="68262" y="68262"/>
                  </a:lnTo>
                  <a:lnTo>
                    <a:pt x="76874" y="55364"/>
                  </a:lnTo>
                  <a:lnTo>
                    <a:pt x="80009" y="39370"/>
                  </a:lnTo>
                  <a:lnTo>
                    <a:pt x="76874" y="23574"/>
                  </a:lnTo>
                  <a:lnTo>
                    <a:pt x="68262" y="11112"/>
                  </a:lnTo>
                  <a:lnTo>
                    <a:pt x="55364" y="2936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object 12"/>
            <p:cNvSpPr/>
            <p:nvPr/>
          </p:nvSpPr>
          <p:spPr>
            <a:xfrm>
              <a:off x="3986968" y="3898101"/>
              <a:ext cx="72553" cy="72553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39370" y="0"/>
                  </a:moveTo>
                  <a:lnTo>
                    <a:pt x="24110" y="3135"/>
                  </a:lnTo>
                  <a:lnTo>
                    <a:pt x="11588" y="11747"/>
                  </a:lnTo>
                  <a:lnTo>
                    <a:pt x="3115" y="24645"/>
                  </a:lnTo>
                  <a:lnTo>
                    <a:pt x="0" y="40640"/>
                  </a:lnTo>
                  <a:lnTo>
                    <a:pt x="3115" y="55899"/>
                  </a:lnTo>
                  <a:lnTo>
                    <a:pt x="11588" y="68421"/>
                  </a:lnTo>
                  <a:lnTo>
                    <a:pt x="24110" y="76894"/>
                  </a:lnTo>
                  <a:lnTo>
                    <a:pt x="39370" y="80010"/>
                  </a:lnTo>
                  <a:lnTo>
                    <a:pt x="55364" y="76894"/>
                  </a:lnTo>
                  <a:lnTo>
                    <a:pt x="68262" y="68421"/>
                  </a:lnTo>
                  <a:lnTo>
                    <a:pt x="76874" y="55899"/>
                  </a:lnTo>
                  <a:lnTo>
                    <a:pt x="80010" y="40640"/>
                  </a:lnTo>
                  <a:lnTo>
                    <a:pt x="76874" y="24645"/>
                  </a:lnTo>
                  <a:lnTo>
                    <a:pt x="68262" y="11747"/>
                  </a:lnTo>
                  <a:lnTo>
                    <a:pt x="55364" y="3135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object 13"/>
            <p:cNvSpPr/>
            <p:nvPr/>
          </p:nvSpPr>
          <p:spPr>
            <a:xfrm>
              <a:off x="4264512" y="2508075"/>
              <a:ext cx="72553" cy="71402"/>
            </a:xfrm>
            <a:custGeom>
              <a:avLst/>
              <a:gdLst/>
              <a:ahLst/>
              <a:cxnLst/>
              <a:rect l="l" t="t" r="r" b="b"/>
              <a:pathLst>
                <a:path w="80010" h="78739">
                  <a:moveTo>
                    <a:pt x="39369" y="0"/>
                  </a:moveTo>
                  <a:lnTo>
                    <a:pt x="24110" y="2936"/>
                  </a:lnTo>
                  <a:lnTo>
                    <a:pt x="11588" y="11112"/>
                  </a:lnTo>
                  <a:lnTo>
                    <a:pt x="3115" y="23574"/>
                  </a:lnTo>
                  <a:lnTo>
                    <a:pt x="0" y="39370"/>
                  </a:lnTo>
                  <a:lnTo>
                    <a:pt x="3115" y="54629"/>
                  </a:lnTo>
                  <a:lnTo>
                    <a:pt x="11588" y="67151"/>
                  </a:lnTo>
                  <a:lnTo>
                    <a:pt x="24110" y="75624"/>
                  </a:lnTo>
                  <a:lnTo>
                    <a:pt x="39369" y="78739"/>
                  </a:lnTo>
                  <a:lnTo>
                    <a:pt x="55364" y="75624"/>
                  </a:lnTo>
                  <a:lnTo>
                    <a:pt x="68262" y="67151"/>
                  </a:lnTo>
                  <a:lnTo>
                    <a:pt x="76874" y="54629"/>
                  </a:lnTo>
                  <a:lnTo>
                    <a:pt x="80010" y="39370"/>
                  </a:lnTo>
                  <a:lnTo>
                    <a:pt x="76874" y="23574"/>
                  </a:lnTo>
                  <a:lnTo>
                    <a:pt x="68262" y="11112"/>
                  </a:lnTo>
                  <a:lnTo>
                    <a:pt x="55364" y="2936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object 14"/>
            <p:cNvSpPr/>
            <p:nvPr/>
          </p:nvSpPr>
          <p:spPr>
            <a:xfrm>
              <a:off x="2359704" y="4549929"/>
              <a:ext cx="72553" cy="72553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39369" y="0"/>
                  </a:moveTo>
                  <a:lnTo>
                    <a:pt x="23574" y="3115"/>
                  </a:lnTo>
                  <a:lnTo>
                    <a:pt x="11112" y="11588"/>
                  </a:lnTo>
                  <a:lnTo>
                    <a:pt x="2936" y="24110"/>
                  </a:lnTo>
                  <a:lnTo>
                    <a:pt x="0" y="39369"/>
                  </a:lnTo>
                  <a:lnTo>
                    <a:pt x="2936" y="55364"/>
                  </a:lnTo>
                  <a:lnTo>
                    <a:pt x="11112" y="68262"/>
                  </a:lnTo>
                  <a:lnTo>
                    <a:pt x="23574" y="76874"/>
                  </a:lnTo>
                  <a:lnTo>
                    <a:pt x="39369" y="80010"/>
                  </a:lnTo>
                  <a:lnTo>
                    <a:pt x="55364" y="76874"/>
                  </a:lnTo>
                  <a:lnTo>
                    <a:pt x="68262" y="68262"/>
                  </a:lnTo>
                  <a:lnTo>
                    <a:pt x="76874" y="55364"/>
                  </a:lnTo>
                  <a:lnTo>
                    <a:pt x="80009" y="39369"/>
                  </a:lnTo>
                  <a:lnTo>
                    <a:pt x="76874" y="24110"/>
                  </a:lnTo>
                  <a:lnTo>
                    <a:pt x="68262" y="11588"/>
                  </a:lnTo>
                  <a:lnTo>
                    <a:pt x="55364" y="3115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object 15"/>
            <p:cNvSpPr/>
            <p:nvPr/>
          </p:nvSpPr>
          <p:spPr>
            <a:xfrm>
              <a:off x="3627658" y="3079288"/>
              <a:ext cx="72553" cy="72553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39370" y="0"/>
                  </a:moveTo>
                  <a:lnTo>
                    <a:pt x="24110" y="3115"/>
                  </a:lnTo>
                  <a:lnTo>
                    <a:pt x="11588" y="11588"/>
                  </a:lnTo>
                  <a:lnTo>
                    <a:pt x="3115" y="24110"/>
                  </a:lnTo>
                  <a:lnTo>
                    <a:pt x="0" y="39369"/>
                  </a:lnTo>
                  <a:lnTo>
                    <a:pt x="3115" y="55364"/>
                  </a:lnTo>
                  <a:lnTo>
                    <a:pt x="11588" y="68262"/>
                  </a:lnTo>
                  <a:lnTo>
                    <a:pt x="24110" y="76874"/>
                  </a:lnTo>
                  <a:lnTo>
                    <a:pt x="39370" y="80010"/>
                  </a:lnTo>
                  <a:lnTo>
                    <a:pt x="55364" y="76874"/>
                  </a:lnTo>
                  <a:lnTo>
                    <a:pt x="68262" y="68262"/>
                  </a:lnTo>
                  <a:lnTo>
                    <a:pt x="76874" y="55364"/>
                  </a:lnTo>
                  <a:lnTo>
                    <a:pt x="80010" y="39369"/>
                  </a:lnTo>
                  <a:lnTo>
                    <a:pt x="76874" y="24110"/>
                  </a:lnTo>
                  <a:lnTo>
                    <a:pt x="68262" y="11588"/>
                  </a:lnTo>
                  <a:lnTo>
                    <a:pt x="55364" y="3115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object 16"/>
            <p:cNvSpPr/>
            <p:nvPr/>
          </p:nvSpPr>
          <p:spPr>
            <a:xfrm>
              <a:off x="1963541" y="3797910"/>
              <a:ext cx="71402" cy="72553"/>
            </a:xfrm>
            <a:custGeom>
              <a:avLst/>
              <a:gdLst/>
              <a:ahLst/>
              <a:cxnLst/>
              <a:rect l="l" t="t" r="r" b="b"/>
              <a:pathLst>
                <a:path w="78739" h="80010">
                  <a:moveTo>
                    <a:pt x="39369" y="0"/>
                  </a:moveTo>
                  <a:lnTo>
                    <a:pt x="23574" y="3115"/>
                  </a:lnTo>
                  <a:lnTo>
                    <a:pt x="11112" y="11588"/>
                  </a:lnTo>
                  <a:lnTo>
                    <a:pt x="2936" y="24110"/>
                  </a:lnTo>
                  <a:lnTo>
                    <a:pt x="0" y="39370"/>
                  </a:lnTo>
                  <a:lnTo>
                    <a:pt x="2936" y="55364"/>
                  </a:lnTo>
                  <a:lnTo>
                    <a:pt x="11112" y="68262"/>
                  </a:lnTo>
                  <a:lnTo>
                    <a:pt x="23574" y="76874"/>
                  </a:lnTo>
                  <a:lnTo>
                    <a:pt x="39369" y="80010"/>
                  </a:lnTo>
                  <a:lnTo>
                    <a:pt x="55165" y="76874"/>
                  </a:lnTo>
                  <a:lnTo>
                    <a:pt x="67627" y="68262"/>
                  </a:lnTo>
                  <a:lnTo>
                    <a:pt x="75803" y="55364"/>
                  </a:lnTo>
                  <a:lnTo>
                    <a:pt x="78739" y="39370"/>
                  </a:lnTo>
                  <a:lnTo>
                    <a:pt x="75803" y="24110"/>
                  </a:lnTo>
                  <a:lnTo>
                    <a:pt x="67627" y="11588"/>
                  </a:lnTo>
                  <a:lnTo>
                    <a:pt x="55165" y="3115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object 17"/>
            <p:cNvSpPr/>
            <p:nvPr/>
          </p:nvSpPr>
          <p:spPr>
            <a:xfrm>
              <a:off x="3937447" y="1879281"/>
              <a:ext cx="71402" cy="71402"/>
            </a:xfrm>
            <a:custGeom>
              <a:avLst/>
              <a:gdLst/>
              <a:ahLst/>
              <a:cxnLst/>
              <a:rect l="l" t="t" r="r" b="b"/>
              <a:pathLst>
                <a:path w="78739" h="78740">
                  <a:moveTo>
                    <a:pt x="39370" y="0"/>
                  </a:moveTo>
                  <a:lnTo>
                    <a:pt x="23574" y="2936"/>
                  </a:lnTo>
                  <a:lnTo>
                    <a:pt x="11112" y="11112"/>
                  </a:lnTo>
                  <a:lnTo>
                    <a:pt x="2936" y="23574"/>
                  </a:lnTo>
                  <a:lnTo>
                    <a:pt x="0" y="39369"/>
                  </a:lnTo>
                  <a:lnTo>
                    <a:pt x="2936" y="54629"/>
                  </a:lnTo>
                  <a:lnTo>
                    <a:pt x="11112" y="67151"/>
                  </a:lnTo>
                  <a:lnTo>
                    <a:pt x="23574" y="75624"/>
                  </a:lnTo>
                  <a:lnTo>
                    <a:pt x="39370" y="78739"/>
                  </a:lnTo>
                  <a:lnTo>
                    <a:pt x="54629" y="75624"/>
                  </a:lnTo>
                  <a:lnTo>
                    <a:pt x="67151" y="67151"/>
                  </a:lnTo>
                  <a:lnTo>
                    <a:pt x="75624" y="54629"/>
                  </a:lnTo>
                  <a:lnTo>
                    <a:pt x="78740" y="39369"/>
                  </a:lnTo>
                  <a:lnTo>
                    <a:pt x="75624" y="23574"/>
                  </a:lnTo>
                  <a:lnTo>
                    <a:pt x="67151" y="11112"/>
                  </a:lnTo>
                  <a:lnTo>
                    <a:pt x="54629" y="2936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object 18"/>
            <p:cNvSpPr/>
            <p:nvPr/>
          </p:nvSpPr>
          <p:spPr>
            <a:xfrm>
              <a:off x="3631112" y="4446282"/>
              <a:ext cx="72553" cy="72553"/>
            </a:xfrm>
            <a:custGeom>
              <a:avLst/>
              <a:gdLst/>
              <a:ahLst/>
              <a:cxnLst/>
              <a:rect l="l" t="t" r="r" b="b"/>
              <a:pathLst>
                <a:path w="80010" h="80010">
                  <a:moveTo>
                    <a:pt x="39369" y="0"/>
                  </a:moveTo>
                  <a:lnTo>
                    <a:pt x="24110" y="3115"/>
                  </a:lnTo>
                  <a:lnTo>
                    <a:pt x="11588" y="11588"/>
                  </a:lnTo>
                  <a:lnTo>
                    <a:pt x="3115" y="24110"/>
                  </a:lnTo>
                  <a:lnTo>
                    <a:pt x="0" y="39370"/>
                  </a:lnTo>
                  <a:lnTo>
                    <a:pt x="3115" y="55364"/>
                  </a:lnTo>
                  <a:lnTo>
                    <a:pt x="11588" y="68262"/>
                  </a:lnTo>
                  <a:lnTo>
                    <a:pt x="24110" y="76874"/>
                  </a:lnTo>
                  <a:lnTo>
                    <a:pt x="39369" y="80010"/>
                  </a:lnTo>
                  <a:lnTo>
                    <a:pt x="55364" y="76874"/>
                  </a:lnTo>
                  <a:lnTo>
                    <a:pt x="68262" y="68262"/>
                  </a:lnTo>
                  <a:lnTo>
                    <a:pt x="76874" y="55364"/>
                  </a:lnTo>
                  <a:lnTo>
                    <a:pt x="80010" y="39370"/>
                  </a:lnTo>
                  <a:lnTo>
                    <a:pt x="76874" y="24110"/>
                  </a:lnTo>
                  <a:lnTo>
                    <a:pt x="68262" y="11588"/>
                  </a:lnTo>
                  <a:lnTo>
                    <a:pt x="55364" y="3115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object 19"/>
            <p:cNvSpPr/>
            <p:nvPr/>
          </p:nvSpPr>
          <p:spPr>
            <a:xfrm>
              <a:off x="2851454" y="3595222"/>
              <a:ext cx="179655" cy="207295"/>
            </a:xfrm>
            <a:custGeom>
              <a:avLst/>
              <a:gdLst/>
              <a:ahLst/>
              <a:cxnLst/>
              <a:rect l="l" t="t" r="r" b="b"/>
              <a:pathLst>
                <a:path w="198120" h="228600">
                  <a:moveTo>
                    <a:pt x="0" y="228600"/>
                  </a:moveTo>
                  <a:lnTo>
                    <a:pt x="198119" y="0"/>
                  </a:lnTo>
                </a:path>
              </a:pathLst>
            </a:custGeom>
            <a:ln w="10782">
              <a:solidFill>
                <a:srgbClr val="00B8FF"/>
              </a:solidFill>
            </a:ln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object 20"/>
            <p:cNvSpPr/>
            <p:nvPr/>
          </p:nvSpPr>
          <p:spPr>
            <a:xfrm>
              <a:off x="3010379" y="3542246"/>
              <a:ext cx="66795" cy="71402"/>
            </a:xfrm>
            <a:custGeom>
              <a:avLst/>
              <a:gdLst/>
              <a:ahLst/>
              <a:cxnLst/>
              <a:rect l="l" t="t" r="r" b="b"/>
              <a:pathLst>
                <a:path w="73660" h="78739">
                  <a:moveTo>
                    <a:pt x="73660" y="0"/>
                  </a:moveTo>
                  <a:lnTo>
                    <a:pt x="0" y="43179"/>
                  </a:lnTo>
                  <a:lnTo>
                    <a:pt x="40640" y="78739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object 21"/>
            <p:cNvSpPr/>
            <p:nvPr/>
          </p:nvSpPr>
          <p:spPr>
            <a:xfrm>
              <a:off x="3556255" y="3223243"/>
              <a:ext cx="64492" cy="253360"/>
            </a:xfrm>
            <a:custGeom>
              <a:avLst/>
              <a:gdLst/>
              <a:ahLst/>
              <a:cxnLst/>
              <a:rect l="l" t="t" r="r" b="b"/>
              <a:pathLst>
                <a:path w="71120" h="279400">
                  <a:moveTo>
                    <a:pt x="0" y="279400"/>
                  </a:moveTo>
                  <a:lnTo>
                    <a:pt x="71119" y="0"/>
                  </a:lnTo>
                </a:path>
              </a:pathLst>
            </a:custGeom>
            <a:ln w="10782">
              <a:solidFill>
                <a:srgbClr val="00B8FF"/>
              </a:solidFill>
            </a:ln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object 22"/>
            <p:cNvSpPr/>
            <p:nvPr/>
          </p:nvSpPr>
          <p:spPr>
            <a:xfrm>
              <a:off x="3596563" y="3155295"/>
              <a:ext cx="47216" cy="77160"/>
            </a:xfrm>
            <a:custGeom>
              <a:avLst/>
              <a:gdLst/>
              <a:ahLst/>
              <a:cxnLst/>
              <a:rect l="l" t="t" r="r" b="b"/>
              <a:pathLst>
                <a:path w="52070" h="85089">
                  <a:moveTo>
                    <a:pt x="45719" y="0"/>
                  </a:moveTo>
                  <a:lnTo>
                    <a:pt x="0" y="71120"/>
                  </a:lnTo>
                  <a:lnTo>
                    <a:pt x="52069" y="8509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" name="object 23"/>
            <p:cNvSpPr/>
            <p:nvPr/>
          </p:nvSpPr>
          <p:spPr>
            <a:xfrm>
              <a:off x="3667965" y="4521138"/>
              <a:ext cx="85221" cy="223417"/>
            </a:xfrm>
            <a:custGeom>
              <a:avLst/>
              <a:gdLst/>
              <a:ahLst/>
              <a:cxnLst/>
              <a:rect l="l" t="t" r="r" b="b"/>
              <a:pathLst>
                <a:path w="93979" h="246379">
                  <a:moveTo>
                    <a:pt x="0" y="0"/>
                  </a:moveTo>
                  <a:lnTo>
                    <a:pt x="93979" y="246380"/>
                  </a:lnTo>
                </a:path>
              </a:pathLst>
            </a:custGeom>
            <a:ln w="10782">
              <a:solidFill>
                <a:srgbClr val="FF3366"/>
              </a:solidFill>
            </a:ln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object 24"/>
            <p:cNvSpPr/>
            <p:nvPr/>
          </p:nvSpPr>
          <p:spPr>
            <a:xfrm>
              <a:off x="3730152" y="4733038"/>
              <a:ext cx="48369" cy="77160"/>
            </a:xfrm>
            <a:custGeom>
              <a:avLst/>
              <a:gdLst/>
              <a:ahLst/>
              <a:cxnLst/>
              <a:rect l="l" t="t" r="r" b="b"/>
              <a:pathLst>
                <a:path w="53339" h="85089">
                  <a:moveTo>
                    <a:pt x="49530" y="0"/>
                  </a:moveTo>
                  <a:lnTo>
                    <a:pt x="0" y="20320"/>
                  </a:lnTo>
                  <a:lnTo>
                    <a:pt x="53340" y="85090"/>
                  </a:lnTo>
                  <a:lnTo>
                    <a:pt x="49530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object 25"/>
            <p:cNvSpPr/>
            <p:nvPr/>
          </p:nvSpPr>
          <p:spPr>
            <a:xfrm>
              <a:off x="2014212" y="2922665"/>
              <a:ext cx="185414" cy="162381"/>
            </a:xfrm>
            <a:custGeom>
              <a:avLst/>
              <a:gdLst/>
              <a:ahLst/>
              <a:cxnLst/>
              <a:rect l="l" t="t" r="r" b="b"/>
              <a:pathLst>
                <a:path w="204469" h="179069">
                  <a:moveTo>
                    <a:pt x="204469" y="179070"/>
                  </a:moveTo>
                  <a:lnTo>
                    <a:pt x="0" y="0"/>
                  </a:lnTo>
                </a:path>
              </a:pathLst>
            </a:custGeom>
            <a:ln w="10782">
              <a:solidFill>
                <a:srgbClr val="00B8FF"/>
              </a:solidFill>
            </a:ln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" name="object 26"/>
            <p:cNvSpPr/>
            <p:nvPr/>
          </p:nvSpPr>
          <p:spPr>
            <a:xfrm>
              <a:off x="1961238" y="2876599"/>
              <a:ext cx="71402" cy="66795"/>
            </a:xfrm>
            <a:custGeom>
              <a:avLst/>
              <a:gdLst/>
              <a:ahLst/>
              <a:cxnLst/>
              <a:rect l="l" t="t" r="r" b="b"/>
              <a:pathLst>
                <a:path w="78739" h="73660">
                  <a:moveTo>
                    <a:pt x="0" y="0"/>
                  </a:moveTo>
                  <a:lnTo>
                    <a:pt x="43179" y="73660"/>
                  </a:lnTo>
                  <a:lnTo>
                    <a:pt x="78739" y="33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" name="object 27"/>
            <p:cNvSpPr/>
            <p:nvPr/>
          </p:nvSpPr>
          <p:spPr>
            <a:xfrm>
              <a:off x="2329762" y="2475829"/>
              <a:ext cx="219963" cy="54127"/>
            </a:xfrm>
            <a:custGeom>
              <a:avLst/>
              <a:gdLst/>
              <a:ahLst/>
              <a:cxnLst/>
              <a:rect l="l" t="t" r="r" b="b"/>
              <a:pathLst>
                <a:path w="242569" h="59689">
                  <a:moveTo>
                    <a:pt x="0" y="59690"/>
                  </a:moveTo>
                  <a:lnTo>
                    <a:pt x="242569" y="0"/>
                  </a:lnTo>
                </a:path>
              </a:pathLst>
            </a:custGeom>
            <a:ln w="10782">
              <a:solidFill>
                <a:srgbClr val="00B8FF"/>
              </a:solidFill>
            </a:ln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" name="object 28"/>
            <p:cNvSpPr/>
            <p:nvPr/>
          </p:nvSpPr>
          <p:spPr>
            <a:xfrm>
              <a:off x="2540512" y="2452797"/>
              <a:ext cx="77160" cy="47216"/>
            </a:xfrm>
            <a:custGeom>
              <a:avLst/>
              <a:gdLst/>
              <a:ahLst/>
              <a:cxnLst/>
              <a:rect l="l" t="t" r="r" b="b"/>
              <a:pathLst>
                <a:path w="85089" h="52069">
                  <a:moveTo>
                    <a:pt x="0" y="0"/>
                  </a:moveTo>
                  <a:lnTo>
                    <a:pt x="13969" y="52070"/>
                  </a:lnTo>
                  <a:lnTo>
                    <a:pt x="85090" y="6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object 29"/>
            <p:cNvSpPr/>
            <p:nvPr/>
          </p:nvSpPr>
          <p:spPr>
            <a:xfrm>
              <a:off x="2036095" y="3868159"/>
              <a:ext cx="362766" cy="254512"/>
            </a:xfrm>
            <a:custGeom>
              <a:avLst/>
              <a:gdLst/>
              <a:ahLst/>
              <a:cxnLst/>
              <a:rect l="l" t="t" r="r" b="b"/>
              <a:pathLst>
                <a:path w="400050" h="280670">
                  <a:moveTo>
                    <a:pt x="0" y="0"/>
                  </a:moveTo>
                  <a:lnTo>
                    <a:pt x="400050" y="280669"/>
                  </a:lnTo>
                </a:path>
              </a:pathLst>
            </a:custGeom>
            <a:ln w="10782">
              <a:solidFill>
                <a:srgbClr val="FF3366"/>
              </a:solidFill>
            </a:ln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" name="object 30"/>
            <p:cNvSpPr/>
            <p:nvPr/>
          </p:nvSpPr>
          <p:spPr>
            <a:xfrm>
              <a:off x="2381586" y="4100791"/>
              <a:ext cx="74856" cy="62188"/>
            </a:xfrm>
            <a:custGeom>
              <a:avLst/>
              <a:gdLst/>
              <a:ahLst/>
              <a:cxnLst/>
              <a:rect l="l" t="t" r="r" b="b"/>
              <a:pathLst>
                <a:path w="82550" h="68579">
                  <a:moveTo>
                    <a:pt x="31750" y="0"/>
                  </a:moveTo>
                  <a:lnTo>
                    <a:pt x="0" y="43179"/>
                  </a:lnTo>
                  <a:lnTo>
                    <a:pt x="82550" y="68579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" name="object 31"/>
            <p:cNvSpPr/>
            <p:nvPr/>
          </p:nvSpPr>
          <p:spPr>
            <a:xfrm>
              <a:off x="4059521" y="3933803"/>
              <a:ext cx="575819" cy="59885"/>
            </a:xfrm>
            <a:custGeom>
              <a:avLst/>
              <a:gdLst/>
              <a:ahLst/>
              <a:cxnLst/>
              <a:rect l="l" t="t" r="r" b="b"/>
              <a:pathLst>
                <a:path w="635000" h="66039">
                  <a:moveTo>
                    <a:pt x="0" y="0"/>
                  </a:moveTo>
                  <a:lnTo>
                    <a:pt x="635000" y="66039"/>
                  </a:lnTo>
                </a:path>
              </a:pathLst>
            </a:custGeom>
            <a:ln w="10782">
              <a:solidFill>
                <a:srgbClr val="00B8FF"/>
              </a:solidFill>
            </a:ln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" name="object 32"/>
            <p:cNvSpPr/>
            <p:nvPr/>
          </p:nvSpPr>
          <p:spPr>
            <a:xfrm>
              <a:off x="4629582" y="3968352"/>
              <a:ext cx="76008" cy="49520"/>
            </a:xfrm>
            <a:custGeom>
              <a:avLst/>
              <a:gdLst/>
              <a:ahLst/>
              <a:cxnLst/>
              <a:rect l="l" t="t" r="r" b="b"/>
              <a:pathLst>
                <a:path w="83820" h="54610">
                  <a:moveTo>
                    <a:pt x="6350" y="0"/>
                  </a:moveTo>
                  <a:lnTo>
                    <a:pt x="0" y="54610"/>
                  </a:lnTo>
                  <a:lnTo>
                    <a:pt x="83820" y="355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632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657548" y="3156448"/>
            <a:ext cx="8839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Cell cytoplasm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is crowded with molecules of different sizes and densities, which can affect rates of reaction by molecules of different sizes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If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molecules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attract each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other (e.g. electrostatically), rates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of reaction can increase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faster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 than Mass Action predicts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029230" y="6149890"/>
            <a:ext cx="453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For a detailed derivation see Philips—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Physical Biology of the Cell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Chapter 14</a:t>
            </a:r>
          </a:p>
        </p:txBody>
      </p:sp>
    </p:spTree>
    <p:extLst>
      <p:ext uri="{BB962C8B-B14F-4D97-AF65-F5344CB8AC3E}">
        <p14:creationId xmlns:p14="http://schemas.microsoft.com/office/powerpoint/2010/main" val="2044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28852"/>
            <a:ext cx="9144000" cy="943251"/>
          </a:xfrm>
        </p:spPr>
        <p:txBody>
          <a:bodyPr/>
          <a:lstStyle/>
          <a:p>
            <a:r>
              <a:rPr lang="en-US" sz="3200" b="1" dirty="0">
                <a:solidFill>
                  <a:srgbClr val="0000CC"/>
                </a:solidFill>
              </a:rPr>
              <a:t>Rate Laws for Irreversible </a:t>
            </a:r>
            <a:r>
              <a:rPr lang="en-US" sz="3200" b="1" dirty="0">
                <a:solidFill>
                  <a:srgbClr val="0000CC"/>
                </a:solidFill>
              </a:rPr>
              <a:t>Mass-Action Kinetics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48649" y="862322"/>
                <a:ext cx="8229600" cy="203891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In general for the irreversible elementary reaction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rate law that follows mass-action kinetics is: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8649" y="862322"/>
                <a:ext cx="8229600" cy="2038919"/>
              </a:xfrm>
              <a:blipFill>
                <a:blip r:embed="rId2"/>
                <a:stretch>
                  <a:fillRect l="-1926" t="-3881" b="-52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1981200" y="41910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948649" y="4123015"/>
                <a:ext cx="8229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where the concentration of each reactant is raised to the power of its </a:t>
                </a:r>
                <a:r>
                  <a:rPr lang="en-US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stoichiometric amount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="1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T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he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units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of the rate constant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 depend on the number and exponents of the reacting components</a:t>
                </a:r>
                <a:endParaRPr lang="en-US" sz="2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649" y="4123015"/>
                <a:ext cx="8229600" cy="2677656"/>
              </a:xfrm>
              <a:prstGeom prst="rect">
                <a:avLst/>
              </a:prstGeom>
              <a:blipFill>
                <a:blip r:embed="rId3"/>
                <a:stretch>
                  <a:fillRect l="-1556" t="-2273" r="-667" b="-5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096000" y="636978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Slide Courtesy of Herbert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Sauro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1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9067800" cy="914400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Rate Laws for Reversible </a:t>
            </a:r>
            <a:r>
              <a:rPr lang="en-US" sz="3600" b="1" dirty="0">
                <a:solidFill>
                  <a:srgbClr val="0000CC"/>
                </a:solidFill>
              </a:rPr>
              <a:t>Mass-Action Kinetics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20915" y="990601"/>
                <a:ext cx="8229600" cy="6066341"/>
              </a:xfrm>
            </p:spPr>
            <p:txBody>
              <a:bodyPr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if the reaction is reversible?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⇌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mr>
                      </m:m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Treat the </a:t>
                </a:r>
                <a:r>
                  <a:rPr lang="en-US" dirty="0"/>
                  <a:t>forward and reverse reactions as </a:t>
                </a:r>
                <a:r>
                  <a:rPr lang="en-US" b="1" dirty="0"/>
                  <a:t>separate irreversible </a:t>
                </a:r>
                <a:r>
                  <a:rPr lang="en-US" dirty="0"/>
                  <a:t>reactions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groupCh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and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groupCh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0915" y="990601"/>
                <a:ext cx="8229600" cy="6066341"/>
              </a:xfrm>
              <a:blipFill>
                <a:blip r:embed="rId2"/>
                <a:stretch>
                  <a:fillRect l="-1926" t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3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10066"/>
            <a:ext cx="9067800" cy="914400"/>
          </a:xfrm>
        </p:spPr>
        <p:txBody>
          <a:bodyPr/>
          <a:lstStyle/>
          <a:p>
            <a:r>
              <a:rPr lang="en-US" sz="4000" b="1" dirty="0">
                <a:solidFill>
                  <a:srgbClr val="0000CC"/>
                </a:solidFill>
              </a:rPr>
              <a:t>Deriving Reversible Mass-Action Rate Laws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20916" y="990601"/>
                <a:ext cx="7218285" cy="4214615"/>
              </a:xfr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By mass-action, the separate rates 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groupCh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and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So </a:t>
                </a:r>
                <a:r>
                  <a:rPr lang="en-US" dirty="0">
                    <a:ea typeface="Cambria Math" panose="02040503050406030204" pitchFamily="18" charset="0"/>
                  </a:rPr>
                  <a:t>the total rate of the reaction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0916" y="990601"/>
                <a:ext cx="7218285" cy="4214615"/>
              </a:xfrm>
              <a:blipFill>
                <a:blip r:embed="rId2"/>
                <a:stretch>
                  <a:fillRect l="-2196" t="-1881" r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382000" y="838201"/>
                <a:ext cx="2459812" cy="929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⇌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mr>
                      </m:m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838201"/>
                <a:ext cx="2459812" cy="929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8208188" y="3810000"/>
                <a:ext cx="2459812" cy="480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l-G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𝑜𝑡𝑎𝑙</m:t>
                              </m:r>
                            </m:sub>
                          </m:sSub>
                        </m:e>
                      </m:groupCh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188" y="3810000"/>
                <a:ext cx="2459812" cy="4806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286000" y="5467273"/>
                <a:ext cx="7788276" cy="12353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Cambria Math" panose="02040503050406030204" pitchFamily="18" charset="0"/>
                  </a:rPr>
                  <a:t>T</a:t>
                </a:r>
                <a:r>
                  <a:rPr lang="en-US" sz="2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Cambria Math" panose="02040503050406030204" pitchFamily="18" charset="0"/>
                  </a:rPr>
                  <a:t>he </a:t>
                </a:r>
                <a:r>
                  <a:rPr lang="en-US" sz="2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Cambria Math" panose="02040503050406030204" pitchFamily="18" charset="0"/>
                  </a:rPr>
                  <a:t>reactants and their exponents in the two halves of the rate </a:t>
                </a:r>
                <a:r>
                  <a:rPr lang="en-US" sz="2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Cambria Math" panose="02040503050406030204" pitchFamily="18" charset="0"/>
                  </a:rPr>
                  <a:t>law differ</a:t>
                </a:r>
                <a:r>
                  <a:rPr lang="en-US" sz="2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Cambria Math" panose="02040503050406030204" pitchFamily="18" charset="0"/>
                  </a:rPr>
                  <a:t>, as can the units of </a:t>
                </a:r>
                <a:r>
                  <a:rPr lang="en-US" sz="2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Cambria Math" panose="02040503050406030204" pitchFamily="18" charset="0"/>
                  </a:rPr>
                  <a:t>the rate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467273"/>
                <a:ext cx="7788276" cy="1235338"/>
              </a:xfrm>
              <a:prstGeom prst="rect">
                <a:avLst/>
              </a:prstGeom>
              <a:blipFill>
                <a:blip r:embed="rId5"/>
                <a:stretch>
                  <a:fillRect l="-1174" t="-3448" r="-861" b="-7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22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28852"/>
            <a:ext cx="9144000" cy="943251"/>
          </a:xfrm>
        </p:spPr>
        <p:txBody>
          <a:bodyPr/>
          <a:lstStyle/>
          <a:p>
            <a:r>
              <a:rPr lang="en-US" sz="3200" b="1" dirty="0">
                <a:solidFill>
                  <a:srgbClr val="0000CC"/>
                </a:solidFill>
              </a:rPr>
              <a:t>General Form for Reversible </a:t>
            </a:r>
            <a:r>
              <a:rPr lang="en-US" sz="3200" b="1" dirty="0">
                <a:solidFill>
                  <a:srgbClr val="0000CC"/>
                </a:solidFill>
              </a:rPr>
              <a:t>Mass-Action Rate Laws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850023"/>
                <a:ext cx="7940336" cy="203891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the </a:t>
                </a:r>
                <a:r>
                  <a:rPr lang="en-US" b="1" dirty="0"/>
                  <a:t>reversible</a:t>
                </a:r>
                <a:r>
                  <a:rPr lang="en-US" dirty="0"/>
                  <a:t> elementary reaction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𝑜𝑡𝑎𝑙</m:t>
                              </m:r>
                            </m:sub>
                          </m:sSub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mass-action rate law </a:t>
                </a:r>
                <a:r>
                  <a:rPr lang="en-US" dirty="0" smtClean="0"/>
                  <a:t>is: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850023"/>
                <a:ext cx="7940336" cy="2038919"/>
              </a:xfrm>
              <a:blipFill>
                <a:blip r:embed="rId2"/>
                <a:stretch>
                  <a:fillRect l="-1919" t="-3881" b="-40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1981200" y="41910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926432" y="4109698"/>
                <a:ext cx="8229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where the concentration of each reactant is raised to the power of its </a:t>
                </a:r>
                <a:r>
                  <a:rPr lang="en-US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stoichiometric amount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="1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T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he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units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of the rate constants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 depend on the number and exponents of the reacting components</a:t>
                </a:r>
                <a:endParaRPr lang="en-US" sz="2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432" y="4109698"/>
                <a:ext cx="8229600" cy="2677656"/>
              </a:xfrm>
              <a:prstGeom prst="rect">
                <a:avLst/>
              </a:prstGeom>
              <a:blipFill>
                <a:blip r:embed="rId3"/>
                <a:stretch>
                  <a:fillRect l="-1481" t="-2278" r="-2593" b="-5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096000" y="636978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Slide Courtesy of Herbert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Sauro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950"/>
            <a:ext cx="9144000" cy="731050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Reversible and Irreversible Reactions</a:t>
            </a:r>
            <a:endParaRPr lang="en-US" sz="3600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76400" y="819989"/>
                <a:ext cx="8991600" cy="167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900" dirty="0"/>
                  <a:t>Single arrows indicate </a:t>
                </a:r>
                <a:r>
                  <a:rPr lang="en-US" sz="2900" b="1" dirty="0"/>
                  <a:t>irreversible reactions–</a:t>
                </a:r>
                <a:r>
                  <a:rPr lang="en-US" sz="2900" dirty="0"/>
                  <a:t>occur </a:t>
                </a:r>
                <a:r>
                  <a:rPr lang="en-US" sz="2900" b="1" dirty="0"/>
                  <a:t>in only one direction</a:t>
                </a:r>
                <a:r>
                  <a:rPr lang="en-US" sz="2900" dirty="0"/>
                  <a:t> (</a:t>
                </a:r>
                <a:r>
                  <a:rPr lang="en-US" sz="2900" b="1" dirty="0">
                    <a:solidFill>
                      <a:srgbClr val="FF0000"/>
                    </a:solidFill>
                  </a:rPr>
                  <a:t>not everyone is consistent</a:t>
                </a:r>
                <a:r>
                  <a:rPr lang="en-US" sz="2900" dirty="0"/>
                  <a:t>)</a:t>
                </a:r>
                <a:endParaRPr lang="en-US" sz="2900" dirty="0"/>
              </a:p>
              <a:p>
                <a:pPr marL="0" indent="0">
                  <a:buNone/>
                </a:pPr>
                <a:endParaRPr lang="en-US" sz="29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en-US" sz="2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ADP</m:t>
                      </m:r>
                      <m:r>
                        <a:rPr lang="en-US" sz="2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m:rPr>
                          <m:sty m:val="p"/>
                        </m:rPr>
                        <a:rPr lang="en-US" sz="2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ATP</m:t>
                      </m:r>
                      <m:r>
                        <a:rPr lang="en-US" sz="2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AMP</m:t>
                      </m:r>
                    </m:oMath>
                  </m:oMathPara>
                </a14:m>
                <a:endParaRPr lang="en-US" sz="2900" dirty="0"/>
              </a:p>
              <a:p>
                <a:pPr marL="0" indent="0">
                  <a:buNone/>
                </a:pPr>
                <a:r>
                  <a:rPr lang="en-US" sz="2900" dirty="0"/>
                  <a:t>Double </a:t>
                </a:r>
                <a:r>
                  <a:rPr lang="en-US" sz="2900" dirty="0"/>
                  <a:t>arrow </a:t>
                </a:r>
                <a:r>
                  <a:rPr lang="en-US" sz="2900" dirty="0"/>
                  <a:t>indicate </a:t>
                </a:r>
                <a:r>
                  <a:rPr lang="en-US" sz="2900" b="1" dirty="0"/>
                  <a:t>reversible reactions</a:t>
                </a:r>
                <a:r>
                  <a:rPr lang="en-US" sz="2900" dirty="0"/>
                  <a:t>—occur in both directions</a:t>
                </a:r>
                <a:endParaRPr lang="en-US" sz="2900" dirty="0"/>
              </a:p>
              <a:p>
                <a:pPr marL="0" indent="0">
                  <a:buNone/>
                </a:pPr>
                <a:endParaRPr lang="en-US" sz="29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en-US" sz="2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ADP</m:t>
                      </m:r>
                      <m:r>
                        <a:rPr lang="en-US" sz="2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⇌</m:t>
                      </m:r>
                      <m:r>
                        <m:rPr>
                          <m:sty m:val="p"/>
                        </m:rPr>
                        <a:rPr lang="en-US" sz="2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ATP</m:t>
                      </m:r>
                      <m:r>
                        <a:rPr lang="en-US" sz="2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AMP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</a:t>
                </a:r>
                <a:r>
                  <a:rPr lang="en-US" sz="2400" b="1" dirty="0"/>
                  <a:t> net rate of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Positive </a:t>
                </a:r>
                <a:r>
                  <a:rPr lang="en-US" sz="2400" dirty="0"/>
                  <a:t>net rates mean flow of mass from </a:t>
                </a:r>
                <a:r>
                  <a:rPr lang="en-US" sz="2400" b="1" dirty="0"/>
                  <a:t>left to </a:t>
                </a:r>
                <a:r>
                  <a:rPr lang="en-US" sz="2400" b="1" dirty="0"/>
                  <a:t>right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Negative</a:t>
                </a:r>
                <a:r>
                  <a:rPr lang="en-US" sz="2400" b="1" dirty="0"/>
                  <a:t> net rates </a:t>
                </a:r>
                <a:r>
                  <a:rPr lang="en-US" sz="2400" dirty="0"/>
                  <a:t>mean flow of mass </a:t>
                </a:r>
                <a:r>
                  <a:rPr lang="en-US" sz="2400" b="1" dirty="0"/>
                  <a:t>right to </a:t>
                </a:r>
                <a:r>
                  <a:rPr lang="en-US" sz="2400" b="1" dirty="0"/>
                  <a:t>left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9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6400" y="819989"/>
                <a:ext cx="8991600" cy="1676400"/>
              </a:xfrm>
              <a:blipFill>
                <a:blip r:embed="rId2"/>
                <a:stretch>
                  <a:fillRect l="-1424" t="-3636" r="-2441" b="-247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638800" y="2057401"/>
                <a:ext cx="28802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057401"/>
                <a:ext cx="288028" cy="299249"/>
              </a:xfrm>
              <a:prstGeom prst="rect">
                <a:avLst/>
              </a:prstGeom>
              <a:blipFill>
                <a:blip r:embed="rId3"/>
                <a:stretch>
                  <a:fillRect l="-10638" r="-12766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638800" y="3938835"/>
                <a:ext cx="28802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938835"/>
                <a:ext cx="288028" cy="299249"/>
              </a:xfrm>
              <a:prstGeom prst="rect">
                <a:avLst/>
              </a:prstGeom>
              <a:blipFill>
                <a:blip r:embed="rId4"/>
                <a:stretch>
                  <a:fillRect l="-10638" r="-1276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638800" y="4648201"/>
                <a:ext cx="280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648201"/>
                <a:ext cx="280270" cy="276999"/>
              </a:xfrm>
              <a:prstGeom prst="rect">
                <a:avLst/>
              </a:prstGeom>
              <a:blipFill>
                <a:blip r:embed="rId5"/>
                <a:stretch>
                  <a:fillRect l="-1087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52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4271"/>
            <a:ext cx="9144000" cy="943251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Thinking About Reversible Mass-Action Kinetics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850023"/>
                <a:ext cx="7940336" cy="203891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Thus for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groupCh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850023"/>
                <a:ext cx="7940336" cy="2038919"/>
              </a:xfrm>
              <a:blipFill>
                <a:blip r:embed="rId2"/>
                <a:stretch>
                  <a:fillRect l="-1919" t="-3881" b="-40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1981200" y="41910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636978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Slide Courtesy of Herbert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Sauro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97937" y="1593711"/>
            <a:ext cx="381000" cy="45720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89504" y="1585322"/>
            <a:ext cx="381000" cy="457200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18003" y="1593711"/>
            <a:ext cx="381000" cy="457200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00" y="1593711"/>
            <a:ext cx="381000" cy="457200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93009" y="3027931"/>
            <a:ext cx="4135680" cy="473204"/>
            <a:chOff x="4030188" y="3370490"/>
            <a:chExt cx="4135680" cy="473204"/>
          </a:xfrm>
        </p:grpSpPr>
        <p:sp>
          <p:nvSpPr>
            <p:cNvPr id="29" name="Rectangle 28"/>
            <p:cNvSpPr/>
            <p:nvPr/>
          </p:nvSpPr>
          <p:spPr>
            <a:xfrm>
              <a:off x="6781800" y="3370490"/>
              <a:ext cx="381000" cy="457200"/>
            </a:xfrm>
            <a:prstGeom prst="rect">
              <a:avLst/>
            </a:prstGeom>
            <a:solidFill>
              <a:srgbClr val="00B05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30188" y="3386494"/>
              <a:ext cx="381000" cy="457200"/>
            </a:xfrm>
            <a:prstGeom prst="rect">
              <a:avLst/>
            </a:prstGeom>
            <a:solidFill>
              <a:srgbClr val="92D05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975023" y="3370490"/>
              <a:ext cx="381000" cy="457200"/>
            </a:xfrm>
            <a:prstGeom prst="rect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84868" y="3370490"/>
              <a:ext cx="381000" cy="457200"/>
            </a:xfrm>
            <a:prstGeom prst="rect">
              <a:avLst/>
            </a:prstGeom>
            <a:solidFill>
              <a:srgbClr val="FFC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3003793" y="2050911"/>
            <a:ext cx="1779716" cy="993024"/>
          </a:xfrm>
          <a:prstGeom prst="straightConnector1">
            <a:avLst/>
          </a:prstGeom>
          <a:ln w="38100">
            <a:solidFill>
              <a:srgbClr val="D0EBB4">
                <a:alpha val="6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9" idx="0"/>
          </p:cNvCxnSpPr>
          <p:nvPr/>
        </p:nvCxnSpPr>
        <p:spPr>
          <a:xfrm>
            <a:off x="6557231" y="2026293"/>
            <a:ext cx="977890" cy="1001639"/>
          </a:xfrm>
          <a:prstGeom prst="straightConnector1">
            <a:avLst/>
          </a:prstGeom>
          <a:ln w="38100">
            <a:solidFill>
              <a:srgbClr val="91DD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4271"/>
            <a:ext cx="9144000" cy="943251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Thinking About Reversible Mass-Action Kinetics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28800" y="850023"/>
                <a:ext cx="8245475" cy="203891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Thus for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groupCh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Etc</a:t>
                </a:r>
                <a:r>
                  <a:rPr lang="en-US" dirty="0"/>
                  <a:t>..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0" y="850023"/>
                <a:ext cx="8245475" cy="2038919"/>
              </a:xfrm>
              <a:blipFill>
                <a:blip r:embed="rId2"/>
                <a:stretch>
                  <a:fillRect l="-1848" t="-3881" b="-14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1981200" y="41910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636978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Slide Courtesy of Herbert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Sauro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97937" y="1593711"/>
            <a:ext cx="381000" cy="45720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43883" y="3456093"/>
            <a:ext cx="381000" cy="45720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89504" y="1585322"/>
            <a:ext cx="381000" cy="457200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10295" y="3469127"/>
            <a:ext cx="381000" cy="457200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18003" y="1593711"/>
            <a:ext cx="381000" cy="457200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13683" y="4361831"/>
            <a:ext cx="381000" cy="457200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00" y="1593711"/>
            <a:ext cx="381000" cy="457200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562319" y="3354078"/>
            <a:ext cx="4143070" cy="473612"/>
            <a:chOff x="4038319" y="3354078"/>
            <a:chExt cx="4143070" cy="473612"/>
          </a:xfrm>
        </p:grpSpPr>
        <p:sp>
          <p:nvSpPr>
            <p:cNvPr id="15" name="Rectangle 14"/>
            <p:cNvSpPr/>
            <p:nvPr/>
          </p:nvSpPr>
          <p:spPr>
            <a:xfrm>
              <a:off x="6866801" y="3354078"/>
              <a:ext cx="381000" cy="457200"/>
            </a:xfrm>
            <a:prstGeom prst="rect">
              <a:avLst/>
            </a:prstGeom>
            <a:solidFill>
              <a:srgbClr val="00B05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38319" y="3362023"/>
              <a:ext cx="381000" cy="457200"/>
            </a:xfrm>
            <a:prstGeom prst="rect">
              <a:avLst/>
            </a:prstGeom>
            <a:solidFill>
              <a:srgbClr val="92D05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75023" y="3370490"/>
              <a:ext cx="381000" cy="457200"/>
            </a:xfrm>
            <a:prstGeom prst="rect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800389" y="3370490"/>
              <a:ext cx="381000" cy="457200"/>
            </a:xfrm>
            <a:prstGeom prst="rect">
              <a:avLst/>
            </a:prstGeom>
            <a:solidFill>
              <a:srgbClr val="FFC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3210295" y="4361831"/>
            <a:ext cx="381000" cy="457200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521996" y="4252847"/>
            <a:ext cx="4184062" cy="472513"/>
            <a:chOff x="3998818" y="3370490"/>
            <a:chExt cx="4184062" cy="472513"/>
          </a:xfrm>
        </p:grpSpPr>
        <p:sp>
          <p:nvSpPr>
            <p:cNvPr id="24" name="Rectangle 23"/>
            <p:cNvSpPr/>
            <p:nvPr/>
          </p:nvSpPr>
          <p:spPr>
            <a:xfrm>
              <a:off x="6865339" y="3370490"/>
              <a:ext cx="381000" cy="457200"/>
            </a:xfrm>
            <a:prstGeom prst="rect">
              <a:avLst/>
            </a:prstGeom>
            <a:solidFill>
              <a:srgbClr val="00B05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98818" y="3385803"/>
              <a:ext cx="381000" cy="457200"/>
            </a:xfrm>
            <a:prstGeom prst="rect">
              <a:avLst/>
            </a:prstGeom>
            <a:solidFill>
              <a:srgbClr val="92D05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44778" y="3370490"/>
              <a:ext cx="381000" cy="457200"/>
            </a:xfrm>
            <a:prstGeom prst="rect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801880" y="3370490"/>
              <a:ext cx="381000" cy="457200"/>
            </a:xfrm>
            <a:prstGeom prst="rect">
              <a:avLst/>
            </a:prstGeom>
            <a:solidFill>
              <a:srgbClr val="FFC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82447" y="1918176"/>
            <a:ext cx="4187071" cy="487657"/>
            <a:chOff x="3975035" y="3340033"/>
            <a:chExt cx="4187071" cy="487657"/>
          </a:xfrm>
        </p:grpSpPr>
        <p:sp>
          <p:nvSpPr>
            <p:cNvPr id="29" name="Rectangle 28"/>
            <p:cNvSpPr/>
            <p:nvPr/>
          </p:nvSpPr>
          <p:spPr>
            <a:xfrm>
              <a:off x="6781800" y="3370490"/>
              <a:ext cx="381000" cy="457200"/>
            </a:xfrm>
            <a:prstGeom prst="rect">
              <a:avLst/>
            </a:prstGeom>
            <a:solidFill>
              <a:srgbClr val="00B05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75035" y="3340033"/>
              <a:ext cx="381000" cy="457200"/>
            </a:xfrm>
            <a:prstGeom prst="rect">
              <a:avLst/>
            </a:prstGeom>
            <a:solidFill>
              <a:srgbClr val="92D05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917627" y="3346389"/>
              <a:ext cx="381000" cy="457200"/>
            </a:xfrm>
            <a:prstGeom prst="rect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81106" y="3370490"/>
              <a:ext cx="381000" cy="457200"/>
            </a:xfrm>
            <a:prstGeom prst="rect">
              <a:avLst/>
            </a:prstGeom>
            <a:solidFill>
              <a:srgbClr val="FFC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6" name="Straight Arrow Connector 5"/>
          <p:cNvCxnSpPr>
            <a:endCxn id="12" idx="0"/>
          </p:cNvCxnSpPr>
          <p:nvPr/>
        </p:nvCxnSpPr>
        <p:spPr>
          <a:xfrm>
            <a:off x="3276601" y="2050911"/>
            <a:ext cx="1057783" cy="1405182"/>
          </a:xfrm>
          <a:prstGeom prst="straightConnector1">
            <a:avLst/>
          </a:prstGeom>
          <a:ln w="38100">
            <a:solidFill>
              <a:srgbClr val="D0EBB4">
                <a:alpha val="6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87585" y="2034907"/>
            <a:ext cx="2472857" cy="1308440"/>
          </a:xfrm>
          <a:prstGeom prst="straightConnector1">
            <a:avLst/>
          </a:prstGeom>
          <a:ln w="38100">
            <a:solidFill>
              <a:srgbClr val="D0EBB4">
                <a:alpha val="6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557232" y="2026293"/>
            <a:ext cx="1938247" cy="1330651"/>
          </a:xfrm>
          <a:prstGeom prst="straightConnector1">
            <a:avLst/>
          </a:prstGeom>
          <a:ln w="38100">
            <a:solidFill>
              <a:srgbClr val="91DD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386689" y="2018675"/>
            <a:ext cx="3170542" cy="1437419"/>
          </a:xfrm>
          <a:prstGeom prst="straightConnector1">
            <a:avLst/>
          </a:prstGeom>
          <a:ln w="38100">
            <a:solidFill>
              <a:srgbClr val="91DD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68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2262"/>
            <a:ext cx="9144000" cy="943251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Example of Applying Reversible Mass-Action Kinetics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850023"/>
                <a:ext cx="7940336" cy="203891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850023"/>
                <a:ext cx="7940336" cy="2038919"/>
              </a:xfrm>
              <a:blipFill>
                <a:blip r:embed="rId2"/>
                <a:stretch>
                  <a:fillRect b="-119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1981200" y="41910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56832" y="1564673"/>
            <a:ext cx="381000" cy="45720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94042" y="1564673"/>
            <a:ext cx="381000" cy="457200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20580" y="1564673"/>
            <a:ext cx="305405" cy="457200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49284" y="2046389"/>
            <a:ext cx="235258" cy="214544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27741" y="2052116"/>
            <a:ext cx="153327" cy="187927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63915" y="2046390"/>
            <a:ext cx="152400" cy="187927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57599" y="2880734"/>
            <a:ext cx="319968" cy="352425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95699" y="3787288"/>
            <a:ext cx="243768" cy="334424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11084" y="4679534"/>
            <a:ext cx="226748" cy="394533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45978" y="2803525"/>
            <a:ext cx="235258" cy="214544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19955" y="2847026"/>
            <a:ext cx="153327" cy="187927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44915" y="2847026"/>
            <a:ext cx="152400" cy="187927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59384" y="3766989"/>
            <a:ext cx="235258" cy="214544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19954" y="3766141"/>
            <a:ext cx="153327" cy="187927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007363" y="3752820"/>
            <a:ext cx="152400" cy="187927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84542" y="4677140"/>
            <a:ext cx="235258" cy="214544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66627" y="4703758"/>
            <a:ext cx="153327" cy="187927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792515" y="4690449"/>
            <a:ext cx="152400" cy="187927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513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7998"/>
            <a:ext cx="9144000" cy="943251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Examples of Reversible Mass-Action Kinetics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47626" y="854494"/>
                <a:ext cx="7940336" cy="203891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Compare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to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For the first one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7626" y="854494"/>
                <a:ext cx="7940336" cy="2038919"/>
              </a:xfrm>
              <a:blipFill>
                <a:blip r:embed="rId2"/>
                <a:stretch>
                  <a:fillRect l="-1919" t="-3881" b="-17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1981200" y="41910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66225" y="1564673"/>
            <a:ext cx="304800" cy="45720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14045" y="1564673"/>
            <a:ext cx="284270" cy="457200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85101" y="1564673"/>
            <a:ext cx="327734" cy="457200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03342" y="1564673"/>
            <a:ext cx="241732" cy="457200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06570" y="1564673"/>
            <a:ext cx="236095" cy="45720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696141" y="1564673"/>
            <a:ext cx="284270" cy="457200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2863" y="1564673"/>
            <a:ext cx="327734" cy="457200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1600" y="2582692"/>
            <a:ext cx="209922" cy="316515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67765" y="2600200"/>
            <a:ext cx="152400" cy="304800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08377" y="2608680"/>
            <a:ext cx="178568" cy="280262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17941" y="2572427"/>
            <a:ext cx="214080" cy="275549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36833" y="3931510"/>
            <a:ext cx="209922" cy="316515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14538" y="3959283"/>
            <a:ext cx="152400" cy="304800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70480" y="3967763"/>
            <a:ext cx="178568" cy="280262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88512" y="3965378"/>
            <a:ext cx="214080" cy="275549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50367" y="4860743"/>
            <a:ext cx="209922" cy="316515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19599" y="4888516"/>
            <a:ext cx="152400" cy="304800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84008" y="4896996"/>
            <a:ext cx="178568" cy="280262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276640" y="4860743"/>
            <a:ext cx="214080" cy="275549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85563" y="5787135"/>
            <a:ext cx="209922" cy="316515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71734" y="5789507"/>
            <a:ext cx="152400" cy="304800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19209" y="5797987"/>
            <a:ext cx="178568" cy="280262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128772" y="5846404"/>
            <a:ext cx="214080" cy="275549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29200" y="3278293"/>
            <a:ext cx="304800" cy="45720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60311" y="3261428"/>
            <a:ext cx="241732" cy="457200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00386" y="3261428"/>
            <a:ext cx="241732" cy="457200"/>
          </a:xfrm>
          <a:prstGeom prst="rect">
            <a:avLst/>
          </a:prstGeom>
          <a:solidFill>
            <a:srgbClr val="00B0F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5797" y="3992081"/>
            <a:ext cx="241732" cy="457200"/>
          </a:xfrm>
          <a:prstGeom prst="rect">
            <a:avLst/>
          </a:prstGeom>
          <a:solidFill>
            <a:srgbClr val="00B0F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51929" y="4957124"/>
            <a:ext cx="268466" cy="457200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88525" y="5849648"/>
            <a:ext cx="284270" cy="457200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88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0355"/>
            <a:ext cx="9144000" cy="943251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Examples of Reversible Mass-Action Kinetics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850023"/>
                <a:ext cx="7940336" cy="203891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dirty="0"/>
                  <a:t>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850023"/>
                <a:ext cx="7940336" cy="2038919"/>
              </a:xfrm>
              <a:blipFill>
                <a:blip r:embed="rId2"/>
                <a:stretch>
                  <a:fillRect l="-1919" b="-147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1981200" y="41910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64476" y="1564673"/>
            <a:ext cx="206410" cy="45720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98027" y="1564673"/>
            <a:ext cx="284270" cy="457200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42563" y="1564673"/>
            <a:ext cx="224839" cy="403202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31473" y="2035612"/>
            <a:ext cx="180013" cy="248583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98409" y="1986362"/>
            <a:ext cx="208064" cy="304800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62668" y="2021874"/>
            <a:ext cx="152400" cy="269289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29200" y="2660341"/>
            <a:ext cx="304800" cy="45720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938484" y="1967876"/>
            <a:ext cx="690917" cy="775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25633" y="2672147"/>
            <a:ext cx="241732" cy="457200"/>
          </a:xfrm>
          <a:prstGeom prst="rect">
            <a:avLst/>
          </a:prstGeom>
          <a:solidFill>
            <a:srgbClr val="00B0F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87695" y="3413817"/>
            <a:ext cx="241732" cy="457200"/>
          </a:xfrm>
          <a:prstGeom prst="rect">
            <a:avLst/>
          </a:prstGeom>
          <a:solidFill>
            <a:srgbClr val="00B0F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05000" y="4363153"/>
            <a:ext cx="224839" cy="403202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07136" y="5252471"/>
            <a:ext cx="284270" cy="457200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52868" y="3372023"/>
            <a:ext cx="180013" cy="248583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02875" y="3356641"/>
            <a:ext cx="208064" cy="304800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967138" y="3392153"/>
            <a:ext cx="152400" cy="269289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75559" y="4337412"/>
            <a:ext cx="180013" cy="248583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08627" y="4296629"/>
            <a:ext cx="208064" cy="304800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972890" y="4323674"/>
            <a:ext cx="152400" cy="269289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09267" y="5240809"/>
            <a:ext cx="180013" cy="248583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47203" y="5240808"/>
            <a:ext cx="208064" cy="304800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25181" y="5251650"/>
            <a:ext cx="152400" cy="269289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094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609" y="29892"/>
            <a:ext cx="9144000" cy="943251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Examples of Reversible Mass-Action Kinetics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0200" y="850023"/>
                <a:ext cx="9067800" cy="53698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Compare these two cases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dirty="0"/>
                  <a:t>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0200" y="850023"/>
                <a:ext cx="9067800" cy="5369803"/>
              </a:xfrm>
              <a:blipFill>
                <a:blip r:embed="rId2"/>
                <a:stretch>
                  <a:fillRect l="-1748" t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1981200" y="41910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67200" y="2619375"/>
            <a:ext cx="241732" cy="457200"/>
          </a:xfrm>
          <a:prstGeom prst="rect">
            <a:avLst/>
          </a:prstGeom>
          <a:solidFill>
            <a:srgbClr val="00B0F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24954" y="3416862"/>
            <a:ext cx="241732" cy="457200"/>
          </a:xfrm>
          <a:prstGeom prst="rect">
            <a:avLst/>
          </a:prstGeom>
          <a:solidFill>
            <a:srgbClr val="00B0F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97095" y="4813219"/>
            <a:ext cx="241732" cy="457200"/>
          </a:xfrm>
          <a:prstGeom prst="rect">
            <a:avLst/>
          </a:prstGeom>
          <a:solidFill>
            <a:srgbClr val="00B0F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85880" y="4777723"/>
            <a:ext cx="209922" cy="316515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44213" y="4765444"/>
            <a:ext cx="152400" cy="304800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83224" y="4789983"/>
            <a:ext cx="178568" cy="280262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499074" y="4794696"/>
            <a:ext cx="214080" cy="275549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83794" y="3356390"/>
            <a:ext cx="209922" cy="316515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34658" y="2004117"/>
            <a:ext cx="152400" cy="304800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489843" y="1993505"/>
            <a:ext cx="178568" cy="280262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203270" y="2001241"/>
            <a:ext cx="214080" cy="275549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37707" y="1519149"/>
            <a:ext cx="304800" cy="45720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65853" y="1536307"/>
            <a:ext cx="276554" cy="440043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90452" y="1519150"/>
            <a:ext cx="224749" cy="438103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020800" y="1519149"/>
            <a:ext cx="241732" cy="457200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54133" y="1564673"/>
            <a:ext cx="206410" cy="45720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88044" y="1564673"/>
            <a:ext cx="222625" cy="411676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1554" y="1564674"/>
            <a:ext cx="228903" cy="392579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53875" y="2021874"/>
            <a:ext cx="180013" cy="248583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87029" y="1985026"/>
            <a:ext cx="208064" cy="304800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69179" y="1998993"/>
            <a:ext cx="152400" cy="269289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24183" y="3362247"/>
            <a:ext cx="208064" cy="304800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402205" y="2021874"/>
            <a:ext cx="152400" cy="269289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91610" y="3382704"/>
            <a:ext cx="180013" cy="248583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839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1"/>
            <a:ext cx="9144000" cy="932257"/>
          </a:xfrm>
        </p:spPr>
        <p:txBody>
          <a:bodyPr/>
          <a:lstStyle/>
          <a:p>
            <a:r>
              <a:rPr lang="en-US" sz="4000" b="1" dirty="0">
                <a:solidFill>
                  <a:srgbClr val="0000CC"/>
                </a:solidFill>
              </a:rPr>
              <a:t>In Class Exercise Writing Mass-Action Rate Laws</a:t>
            </a:r>
            <a:endParaRPr lang="en-US" sz="4000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7721" y="1220450"/>
                <a:ext cx="8836412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Write the mass-action rate laws and ODEs for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1) </a:t>
                </a: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groupCh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2)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groupCh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7721" y="1220450"/>
                <a:ext cx="8836412" cy="5334000"/>
              </a:xfrm>
              <a:blipFill>
                <a:blip r:embed="rId2"/>
                <a:stretch>
                  <a:fillRect l="-1794" t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67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1"/>
            <a:ext cx="9144000" cy="932257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Warning on Notation—Rate Constants vs Rate Laws</a:t>
            </a:r>
            <a:endParaRPr lang="en-US" sz="3600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31588" y="1396649"/>
                <a:ext cx="8836412" cy="533400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Many biochemistry texts and articles </a:t>
                </a:r>
                <a:r>
                  <a:rPr lang="en-US" b="1" dirty="0" smtClean="0"/>
                  <a:t>assume mass action </a:t>
                </a:r>
                <a:r>
                  <a:rPr lang="en-US" dirty="0" smtClean="0"/>
                  <a:t>and therefore denote rate laws </a:t>
                </a:r>
                <a:r>
                  <a:rPr lang="en-US" b="1" dirty="0" smtClean="0"/>
                  <a:t>only</a:t>
                </a:r>
                <a:r>
                  <a:rPr lang="en-US" dirty="0" smtClean="0"/>
                  <a:t> by the rate constant(s)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So if you see</a:t>
                </a:r>
                <a:endParaRPr lang="en-US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It means </a:t>
                </a: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2⋅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you see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B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⇌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mr>
                      </m:m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It means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B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2⋅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⇌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mr>
                      </m:m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1588" y="1396649"/>
                <a:ext cx="8836412" cy="5334000"/>
              </a:xfrm>
              <a:blipFill>
                <a:blip r:embed="rId2"/>
                <a:stretch>
                  <a:fillRect l="-552" t="-1600" r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096000" y="636978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Slide Courtesy of Herbert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Sauro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4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144361"/>
            <a:ext cx="91440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0000CC"/>
                </a:solidFill>
              </a:rPr>
              <a:t>Chemical Equilibrium for Simple Reactions</a:t>
            </a:r>
            <a:endParaRPr lang="en-US" sz="3200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81916" y="802263"/>
                <a:ext cx="9009884" cy="685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Consider the reversible mass-action reaction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A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⇌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 matter what your initial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your time series will look like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1916" y="802263"/>
                <a:ext cx="9009884" cy="685800"/>
              </a:xfrm>
              <a:blipFill>
                <a:blip r:embed="rId2"/>
                <a:stretch>
                  <a:fillRect l="-1759" t="-11607" b="-38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485" y="3810001"/>
            <a:ext cx="4437884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2044704" y="4013980"/>
                <a:ext cx="4477569" cy="2438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base">
                  <a:spcAft>
                    <a:spcPct val="0"/>
                  </a:spcAft>
                  <a:buNone/>
                </a:pPr>
                <a:r>
                  <a:rPr lang="en-US" b="1" dirty="0">
                    <a:solidFill>
                      <a:srgbClr val="0000CC"/>
                    </a:solidFill>
                    <a:latin typeface="Arial"/>
                  </a:rPr>
                  <a:t>At long times, the concentrations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0000CC"/>
                    </a:solidFill>
                    <a:latin typeface="Arial"/>
                  </a:rPr>
                  <a:t>tend to reach steady values</a:t>
                </a:r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704" y="4013980"/>
                <a:ext cx="4477569" cy="2438400"/>
              </a:xfrm>
              <a:prstGeom prst="rect">
                <a:avLst/>
              </a:prstGeom>
              <a:blipFill>
                <a:blip r:embed="rId4"/>
                <a:stretch>
                  <a:fillRect l="-3401" t="-3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096000" y="636978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Slide Courtesy of Herbert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Sauro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10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1"/>
            <a:ext cx="9144000" cy="998639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Circumstances for Chemical Equilibrium</a:t>
            </a:r>
            <a:endParaRPr lang="en-US" sz="3600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81916" y="802263"/>
                <a:ext cx="9009884" cy="685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Consider the reversible mass-action reaction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⇌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Since the system is closed </a:t>
                </a:r>
                <a:r>
                  <a:rPr lang="en-US" dirty="0" smtClean="0"/>
                  <a:t>(no arrows of form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or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groupChr>
                      <m:groupChrPr>
                        <m:chr m:val="→"/>
                        <m:vertJc m:val="bot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), the steady-state values </a:t>
                </a:r>
                <a:r>
                  <a:rPr lang="en-US" i="0" dirty="0" smtClean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d>
                  </m:oMath>
                </a14:m>
                <a:r>
                  <a:rPr lang="en-US" i="0" dirty="0" smtClean="0">
                    <a:latin typeface="+mj-lt"/>
                  </a:rPr>
                  <a:t>)</a:t>
                </a:r>
                <a:r>
                  <a:rPr lang="en-US" dirty="0" smtClean="0"/>
                  <a:t> are those of </a:t>
                </a:r>
                <a:r>
                  <a:rPr lang="en-US" b="1" dirty="0" smtClean="0"/>
                  <a:t>Chemical Equilibrium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1916" y="802263"/>
                <a:ext cx="9009884" cy="685800"/>
              </a:xfrm>
              <a:blipFill>
                <a:blip r:embed="rId2"/>
                <a:stretch>
                  <a:fillRect l="-1759" t="-11607" r="-68" b="-6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1282226"/>
            <a:ext cx="3105969" cy="183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96000" y="636978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Slide Courtesy of Herbert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Sauro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1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153" y="228601"/>
            <a:ext cx="9090734" cy="967521"/>
          </a:xfrm>
        </p:spPr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Mass Conservation and Stoichiometry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120" y="1371601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ensemble of chemical reactions inside a cell </a:t>
            </a:r>
            <a:r>
              <a:rPr lang="en-US" dirty="0" smtClean="0"/>
              <a:t>should conserve </a:t>
            </a:r>
            <a:r>
              <a:rPr lang="en-US" dirty="0"/>
              <a:t>mass</a:t>
            </a:r>
          </a:p>
          <a:p>
            <a:pPr marL="0" indent="0">
              <a:buNone/>
            </a:pPr>
            <a:r>
              <a:rPr lang="en-US" dirty="0"/>
              <a:t>So, when we write complete chemical reaction networks, we expect them to </a:t>
            </a:r>
            <a:r>
              <a:rPr lang="en-US" b="1" dirty="0"/>
              <a:t>conserve mass </a:t>
            </a:r>
            <a:r>
              <a:rPr lang="en-US" dirty="0"/>
              <a:t>(we call them </a:t>
            </a:r>
            <a:r>
              <a:rPr lang="en-US" b="1" dirty="0"/>
              <a:t>stoichiometric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When </a:t>
            </a:r>
            <a:r>
              <a:rPr lang="en-US" b="1" dirty="0">
                <a:solidFill>
                  <a:srgbClr val="FF0000"/>
                </a:solidFill>
              </a:rPr>
              <a:t>our networks contain nodes that don’t correspond to chemical species, or </a:t>
            </a:r>
            <a:r>
              <a:rPr lang="en-US" b="1" dirty="0" smtClean="0">
                <a:solidFill>
                  <a:srgbClr val="FF0000"/>
                </a:solidFill>
              </a:rPr>
              <a:t>we </a:t>
            </a:r>
            <a:r>
              <a:rPr lang="en-US" b="1" dirty="0">
                <a:solidFill>
                  <a:srgbClr val="FF0000"/>
                </a:solidFill>
              </a:rPr>
              <a:t>leave out reaction sources, sinks or steps, we need not conserve mass</a:t>
            </a:r>
          </a:p>
        </p:txBody>
      </p:sp>
    </p:spTree>
    <p:extLst>
      <p:ext uri="{BB962C8B-B14F-4D97-AF65-F5344CB8AC3E}">
        <p14:creationId xmlns:p14="http://schemas.microsoft.com/office/powerpoint/2010/main" val="294550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144361"/>
            <a:ext cx="91440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</a:rPr>
              <a:t>Equilibrium Constant Definition</a:t>
            </a:r>
            <a:endParaRPr lang="en-US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81916" y="802263"/>
                <a:ext cx="9009884" cy="685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Consider the reversible mass-action reaction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⇌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:r>
                  <a:rPr lang="en-US" dirty="0" smtClean="0"/>
                  <a:t>this reaction at equilibrium, </a:t>
                </a:r>
                <a:r>
                  <a:rPr lang="en-US" dirty="0"/>
                  <a:t>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a unique value </a:t>
                </a:r>
                <a:r>
                  <a:rPr lang="en-US" dirty="0" smtClean="0"/>
                  <a:t>(for constant </a:t>
                </a:r>
                <a:r>
                  <a:rPr lang="en-US" dirty="0"/>
                  <a:t>temperature, </a:t>
                </a:r>
                <a:r>
                  <a:rPr lang="en-US" dirty="0" smtClean="0"/>
                  <a:t>pressure, </a:t>
                </a:r>
                <a:r>
                  <a:rPr lang="en-US" i="1" dirty="0" smtClean="0"/>
                  <a:t>etc.,…</a:t>
                </a:r>
                <a:r>
                  <a:rPr lang="en-US" dirty="0" smtClean="0"/>
                  <a:t>), the </a:t>
                </a:r>
                <a:r>
                  <a:rPr lang="en-US" b="1" dirty="0"/>
                  <a:t>equilibrium </a:t>
                </a:r>
                <a:r>
                  <a:rPr lang="en-US" b="1" dirty="0" smtClean="0"/>
                  <a:t>constant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𝒆𝒒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𝒆𝒒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𝒆𝒒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1916" y="802263"/>
                <a:ext cx="9009884" cy="685800"/>
              </a:xfrm>
              <a:blipFill>
                <a:blip r:embed="rId2"/>
                <a:stretch>
                  <a:fillRect l="-1759" t="-11607" r="-2909" b="-722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1282226"/>
            <a:ext cx="3105969" cy="183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76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144361"/>
            <a:ext cx="91440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</a:rPr>
              <a:t>Chemical Equilibrium Conditions</a:t>
            </a:r>
            <a:endParaRPr lang="en-US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33600" y="802263"/>
                <a:ext cx="6705600" cy="685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reach </a:t>
                </a:r>
                <a:r>
                  <a:rPr lang="en-US" b="1" dirty="0" smtClean="0"/>
                  <a:t>chemical equilibrium </a:t>
                </a:r>
                <a:r>
                  <a:rPr lang="en-US" dirty="0" smtClean="0"/>
                  <a:t>when the </a:t>
                </a:r>
                <a:r>
                  <a:rPr lang="en-US" b="1" dirty="0" smtClean="0"/>
                  <a:t>forward and reverse rates of the reaction balance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mass-action kinetics,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 chemical equilibrium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If there is no source of material </a:t>
                </a:r>
                <a:r>
                  <a:rPr lang="en-US" dirty="0" smtClean="0"/>
                  <a:t>into the reaction (no arrow of form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), the steady-state values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=∞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=∞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are those of </a:t>
                </a:r>
                <a:r>
                  <a:rPr lang="en-US" b="1" dirty="0" smtClean="0"/>
                  <a:t>Chemical Equilibrium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3600" y="802263"/>
                <a:ext cx="6705600" cy="685800"/>
              </a:xfrm>
              <a:blipFill>
                <a:blip r:embed="rId2"/>
                <a:stretch>
                  <a:fillRect l="-2273" t="-11607" r="-818" b="-1496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534400" y="802264"/>
                <a:ext cx="1929374" cy="1385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⇌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802264"/>
                <a:ext cx="1929374" cy="13859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68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144361"/>
            <a:ext cx="91440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0000CC"/>
                </a:solidFill>
              </a:rPr>
              <a:t>Chemical Equilibrium For a Simple Reaction</a:t>
            </a:r>
            <a:endParaRPr lang="en-US" sz="3200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655739"/>
                <a:ext cx="9144000" cy="685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At chemical equilibrium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Since no mass gained or lost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655739"/>
                <a:ext cx="9144000" cy="685800"/>
              </a:xfrm>
              <a:blipFill>
                <a:blip r:embed="rId2"/>
                <a:stretch>
                  <a:fillRect l="-1667" t="-11607" b="-29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534400" y="802264"/>
                <a:ext cx="1929374" cy="1385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⇌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802264"/>
                <a:ext cx="1929374" cy="13859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9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144361"/>
            <a:ext cx="91440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0000CC"/>
                </a:solidFill>
              </a:rPr>
              <a:t>Chemical Equilibrium For a Simple Reaction</a:t>
            </a:r>
            <a:endParaRPr lang="en-US" sz="3200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655739"/>
                <a:ext cx="9144000" cy="685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At chemical equilibrium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Since no mass gained or lost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655739"/>
                <a:ext cx="9144000" cy="685800"/>
              </a:xfrm>
              <a:blipFill>
                <a:blip r:embed="rId2"/>
                <a:stretch>
                  <a:fillRect l="-1667" t="-11607" b="-440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534400" y="802264"/>
                <a:ext cx="1929374" cy="1385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⇌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802264"/>
                <a:ext cx="1929374" cy="13859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1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144361"/>
            <a:ext cx="91440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0000CC"/>
                </a:solidFill>
              </a:rPr>
              <a:t>Chemical Equilibrium For a Simple Reaction</a:t>
            </a:r>
            <a:endParaRPr lang="en-US" sz="3200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655739"/>
                <a:ext cx="9144000" cy="685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At chemical equilibrium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Since no mass gained or lost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655739"/>
                <a:ext cx="9144000" cy="685800"/>
              </a:xfrm>
              <a:blipFill>
                <a:blip r:embed="rId2"/>
                <a:stretch>
                  <a:fillRect l="-1667" t="-11607" b="-600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534400" y="802264"/>
                <a:ext cx="1929374" cy="1385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⇌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802264"/>
                <a:ext cx="1929374" cy="13859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93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144361"/>
            <a:ext cx="91440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0000CC"/>
                </a:solidFill>
              </a:rPr>
              <a:t>Chemical Equilibrium For a Simple Reaction</a:t>
            </a:r>
            <a:endParaRPr lang="en-US" sz="3200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655739"/>
                <a:ext cx="9144000" cy="685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At chemical equilibrium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Since no mass gained or lost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655739"/>
                <a:ext cx="9144000" cy="685800"/>
              </a:xfrm>
              <a:blipFill>
                <a:blip r:embed="rId2"/>
                <a:stretch>
                  <a:fillRect l="-1667" t="-11607" b="-75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534400" y="802264"/>
                <a:ext cx="1929374" cy="1385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⇌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802264"/>
                <a:ext cx="1929374" cy="13859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91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103" y="23080"/>
            <a:ext cx="8229600" cy="967521"/>
          </a:xfrm>
        </p:spPr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Stoichiometric Amounts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0" y="914401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b="1" dirty="0"/>
                  <a:t>stoichiometric amount </a:t>
                </a:r>
                <a:r>
                  <a:rPr lang="en-US" dirty="0"/>
                  <a:t>is </a:t>
                </a:r>
                <a:r>
                  <a:rPr lang="en-US" dirty="0" smtClean="0"/>
                  <a:t>the </a:t>
                </a:r>
                <a:r>
                  <a:rPr lang="en-US" b="1" dirty="0"/>
                  <a:t>number</a:t>
                </a:r>
                <a:r>
                  <a:rPr lang="en-US" dirty="0"/>
                  <a:t> of molecules of a </a:t>
                </a:r>
                <a:r>
                  <a:rPr lang="en-US" dirty="0" smtClean="0"/>
                  <a:t>reactant </a:t>
                </a:r>
                <a:r>
                  <a:rPr lang="en-US" dirty="0"/>
                  <a:t>or product used or produced in a reaction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Stoichiometric </a:t>
                </a:r>
                <a:r>
                  <a:rPr lang="en-US" dirty="0"/>
                  <a:t>amounts are positive </a:t>
                </a:r>
                <a:r>
                  <a:rPr lang="en-US" dirty="0" smtClean="0"/>
                  <a:t>numbers</a:t>
                </a:r>
              </a:p>
              <a:p>
                <a:pPr marL="0" indent="0">
                  <a:buNone/>
                </a:pPr>
                <a:r>
                  <a:rPr lang="en-US" i="1" dirty="0"/>
                  <a:t>E.g</a:t>
                </a:r>
                <a:r>
                  <a:rPr lang="en-US" i="1" dirty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ADP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⇌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ATP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AMP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the </a:t>
                </a:r>
                <a:r>
                  <a:rPr lang="en-US" dirty="0">
                    <a:solidFill>
                      <a:prstClr val="black"/>
                    </a:solidFill>
                  </a:rPr>
                  <a:t>Stoichiometric amount of ATP is 2 (LHS), ATP 1 (RHS) and AMP 1 (RHS) </a:t>
                </a:r>
              </a:p>
              <a:p>
                <a:pPr lvl="1"/>
                <a:endParaRPr lang="en-US" sz="3200" dirty="0"/>
              </a:p>
              <a:p>
                <a:pPr lvl="1"/>
                <a:endParaRPr lang="en-US" sz="3200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914401"/>
                <a:ext cx="8686800" cy="4525963"/>
              </a:xfrm>
              <a:blipFill>
                <a:blip r:embed="rId3"/>
                <a:stretch>
                  <a:fillRect l="-1825" t="-1752" r="-702" b="-12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96000" y="636978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Slide Courtesy of Herbert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Sauro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71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8100"/>
            <a:ext cx="8229600" cy="876300"/>
          </a:xfrm>
        </p:spPr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Dynamics: Rates of Change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914401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i="1" dirty="0"/>
                  <a:t>rate of change </a:t>
                </a:r>
                <a:r>
                  <a:rPr lang="en-US" dirty="0"/>
                  <a:t>is the time derivative of concentration or amount (depending on units) of a species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914401"/>
                <a:ext cx="8229600" cy="4525963"/>
              </a:xfrm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96000" y="636978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Slide Courtesy of Herbert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Sauro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3657600"/>
            <a:ext cx="4876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Rates usually depend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on the concentration of the reactants and thus change as the reaction progresses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738" y="3671657"/>
            <a:ext cx="3014663" cy="239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017668" y="3121900"/>
                <a:ext cx="18288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3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sty m:val="p"/>
                        </m:rPr>
                        <a:rPr lang="en-US" sz="3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36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68" y="3121900"/>
                <a:ext cx="182880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73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Rates of Change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28800" y="914401"/>
                <a:ext cx="8229600" cy="45259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When reporting a </a:t>
                </a:r>
                <a:r>
                  <a:rPr lang="en-US" b="1" dirty="0"/>
                  <a:t>rate of change</a:t>
                </a:r>
                <a:r>
                  <a:rPr lang="en-US" dirty="0"/>
                  <a:t>, </a:t>
                </a:r>
                <a:r>
                  <a:rPr lang="en-US" b="1" dirty="0"/>
                  <a:t>name</a:t>
                </a:r>
                <a:r>
                  <a:rPr lang="en-US" dirty="0"/>
                  <a:t> the species used to make the measurement </a:t>
                </a:r>
              </a:p>
              <a:p>
                <a:r>
                  <a:rPr lang="en-US" dirty="0"/>
                  <a:t>For example, in the reaction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/>
                  <a:t>, the rate of change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twice the rate of change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addition, the rate of change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negative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because A is consumed, whereas the rate of change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00CC00"/>
                    </a:solidFill>
                  </a:rPr>
                  <a:t>positive</a:t>
                </a:r>
                <a:r>
                  <a:rPr lang="en-US" dirty="0"/>
                  <a:t> because B is being made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0" y="914401"/>
                <a:ext cx="8229600" cy="4525963"/>
              </a:xfrm>
              <a:blipFill>
                <a:blip r:embed="rId2"/>
                <a:stretch>
                  <a:fillRect l="-1481" t="-1752" r="-2815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96000" y="636978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Slide Courtesy of Herbert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Sauro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4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838200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Stoichiometric Coefficients: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9144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stoichiometry coefficient </a:t>
            </a:r>
            <a:r>
              <a:rPr lang="en-US" dirty="0"/>
              <a:t>is the relative amount of substance a reaction consumes and/or produces</a:t>
            </a:r>
          </a:p>
          <a:p>
            <a:r>
              <a:rPr lang="en-US" dirty="0"/>
              <a:t>The </a:t>
            </a:r>
            <a:r>
              <a:rPr lang="en-US" b="1" dirty="0"/>
              <a:t>species stoichiometric coefficient </a:t>
            </a:r>
            <a:r>
              <a:rPr lang="en-US" dirty="0"/>
              <a:t>is the </a:t>
            </a:r>
            <a:r>
              <a:rPr lang="en-US" b="1" dirty="0"/>
              <a:t>difference</a:t>
            </a:r>
            <a:r>
              <a:rPr lang="en-US" dirty="0"/>
              <a:t> between the stoichiometric </a:t>
            </a:r>
            <a:r>
              <a:rPr lang="en-US" dirty="0" smtClean="0"/>
              <a:t>amount on </a:t>
            </a:r>
            <a:r>
              <a:rPr lang="en-US" dirty="0"/>
              <a:t>the product side and the stoichiometric amount of the same species on the reactant 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636978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Slide Courtesy of Herbert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Sauro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8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76551"/>
            <a:ext cx="9144000" cy="838200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Stoichiometric Coefficients: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0201" y="668896"/>
                <a:ext cx="8991599" cy="5943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 the reaction, </a:t>
                </a:r>
                <a14:m>
                  <m:oMath xmlns:m="http://schemas.openxmlformats.org/officeDocument/2006/math">
                    <m:r>
                      <a:rPr lang="en-US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/>
                  <a:t>, the stoichiometric </a:t>
                </a:r>
                <a:r>
                  <a:rPr lang="en-US" b="1" dirty="0"/>
                  <a:t>amount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on the product side is zero while on the reactant side it is two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 smtClean="0"/>
                  <a:t>So the </a:t>
                </a:r>
                <a:r>
                  <a:rPr lang="en-US" b="1" dirty="0"/>
                  <a:t>stoichiometric coefficient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0 − 2 = −2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Reactant </a:t>
                </a:r>
                <a:r>
                  <a:rPr lang="en-US" b="1" dirty="0">
                    <a:solidFill>
                      <a:srgbClr val="FF0000"/>
                    </a:solidFill>
                  </a:rPr>
                  <a:t>stoichiometric </a:t>
                </a:r>
                <a:r>
                  <a:rPr lang="en-US" dirty="0"/>
                  <a:t>coefficients tend to be </a:t>
                </a:r>
                <a:r>
                  <a:rPr lang="en-US" b="1" dirty="0">
                    <a:solidFill>
                      <a:srgbClr val="FF0000"/>
                    </a:solidFill>
                  </a:rPr>
                  <a:t>negative</a:t>
                </a:r>
                <a:r>
                  <a:rPr lang="en-US" dirty="0"/>
                  <a:t> and </a:t>
                </a:r>
                <a:r>
                  <a:rPr lang="en-US" b="1" dirty="0">
                    <a:solidFill>
                      <a:srgbClr val="00CC00"/>
                    </a:solidFill>
                  </a:rPr>
                  <a:t>product stoichiometric </a:t>
                </a:r>
                <a:r>
                  <a:rPr lang="en-US" dirty="0"/>
                  <a:t>coefficients </a:t>
                </a:r>
                <a:r>
                  <a:rPr lang="en-US" b="1" dirty="0">
                    <a:solidFill>
                      <a:srgbClr val="00CC00"/>
                    </a:solidFill>
                  </a:rPr>
                  <a:t>positive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Sometimes species </a:t>
                </a:r>
                <a:r>
                  <a:rPr lang="en-US" b="1" dirty="0">
                    <a:solidFill>
                      <a:srgbClr val="FF0000"/>
                    </a:solidFill>
                  </a:rPr>
                  <a:t>occurs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as both products </a:t>
                </a:r>
                <a:r>
                  <a:rPr lang="en-US" b="1" dirty="0">
                    <a:solidFill>
                      <a:srgbClr val="FF0000"/>
                    </a:solidFill>
                  </a:rPr>
                  <a:t>and a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reactant</a:t>
                </a:r>
                <a:r>
                  <a:rPr lang="en-US" b="1" dirty="0">
                    <a:solidFill>
                      <a:srgbClr val="FF0000"/>
                    </a:solidFill>
                  </a:rPr>
                  <a:t>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0201" y="668896"/>
                <a:ext cx="8991599" cy="5943600"/>
              </a:xfrm>
              <a:blipFill>
                <a:blip r:embed="rId2"/>
                <a:stretch>
                  <a:fillRect l="-1424" t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96000" y="636978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Slide Courtesy of Herbert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Sauro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29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1626</Words>
  <Application>Microsoft Office PowerPoint</Application>
  <PresentationFormat>Widescreen</PresentationFormat>
  <Paragraphs>396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Wingdings</vt:lpstr>
      <vt:lpstr>Office Theme</vt:lpstr>
      <vt:lpstr>Default Design</vt:lpstr>
      <vt:lpstr>Notes on Reaction Kinetics Continued</vt:lpstr>
      <vt:lpstr>Chemical Reactions—Notation and Rate Laws</vt:lpstr>
      <vt:lpstr>Reversible and Irreversible Reactions</vt:lpstr>
      <vt:lpstr>Mass Conservation and Stoichiometry</vt:lpstr>
      <vt:lpstr>Stoichiometric Amounts</vt:lpstr>
      <vt:lpstr>Dynamics: Rates of Change</vt:lpstr>
      <vt:lpstr>Rates of Change</vt:lpstr>
      <vt:lpstr>Stoichiometric Coefficients: Definition</vt:lpstr>
      <vt:lpstr>Stoichiometric Coefficients: Calculation</vt:lpstr>
      <vt:lpstr>Stoichiometric Coefficients: Example</vt:lpstr>
      <vt:lpstr>Reaction Rates</vt:lpstr>
      <vt:lpstr>Calculating Stoichiometry from Reaction Rates and Formulae</vt:lpstr>
      <vt:lpstr>Calculating Stoichiometry Example</vt:lpstr>
      <vt:lpstr>In Class Exercise: Calculating Stoichiometry</vt:lpstr>
      <vt:lpstr>Reaction Dynamics and Rate Laws</vt:lpstr>
      <vt:lpstr>Irreversible Mass-Action Kinetics</vt:lpstr>
      <vt:lpstr>Irreversible Mass-Action Kinetics</vt:lpstr>
      <vt:lpstr>Mass-Action Kinetics—Physical Justification</vt:lpstr>
      <vt:lpstr>Mass-Action Kinetics—Simple Cases</vt:lpstr>
      <vt:lpstr>First Order Decay Kinetics</vt:lpstr>
      <vt:lpstr>Boundary Species and Sources—Zeroth Order Kinetics</vt:lpstr>
      <vt:lpstr>Note on Arrow Conventions for Source and Decay Terms</vt:lpstr>
      <vt:lpstr>Order of Reactions</vt:lpstr>
      <vt:lpstr>Mass-Action Caveats</vt:lpstr>
      <vt:lpstr>Mass-Action Caveats</vt:lpstr>
      <vt:lpstr>Rate Laws for Irreversible Mass-Action Kinetics</vt:lpstr>
      <vt:lpstr>Rate Laws for Reversible Mass-Action Kinetics</vt:lpstr>
      <vt:lpstr>Deriving Reversible Mass-Action Rate Laws</vt:lpstr>
      <vt:lpstr>General Form for Reversible Mass-Action Rate Laws</vt:lpstr>
      <vt:lpstr>Thinking About Reversible Mass-Action Kinetics</vt:lpstr>
      <vt:lpstr>Thinking About Reversible Mass-Action Kinetics</vt:lpstr>
      <vt:lpstr>Example of Applying Reversible Mass-Action Kinetics</vt:lpstr>
      <vt:lpstr>Examples of Reversible Mass-Action Kinetics</vt:lpstr>
      <vt:lpstr>Examples of Reversible Mass-Action Kinetics</vt:lpstr>
      <vt:lpstr>Examples of Reversible Mass-Action Kinetics</vt:lpstr>
      <vt:lpstr>In Class Exercise Writing Mass-Action Rate Laws</vt:lpstr>
      <vt:lpstr>Warning on Notation—Rate Constants vs Rate Laws</vt:lpstr>
      <vt:lpstr>Chemical Equilibrium for Simple Reactions</vt:lpstr>
      <vt:lpstr>Circumstances for Chemical Equilibrium</vt:lpstr>
      <vt:lpstr>Equilibrium Constant Definition</vt:lpstr>
      <vt:lpstr>Chemical Equilibrium Conditions</vt:lpstr>
      <vt:lpstr>Chemical Equilibrium For a Simple Reaction</vt:lpstr>
      <vt:lpstr>Chemical Equilibrium For a Simple Reaction</vt:lpstr>
      <vt:lpstr>Chemical Equilibrium For a Simple Reaction</vt:lpstr>
      <vt:lpstr>Chemical Equilibrium For a Simple Reaction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Reaction Kinetics Continued</dc:title>
  <dc:creator>Herbert M. Sauro</dc:creator>
  <cp:lastModifiedBy>Herbert M. Sauro</cp:lastModifiedBy>
  <cp:revision>1</cp:revision>
  <dcterms:created xsi:type="dcterms:W3CDTF">2018-10-03T18:17:43Z</dcterms:created>
  <dcterms:modified xsi:type="dcterms:W3CDTF">2018-10-03T18:22:39Z</dcterms:modified>
</cp:coreProperties>
</file>