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44"/>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81" r:id="rId17"/>
    <p:sldId id="282" r:id="rId18"/>
    <p:sldId id="283" r:id="rId19"/>
    <p:sldId id="284" r:id="rId20"/>
    <p:sldId id="285" r:id="rId21"/>
    <p:sldId id="286" r:id="rId22"/>
    <p:sldId id="287" r:id="rId23"/>
    <p:sldId id="290" r:id="rId24"/>
    <p:sldId id="291" r:id="rId25"/>
    <p:sldId id="292" r:id="rId26"/>
    <p:sldId id="293" r:id="rId27"/>
    <p:sldId id="294" r:id="rId28"/>
    <p:sldId id="295" r:id="rId29"/>
    <p:sldId id="296" r:id="rId30"/>
    <p:sldId id="301" r:id="rId31"/>
    <p:sldId id="302" r:id="rId32"/>
    <p:sldId id="260" r:id="rId33"/>
    <p:sldId id="307" r:id="rId34"/>
    <p:sldId id="310" r:id="rId35"/>
    <p:sldId id="262" r:id="rId36"/>
    <p:sldId id="303" r:id="rId37"/>
    <p:sldId id="305" r:id="rId38"/>
    <p:sldId id="306" r:id="rId39"/>
    <p:sldId id="263" r:id="rId40"/>
    <p:sldId id="308" r:id="rId41"/>
    <p:sldId id="309" r:id="rId42"/>
    <p:sldId id="31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p:scale>
          <a:sx n="84" d="100"/>
          <a:sy n="84" d="100"/>
        </p:scale>
        <p:origin x="459"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B7C0A-9A20-488D-A406-D5914C35E9A6}" type="datetimeFigureOut">
              <a:rPr lang="en-US" smtClean="0"/>
              <a:t>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BDC5E-E227-4B82-9373-F3E29AF13CD7}" type="slidenum">
              <a:rPr lang="en-US" smtClean="0"/>
              <a:t>‹#›</a:t>
            </a:fld>
            <a:endParaRPr lang="en-US"/>
          </a:p>
        </p:txBody>
      </p:sp>
    </p:spTree>
    <p:extLst>
      <p:ext uri="{BB962C8B-B14F-4D97-AF65-F5344CB8AC3E}">
        <p14:creationId xmlns:p14="http://schemas.microsoft.com/office/powerpoint/2010/main" val="4185454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0D363-E99D-492C-8372-EA1C975A09C1}" type="slidenum">
              <a:rPr lang="en-US" altLang="en-US"/>
              <a:pPr/>
              <a:t>2</a:t>
            </a:fld>
            <a:endParaRPr lang="en-US" alt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r>
              <a:rPr lang="en-US" altLang="en-US"/>
              <a:t>because of the efforts of people</a:t>
            </a:r>
          </a:p>
          <a:p>
            <a:r>
              <a:rPr lang="en-US" altLang="en-US"/>
              <a:t>like hiroaki kitano and the sheer</a:t>
            </a:r>
          </a:p>
          <a:p>
            <a:r>
              <a:rPr lang="en-US" altLang="en-US"/>
              <a:t>amount of data being generated</a:t>
            </a:r>
          </a:p>
          <a:p>
            <a:r>
              <a:rPr lang="en-US" altLang="en-US"/>
              <a:t>by genome projects, we’re seeing</a:t>
            </a:r>
          </a:p>
          <a:p>
            <a:r>
              <a:rPr lang="en-US" altLang="en-US"/>
              <a:t>a resurgence of interest in </a:t>
            </a:r>
          </a:p>
          <a:p>
            <a:r>
              <a:rPr lang="en-US" altLang="en-US"/>
              <a:t>computational modeling</a:t>
            </a:r>
          </a:p>
        </p:txBody>
      </p:sp>
    </p:spTree>
    <p:extLst>
      <p:ext uri="{BB962C8B-B14F-4D97-AF65-F5344CB8AC3E}">
        <p14:creationId xmlns:p14="http://schemas.microsoft.com/office/powerpoint/2010/main" val="2379365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0FD72C-2D92-4BA1-8F46-CE3A566D857C}" type="slidenum">
              <a:rPr lang="en-US" altLang="en-US"/>
              <a:pPr/>
              <a:t>11</a:t>
            </a:fld>
            <a:endParaRPr lang="en-US" altLang="en-US"/>
          </a:p>
        </p:txBody>
      </p:sp>
      <p:sp>
        <p:nvSpPr>
          <p:cNvPr id="61747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7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1835332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283FF-7C8E-42F5-A8B8-D02CFCDE0CAD}" type="slidenum">
              <a:rPr lang="en-US" altLang="en-US"/>
              <a:pPr/>
              <a:t>12</a:t>
            </a:fld>
            <a:endParaRPr lang="en-US" altLang="en-US"/>
          </a:p>
        </p:txBody>
      </p:sp>
      <p:sp>
        <p:nvSpPr>
          <p:cNvPr id="62361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3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2737448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21015-15AA-41CA-B3B9-61D1BCB2AA3D}" type="slidenum">
              <a:rPr lang="en-US" altLang="en-US"/>
              <a:pPr/>
              <a:t>13</a:t>
            </a:fld>
            <a:endParaRPr lang="en-US" altLang="en-US"/>
          </a:p>
        </p:txBody>
      </p:sp>
      <p:sp>
        <p:nvSpPr>
          <p:cNvPr id="62771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7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3423279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AAB09-0930-4B23-A258-E481B1CDFDAB}" type="slidenum">
              <a:rPr lang="en-US" altLang="en-US"/>
              <a:pPr/>
              <a:t>14</a:t>
            </a:fld>
            <a:endParaRPr lang="en-US" altLang="en-US"/>
          </a:p>
        </p:txBody>
      </p:sp>
      <p:sp>
        <p:nvSpPr>
          <p:cNvPr id="62976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9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1654727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0222AB-53C2-4061-B149-5A04FA608E70}" type="slidenum">
              <a:rPr lang="en-US" altLang="en-US"/>
              <a:pPr/>
              <a:t>15</a:t>
            </a:fld>
            <a:endParaRPr lang="en-US" altLang="en-US"/>
          </a:p>
        </p:txBody>
      </p:sp>
      <p:sp>
        <p:nvSpPr>
          <p:cNvPr id="43110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311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69678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AC325-0E26-4901-8BF8-2E0808C33919}" type="slidenum">
              <a:rPr lang="en-US" altLang="en-US"/>
              <a:pPr/>
              <a:t>16</a:t>
            </a:fld>
            <a:endParaRPr lang="en-US" altLang="en-US"/>
          </a:p>
        </p:txBody>
      </p:sp>
      <p:sp>
        <p:nvSpPr>
          <p:cNvPr id="61030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0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667310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B3ECF-9DE1-4BC3-97B4-393582A00327}" type="slidenum">
              <a:rPr lang="en-US" altLang="en-US"/>
              <a:pPr/>
              <a:t>17</a:t>
            </a:fld>
            <a:endParaRPr lang="en-US" altLang="en-US"/>
          </a:p>
        </p:txBody>
      </p:sp>
      <p:sp>
        <p:nvSpPr>
          <p:cNvPr id="637954" name="Rectangle 2"/>
          <p:cNvSpPr>
            <a:spLocks noGrp="1" noRot="1" noChangeAspect="1" noChangeArrowheads="1" noTextEdit="1"/>
          </p:cNvSpPr>
          <p:nvPr>
            <p:ph type="sldImg"/>
          </p:nvPr>
        </p:nvSpPr>
        <p:spPr>
          <a:ln/>
        </p:spPr>
      </p:sp>
      <p:sp>
        <p:nvSpPr>
          <p:cNvPr id="637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4763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E6FAC-71A1-4C39-AFF1-5E24B1140547}" type="slidenum">
              <a:rPr lang="en-US" altLang="en-US"/>
              <a:pPr/>
              <a:t>18</a:t>
            </a:fld>
            <a:endParaRPr lang="en-US" alt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7242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AECD1-E5A6-4A73-9170-9337F959DFCB}" type="slidenum">
              <a:rPr lang="en-US" altLang="en-US"/>
              <a:pPr/>
              <a:t>19</a:t>
            </a:fld>
            <a:endParaRPr lang="en-US" altLang="en-US"/>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5499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E1059-60FF-40D3-92C5-A754B9D50EE6}" type="slidenum">
              <a:rPr lang="en-US" altLang="en-US"/>
              <a:pPr/>
              <a:t>20</a:t>
            </a:fld>
            <a:endParaRPr lang="en-US" altLang="en-US"/>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7399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D33A4-72F9-49B8-8E16-03D398F5552A}" type="slidenum">
              <a:rPr lang="en-US" altLang="en-US"/>
              <a:pPr/>
              <a:t>3</a:t>
            </a:fld>
            <a:endParaRPr lang="en-US" altLang="en-US"/>
          </a:p>
        </p:txBody>
      </p:sp>
      <p:sp>
        <p:nvSpPr>
          <p:cNvPr id="40755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07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33" tIns="45717" rIns="91433" bIns="45717"/>
          <a:lstStyle/>
          <a:p>
            <a:r>
              <a:rPr lang="en-US" altLang="en-US"/>
              <a:t>SBML is defined abstractly but in reality it is targeted towards XML.  The vocabulary of SBML uses terms that reflect the natural conceptual constructs used by modelers who interact with biochemical network models.</a:t>
            </a:r>
          </a:p>
          <a:p>
            <a:endParaRPr lang="en-US" altLang="en-US"/>
          </a:p>
          <a:p>
            <a:r>
              <a:rPr lang="en-US" altLang="en-US"/>
              <a:t>A model in SBML is defined in terms of a list of elements: units, compartments, chemical species, and so on.</a:t>
            </a:r>
          </a:p>
          <a:p>
            <a:endParaRPr lang="en-US" altLang="en-US"/>
          </a:p>
          <a:p>
            <a:r>
              <a:rPr lang="en-US" altLang="en-US"/>
              <a:t>An important point to keep in mind is that users are not intended to write SBML or XML -- it is the software tools that read and write the format.</a:t>
            </a:r>
          </a:p>
          <a:p>
            <a:endParaRPr lang="en-US" altLang="en-US"/>
          </a:p>
          <a:p>
            <a:endParaRPr lang="en-US" altLang="en-US"/>
          </a:p>
        </p:txBody>
      </p:sp>
    </p:spTree>
    <p:extLst>
      <p:ext uri="{BB962C8B-B14F-4D97-AF65-F5344CB8AC3E}">
        <p14:creationId xmlns:p14="http://schemas.microsoft.com/office/powerpoint/2010/main" val="4161317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6D825-6E13-4F5C-A7AF-C00B9AE80295}" type="slidenum">
              <a:rPr lang="en-US" altLang="en-US"/>
              <a:pPr/>
              <a:t>21</a:t>
            </a:fld>
            <a:endParaRPr lang="en-US" altLang="en-US"/>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3384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E813D5-C470-4B7D-A26E-6A95F421AE6F}" type="slidenum">
              <a:rPr lang="en-US" altLang="en-US"/>
              <a:pPr/>
              <a:t>22</a:t>
            </a:fld>
            <a:endParaRPr lang="en-US" altLang="en-US"/>
          </a:p>
        </p:txBody>
      </p:sp>
      <p:sp>
        <p:nvSpPr>
          <p:cNvPr id="66457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64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129761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322361-ACCE-4418-95F0-3092ABE5B2D7}" type="slidenum">
              <a:rPr lang="en-US" altLang="en-US"/>
              <a:pPr/>
              <a:t>23</a:t>
            </a:fld>
            <a:endParaRPr lang="en-US" altLang="en-US"/>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6758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FF145E-DDF9-4255-BAAD-D957A67C86EC}" type="slidenum">
              <a:rPr lang="en-US" altLang="en-US"/>
              <a:pPr/>
              <a:t>24</a:t>
            </a:fld>
            <a:endParaRPr lang="en-US" altLang="en-US"/>
          </a:p>
        </p:txBody>
      </p:sp>
      <p:sp>
        <p:nvSpPr>
          <p:cNvPr id="640002" name="Rectangle 2"/>
          <p:cNvSpPr>
            <a:spLocks noGrp="1" noRot="1" noChangeAspect="1" noChangeArrowheads="1" noTextEdit="1"/>
          </p:cNvSpPr>
          <p:nvPr>
            <p:ph type="sldImg"/>
          </p:nvPr>
        </p:nvSpPr>
        <p:spPr>
          <a:ln/>
        </p:spPr>
      </p:sp>
      <p:sp>
        <p:nvSpPr>
          <p:cNvPr id="640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6271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89AD8-0518-4DBD-8524-EA1C89AB90E2}" type="slidenum">
              <a:rPr lang="en-US" altLang="en-US"/>
              <a:pPr/>
              <a:t>25</a:t>
            </a:fld>
            <a:endParaRPr lang="en-US" altLang="en-US"/>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87143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FFEF9-AD75-4316-B5EA-509AA9A3CEF4}" type="slidenum">
              <a:rPr lang="en-US" altLang="en-US"/>
              <a:pPr/>
              <a:t>26</a:t>
            </a:fld>
            <a:endParaRPr lang="en-US" altLang="en-US"/>
          </a:p>
        </p:txBody>
      </p:sp>
      <p:sp>
        <p:nvSpPr>
          <p:cNvPr id="54681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46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23916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2907F-99D4-4CAA-A896-F5BC43A11D37}" type="slidenum">
              <a:rPr lang="en-US" altLang="en-US"/>
              <a:pPr/>
              <a:t>27</a:t>
            </a:fld>
            <a:endParaRPr lang="en-US" altLang="en-US"/>
          </a:p>
        </p:txBody>
      </p:sp>
      <p:sp>
        <p:nvSpPr>
          <p:cNvPr id="54886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488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914922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3C808-C4E5-4BC4-A4B9-1F2D9B82CCAD}" type="slidenum">
              <a:rPr lang="en-US" altLang="en-US"/>
              <a:pPr/>
              <a:t>28</a:t>
            </a:fld>
            <a:endParaRPr lang="en-US" altLang="en-US"/>
          </a:p>
        </p:txBody>
      </p:sp>
      <p:sp>
        <p:nvSpPr>
          <p:cNvPr id="45670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56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395941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5DBE7-02BF-4CA2-BE76-6158A74DC44A}" type="slidenum">
              <a:rPr lang="en-US" altLang="en-US"/>
              <a:pPr/>
              <a:t>29</a:t>
            </a:fld>
            <a:endParaRPr lang="en-US" altLang="en-US"/>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3928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E9BD9-4BE0-440F-AED6-3D4E6694C9E6}" type="slidenum">
              <a:rPr lang="en-US" altLang="en-US"/>
              <a:pPr/>
              <a:t>30</a:t>
            </a:fld>
            <a:endParaRPr lang="en-US" altLang="en-US"/>
          </a:p>
        </p:txBody>
      </p:sp>
      <p:sp>
        <p:nvSpPr>
          <p:cNvPr id="59597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959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68501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589BE-4FBB-4992-9635-FB1366FAA0F7}" type="slidenum">
              <a:rPr lang="en-US" altLang="en-US"/>
              <a:pPr/>
              <a:t>4</a:t>
            </a:fld>
            <a:endParaRPr lang="en-US" altLang="en-US"/>
          </a:p>
        </p:txBody>
      </p:sp>
      <p:sp>
        <p:nvSpPr>
          <p:cNvPr id="41779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17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106787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AD770C-B306-47F7-97E2-89B5901BC69F}" type="slidenum">
              <a:rPr lang="en-US" altLang="en-US"/>
              <a:pPr/>
              <a:t>31</a:t>
            </a:fld>
            <a:endParaRPr lang="en-US" altLang="en-US"/>
          </a:p>
        </p:txBody>
      </p:sp>
      <p:sp>
        <p:nvSpPr>
          <p:cNvPr id="60006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00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50076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90C4C3-6EF1-4C11-88C7-427BE85E689F}" type="slidenum">
              <a:rPr lang="en-US" altLang="en-US"/>
              <a:pPr/>
              <a:t>5</a:t>
            </a:fld>
            <a:endParaRPr lang="en-US" altLang="en-US"/>
          </a:p>
        </p:txBody>
      </p:sp>
      <p:sp>
        <p:nvSpPr>
          <p:cNvPr id="66253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62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here’s a toy example to make some of this more concrete.</a:t>
            </a:r>
          </a:p>
          <a:p>
            <a:endParaRPr lang="en-US" altLang="en-US"/>
          </a:p>
          <a:p>
            <a:r>
              <a:rPr lang="en-US" altLang="en-US"/>
              <a:t>(pick smth that involves a couple of reactions)</a:t>
            </a:r>
          </a:p>
          <a:p>
            <a:endParaRPr lang="en-US" altLang="en-US"/>
          </a:p>
        </p:txBody>
      </p:sp>
    </p:spTree>
    <p:extLst>
      <p:ext uri="{BB962C8B-B14F-4D97-AF65-F5344CB8AC3E}">
        <p14:creationId xmlns:p14="http://schemas.microsoft.com/office/powerpoint/2010/main" val="1361344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F7FE2-820B-49DF-9257-918AFF1557FA}" type="slidenum">
              <a:rPr lang="en-US" altLang="en-US"/>
              <a:pPr/>
              <a:t>6</a:t>
            </a:fld>
            <a:endParaRPr lang="en-US" altLang="en-US"/>
          </a:p>
        </p:txBody>
      </p:sp>
      <p:sp>
        <p:nvSpPr>
          <p:cNvPr id="62157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1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27014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17EC4-CFDD-4758-A766-C462FF35D62F}" type="slidenum">
              <a:rPr lang="en-US" altLang="en-US"/>
              <a:pPr/>
              <a:t>7</a:t>
            </a:fld>
            <a:endParaRPr lang="en-US" altLang="en-US"/>
          </a:p>
        </p:txBody>
      </p:sp>
      <p:sp>
        <p:nvSpPr>
          <p:cNvPr id="63181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31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202123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8C9A7-9000-48E5-8E18-12CBD007BE81}" type="slidenum">
              <a:rPr lang="en-US" altLang="en-US"/>
              <a:pPr/>
              <a:t>8</a:t>
            </a:fld>
            <a:endParaRPr lang="en-US" altLang="en-US"/>
          </a:p>
        </p:txBody>
      </p:sp>
      <p:sp>
        <p:nvSpPr>
          <p:cNvPr id="61952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9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135978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970C2-A2D9-4B16-98EB-125E5B5280A8}" type="slidenum">
              <a:rPr lang="en-US" altLang="en-US"/>
              <a:pPr/>
              <a:t>9</a:t>
            </a:fld>
            <a:endParaRPr lang="en-US" altLang="en-US"/>
          </a:p>
        </p:txBody>
      </p:sp>
      <p:sp>
        <p:nvSpPr>
          <p:cNvPr id="62566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5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2430254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454287-3F8D-404B-B33C-6EF811113904}" type="slidenum">
              <a:rPr lang="en-US" altLang="en-US"/>
              <a:pPr/>
              <a:t>10</a:t>
            </a:fld>
            <a:endParaRPr lang="en-US" altLang="en-US"/>
          </a:p>
        </p:txBody>
      </p:sp>
      <p:sp>
        <p:nvSpPr>
          <p:cNvPr id="43417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34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40" tIns="44970" rIns="89940" bIns="44970"/>
          <a:lstStyle/>
          <a:p>
            <a:endParaRPr lang="en-US" altLang="en-US"/>
          </a:p>
        </p:txBody>
      </p:sp>
    </p:spTree>
    <p:extLst>
      <p:ext uri="{BB962C8B-B14F-4D97-AF65-F5344CB8AC3E}">
        <p14:creationId xmlns:p14="http://schemas.microsoft.com/office/powerpoint/2010/main" val="31285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359211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ED99E-B946-4A87-B08D-73C81FC8A72A}"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199770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323002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1046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4009867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1163764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3667602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1997262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227671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346195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188363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0ED99E-B946-4A87-B08D-73C81FC8A72A}"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394308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0ED99E-B946-4A87-B08D-73C81FC8A72A}"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35065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30723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705711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70ED99E-B946-4A87-B08D-73C81FC8A72A}" type="datetimeFigureOut">
              <a:rPr lang="en-US" smtClean="0"/>
              <a:t>11/2/2018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100356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0ED99E-B946-4A87-B08D-73C81FC8A72A}"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7F11F-4839-410F-88F5-3CAD16E95701}" type="slidenum">
              <a:rPr lang="en-US" smtClean="0"/>
              <a:t>‹#›</a:t>
            </a:fld>
            <a:endParaRPr lang="en-US"/>
          </a:p>
        </p:txBody>
      </p:sp>
    </p:spTree>
    <p:extLst>
      <p:ext uri="{BB962C8B-B14F-4D97-AF65-F5344CB8AC3E}">
        <p14:creationId xmlns:p14="http://schemas.microsoft.com/office/powerpoint/2010/main" val="1134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0ED99E-B946-4A87-B08D-73C81FC8A72A}" type="datetimeFigureOut">
              <a:rPr lang="en-US" smtClean="0"/>
              <a:t>11/2/2018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0A7F11F-4839-410F-88F5-3CAD16E95701}" type="slidenum">
              <a:rPr lang="en-US" smtClean="0"/>
              <a:t>‹#›</a:t>
            </a:fld>
            <a:endParaRPr lang="en-US"/>
          </a:p>
        </p:txBody>
      </p:sp>
    </p:spTree>
    <p:extLst>
      <p:ext uri="{BB962C8B-B14F-4D97-AF65-F5344CB8AC3E}">
        <p14:creationId xmlns:p14="http://schemas.microsoft.com/office/powerpoint/2010/main" val="82031494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hyperlink" Target="http://identifiers.org/combine.specifications/omex-metadata" TargetMode="External"/><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hyperlink" Target="http://identifiers.org/combine.specifications/sedml" TargetMode="External"/><Relationship Id="rId5" Type="http://schemas.openxmlformats.org/officeDocument/2006/relationships/hyperlink" Target="http://identifiers.org/combine.specifications/sbml" TargetMode="External"/><Relationship Id="rId4" Type="http://schemas.openxmlformats.org/officeDocument/2006/relationships/hyperlink" Target="http://identifiers.org/combine.specifications/omex-manifes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identifiers.org/combine.specifications/sbml" TargetMode="External"/><Relationship Id="rId2" Type="http://schemas.openxmlformats.org/officeDocument/2006/relationships/hyperlink" Target="http://identifiers.org/combine.specifications/omex-manifest" TargetMode="External"/><Relationship Id="rId1" Type="http://schemas.openxmlformats.org/officeDocument/2006/relationships/slideLayout" Target="../slideLayouts/slideLayout1.xml"/><Relationship Id="rId5" Type="http://schemas.openxmlformats.org/officeDocument/2006/relationships/hyperlink" Target="http://identifiers.org/combine.specifications/omex-metadata" TargetMode="External"/><Relationship Id="rId4" Type="http://schemas.openxmlformats.org/officeDocument/2006/relationships/hyperlink" Target="http://identifiers.org/combine.specifications/sed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Databases and Standards</a:t>
            </a:r>
            <a:endParaRPr lang="en-US" dirty="0"/>
          </a:p>
        </p:txBody>
      </p:sp>
    </p:spTree>
    <p:extLst>
      <p:ext uri="{BB962C8B-B14F-4D97-AF65-F5344CB8AC3E}">
        <p14:creationId xmlns:p14="http://schemas.microsoft.com/office/powerpoint/2010/main" val="757523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rrowheads="1"/>
          </p:cNvSpPr>
          <p:nvPr>
            <p:ph type="title"/>
          </p:nvPr>
        </p:nvSpPr>
        <p:spPr/>
        <p:txBody>
          <a:bodyPr/>
          <a:lstStyle/>
          <a:p>
            <a:r>
              <a:rPr lang="en-US" altLang="en-US"/>
              <a:t>Structure of Models Expressed in SBML</a:t>
            </a:r>
          </a:p>
        </p:txBody>
      </p:sp>
      <p:sp>
        <p:nvSpPr>
          <p:cNvPr id="433155"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a:t>Beginning of SBML model definition</a:t>
            </a:r>
          </a:p>
          <a:p>
            <a:pPr lvl="3">
              <a:lnSpc>
                <a:spcPct val="80000"/>
              </a:lnSpc>
            </a:pPr>
            <a:r>
              <a:rPr lang="en-US" altLang="en-US" sz="2200">
                <a:solidFill>
                  <a:srgbClr val="F3CA00"/>
                </a:solidFill>
              </a:rPr>
              <a:t>List of function definitions</a:t>
            </a:r>
          </a:p>
          <a:p>
            <a:pPr lvl="3">
              <a:lnSpc>
                <a:spcPct val="80000"/>
              </a:lnSpc>
            </a:pPr>
            <a:r>
              <a:rPr lang="en-US" altLang="en-US" sz="2200"/>
              <a:t>List of unit definitions</a:t>
            </a:r>
          </a:p>
          <a:p>
            <a:pPr lvl="3">
              <a:lnSpc>
                <a:spcPct val="80000"/>
              </a:lnSpc>
            </a:pPr>
            <a:r>
              <a:rPr lang="en-US" altLang="en-US" sz="2200"/>
              <a:t>List of compartment types</a:t>
            </a:r>
          </a:p>
          <a:p>
            <a:pPr lvl="3">
              <a:lnSpc>
                <a:spcPct val="80000"/>
              </a:lnSpc>
            </a:pPr>
            <a:r>
              <a:rPr lang="en-US" altLang="en-US" sz="2200"/>
              <a:t>List of molecular species types</a:t>
            </a:r>
          </a:p>
          <a:p>
            <a:pPr lvl="3">
              <a:lnSpc>
                <a:spcPct val="80000"/>
              </a:lnSpc>
            </a:pPr>
            <a:r>
              <a:rPr lang="en-US" altLang="en-US" sz="2200"/>
              <a:t>List of compartments</a:t>
            </a:r>
          </a:p>
          <a:p>
            <a:pPr lvl="3">
              <a:lnSpc>
                <a:spcPct val="80000"/>
              </a:lnSpc>
            </a:pPr>
            <a:r>
              <a:rPr lang="en-US" altLang="en-US" sz="2200"/>
              <a:t>List of species</a:t>
            </a:r>
          </a:p>
          <a:p>
            <a:pPr lvl="3">
              <a:lnSpc>
                <a:spcPct val="80000"/>
              </a:lnSpc>
            </a:pPr>
            <a:r>
              <a:rPr lang="en-US" altLang="en-US" sz="2200"/>
              <a:t>List of parameters</a:t>
            </a:r>
          </a:p>
          <a:p>
            <a:pPr lvl="3">
              <a:lnSpc>
                <a:spcPct val="80000"/>
              </a:lnSpc>
            </a:pPr>
            <a:r>
              <a:rPr lang="en-US" altLang="en-US" sz="2200"/>
              <a:t>List of initial assignments</a:t>
            </a:r>
          </a:p>
          <a:p>
            <a:pPr lvl="3">
              <a:lnSpc>
                <a:spcPct val="80000"/>
              </a:lnSpc>
            </a:pPr>
            <a:r>
              <a:rPr lang="en-US" altLang="en-US" sz="2200"/>
              <a:t>List of rules</a:t>
            </a:r>
          </a:p>
          <a:p>
            <a:pPr lvl="3">
              <a:lnSpc>
                <a:spcPct val="80000"/>
              </a:lnSpc>
            </a:pPr>
            <a:r>
              <a:rPr lang="en-US" altLang="en-US" sz="2200"/>
              <a:t>List of constraints</a:t>
            </a:r>
          </a:p>
          <a:p>
            <a:pPr lvl="3">
              <a:lnSpc>
                <a:spcPct val="80000"/>
              </a:lnSpc>
            </a:pPr>
            <a:r>
              <a:rPr lang="en-US" altLang="en-US" sz="2200"/>
              <a:t>List of reactions</a:t>
            </a:r>
          </a:p>
          <a:p>
            <a:pPr lvl="3">
              <a:lnSpc>
                <a:spcPct val="80000"/>
              </a:lnSpc>
            </a:pPr>
            <a:r>
              <a:rPr lang="en-US" altLang="en-US" sz="2200"/>
              <a:t>List of events</a:t>
            </a:r>
            <a:endParaRPr lang="en-US" altLang="en-US" sz="2200">
              <a:solidFill>
                <a:srgbClr val="FF6600"/>
              </a:solidFill>
            </a:endParaRPr>
          </a:p>
          <a:p>
            <a:pPr lvl="2">
              <a:lnSpc>
                <a:spcPct val="95000"/>
              </a:lnSpc>
            </a:pPr>
            <a:r>
              <a:rPr lang="en-US" altLang="en-US" sz="2200"/>
              <a:t>End of SBML model definition</a:t>
            </a:r>
            <a:endParaRPr lang="en-US" altLang="en-US"/>
          </a:p>
        </p:txBody>
      </p:sp>
      <p:sp>
        <p:nvSpPr>
          <p:cNvPr id="433158" name="AutoShape 6"/>
          <p:cNvSpPr>
            <a:spLocks noChangeArrowheads="1"/>
          </p:cNvSpPr>
          <p:nvPr/>
        </p:nvSpPr>
        <p:spPr bwMode="auto">
          <a:xfrm>
            <a:off x="6513513" y="714376"/>
            <a:ext cx="3949700" cy="2276475"/>
          </a:xfrm>
          <a:prstGeom prst="leftArrowCallout">
            <a:avLst>
              <a:gd name="adj1" fmla="val 25000"/>
              <a:gd name="adj2" fmla="val 25000"/>
              <a:gd name="adj3" fmla="val 28917"/>
              <a:gd name="adj4" fmla="val 66667"/>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a:effectLst>
                  <a:outerShdw blurRad="38100" dist="38100" dir="2700000" algn="tl">
                    <a:srgbClr val="000000"/>
                  </a:outerShdw>
                </a:effectLst>
              </a:rPr>
              <a:t>User-defined</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functions that</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can be called</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within math</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expressions</a:t>
            </a:r>
            <a:endParaRPr lang="en-US" altLang="en-US"/>
          </a:p>
        </p:txBody>
      </p:sp>
    </p:spTree>
    <p:extLst>
      <p:ext uri="{BB962C8B-B14F-4D97-AF65-F5344CB8AC3E}">
        <p14:creationId xmlns:p14="http://schemas.microsoft.com/office/powerpoint/2010/main" val="1672613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Rot="1" noChangeArrowheads="1"/>
          </p:cNvSpPr>
          <p:nvPr>
            <p:ph type="title"/>
          </p:nvPr>
        </p:nvSpPr>
        <p:spPr/>
        <p:txBody>
          <a:bodyPr/>
          <a:lstStyle/>
          <a:p>
            <a:r>
              <a:rPr lang="en-US" altLang="en-US"/>
              <a:t>Structure of Models Expressed in SBML</a:t>
            </a:r>
          </a:p>
        </p:txBody>
      </p:sp>
      <p:sp>
        <p:nvSpPr>
          <p:cNvPr id="616451"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a:t>Beginning of SBML model definition</a:t>
            </a:r>
          </a:p>
          <a:p>
            <a:pPr lvl="3">
              <a:lnSpc>
                <a:spcPct val="80000"/>
              </a:lnSpc>
            </a:pPr>
            <a:r>
              <a:rPr lang="en-US" altLang="en-US" sz="2200"/>
              <a:t>List of function definitions</a:t>
            </a:r>
            <a:endParaRPr lang="en-US" altLang="en-US" sz="2200">
              <a:solidFill>
                <a:srgbClr val="F3CA00"/>
              </a:solidFill>
            </a:endParaRPr>
          </a:p>
          <a:p>
            <a:pPr lvl="3">
              <a:lnSpc>
                <a:spcPct val="80000"/>
              </a:lnSpc>
            </a:pPr>
            <a:r>
              <a:rPr lang="en-US" altLang="en-US" sz="2200">
                <a:solidFill>
                  <a:srgbClr val="F3CA00"/>
                </a:solidFill>
              </a:rPr>
              <a:t>List of unit definitions</a:t>
            </a:r>
            <a:endParaRPr lang="en-US" altLang="en-US" sz="2200"/>
          </a:p>
          <a:p>
            <a:pPr lvl="3">
              <a:lnSpc>
                <a:spcPct val="80000"/>
              </a:lnSpc>
            </a:pPr>
            <a:r>
              <a:rPr lang="en-US" altLang="en-US" sz="2200"/>
              <a:t>List of compartment types</a:t>
            </a:r>
          </a:p>
          <a:p>
            <a:pPr lvl="3">
              <a:lnSpc>
                <a:spcPct val="80000"/>
              </a:lnSpc>
            </a:pPr>
            <a:r>
              <a:rPr lang="en-US" altLang="en-US" sz="2200"/>
              <a:t>List of molecular species types</a:t>
            </a:r>
          </a:p>
          <a:p>
            <a:pPr lvl="3">
              <a:lnSpc>
                <a:spcPct val="80000"/>
              </a:lnSpc>
            </a:pPr>
            <a:r>
              <a:rPr lang="en-US" altLang="en-US" sz="2200"/>
              <a:t>List of compartments</a:t>
            </a:r>
          </a:p>
          <a:p>
            <a:pPr lvl="3">
              <a:lnSpc>
                <a:spcPct val="80000"/>
              </a:lnSpc>
            </a:pPr>
            <a:r>
              <a:rPr lang="en-US" altLang="en-US" sz="2200"/>
              <a:t>List of species</a:t>
            </a:r>
          </a:p>
          <a:p>
            <a:pPr lvl="3">
              <a:lnSpc>
                <a:spcPct val="80000"/>
              </a:lnSpc>
            </a:pPr>
            <a:r>
              <a:rPr lang="en-US" altLang="en-US" sz="2200"/>
              <a:t>List of parameters</a:t>
            </a:r>
          </a:p>
          <a:p>
            <a:pPr lvl="3">
              <a:lnSpc>
                <a:spcPct val="80000"/>
              </a:lnSpc>
            </a:pPr>
            <a:r>
              <a:rPr lang="en-US" altLang="en-US" sz="2200"/>
              <a:t>List of initial assignments</a:t>
            </a:r>
          </a:p>
          <a:p>
            <a:pPr lvl="3">
              <a:lnSpc>
                <a:spcPct val="80000"/>
              </a:lnSpc>
            </a:pPr>
            <a:r>
              <a:rPr lang="en-US" altLang="en-US" sz="2200"/>
              <a:t>List of rules</a:t>
            </a:r>
          </a:p>
          <a:p>
            <a:pPr lvl="3">
              <a:lnSpc>
                <a:spcPct val="80000"/>
              </a:lnSpc>
            </a:pPr>
            <a:r>
              <a:rPr lang="en-US" altLang="en-US" sz="2200"/>
              <a:t>List of constraints</a:t>
            </a:r>
          </a:p>
          <a:p>
            <a:pPr lvl="3">
              <a:lnSpc>
                <a:spcPct val="80000"/>
              </a:lnSpc>
            </a:pPr>
            <a:r>
              <a:rPr lang="en-US" altLang="en-US" sz="2200"/>
              <a:t>List of reactions</a:t>
            </a:r>
          </a:p>
          <a:p>
            <a:pPr lvl="3">
              <a:lnSpc>
                <a:spcPct val="80000"/>
              </a:lnSpc>
            </a:pPr>
            <a:r>
              <a:rPr lang="en-US" altLang="en-US" sz="2200"/>
              <a:t>List of events</a:t>
            </a:r>
            <a:endParaRPr lang="en-US" altLang="en-US" sz="2200">
              <a:solidFill>
                <a:srgbClr val="FF6600"/>
              </a:solidFill>
            </a:endParaRPr>
          </a:p>
          <a:p>
            <a:pPr lvl="2">
              <a:lnSpc>
                <a:spcPct val="95000"/>
              </a:lnSpc>
            </a:pPr>
            <a:r>
              <a:rPr lang="en-US" altLang="en-US" sz="2200"/>
              <a:t>End of SBML model definition</a:t>
            </a:r>
            <a:endParaRPr lang="en-US" altLang="en-US"/>
          </a:p>
        </p:txBody>
      </p:sp>
      <p:sp>
        <p:nvSpPr>
          <p:cNvPr id="616453" name="AutoShape 5"/>
          <p:cNvSpPr>
            <a:spLocks noChangeArrowheads="1"/>
          </p:cNvSpPr>
          <p:nvPr/>
        </p:nvSpPr>
        <p:spPr bwMode="auto">
          <a:xfrm>
            <a:off x="6483350" y="1039814"/>
            <a:ext cx="3949700" cy="2276475"/>
          </a:xfrm>
          <a:prstGeom prst="leftArrowCallout">
            <a:avLst>
              <a:gd name="adj1" fmla="val 25000"/>
              <a:gd name="adj2" fmla="val 25000"/>
              <a:gd name="adj3" fmla="val 28917"/>
              <a:gd name="adj4" fmla="val 66667"/>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a:effectLst>
                  <a:outerShdw blurRad="38100" dist="38100" dir="2700000" algn="tl">
                    <a:srgbClr val="000000"/>
                  </a:outerShdw>
                </a:effectLst>
              </a:rPr>
              <a:t>Redefinition</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of built-in</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default units,</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or new units</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defined from</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base units</a:t>
            </a:r>
            <a:endParaRPr lang="en-US" altLang="en-US"/>
          </a:p>
        </p:txBody>
      </p:sp>
    </p:spTree>
    <p:extLst>
      <p:ext uri="{BB962C8B-B14F-4D97-AF65-F5344CB8AC3E}">
        <p14:creationId xmlns:p14="http://schemas.microsoft.com/office/powerpoint/2010/main" val="3017032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Rot="1" noChangeArrowheads="1"/>
          </p:cNvSpPr>
          <p:nvPr>
            <p:ph type="title"/>
          </p:nvPr>
        </p:nvSpPr>
        <p:spPr/>
        <p:txBody>
          <a:bodyPr/>
          <a:lstStyle/>
          <a:p>
            <a:r>
              <a:rPr lang="en-US" altLang="en-US"/>
              <a:t>Structure of Models Expressed in SBML</a:t>
            </a:r>
          </a:p>
        </p:txBody>
      </p:sp>
      <p:sp>
        <p:nvSpPr>
          <p:cNvPr id="622595"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a:t>Beginning of SBML model definition</a:t>
            </a:r>
          </a:p>
          <a:p>
            <a:pPr lvl="3">
              <a:lnSpc>
                <a:spcPct val="80000"/>
              </a:lnSpc>
            </a:pPr>
            <a:r>
              <a:rPr lang="en-US" altLang="en-US" sz="2200"/>
              <a:t>List of function definitions</a:t>
            </a:r>
            <a:endParaRPr lang="en-US" altLang="en-US" sz="2200">
              <a:solidFill>
                <a:srgbClr val="F3CA00"/>
              </a:solidFill>
            </a:endParaRPr>
          </a:p>
          <a:p>
            <a:pPr lvl="3">
              <a:lnSpc>
                <a:spcPct val="80000"/>
              </a:lnSpc>
            </a:pPr>
            <a:r>
              <a:rPr lang="en-US" altLang="en-US" sz="2200"/>
              <a:t>List of unit definitions</a:t>
            </a:r>
          </a:p>
          <a:p>
            <a:pPr lvl="3">
              <a:lnSpc>
                <a:spcPct val="80000"/>
              </a:lnSpc>
            </a:pPr>
            <a:r>
              <a:rPr lang="en-US" altLang="en-US" sz="2200"/>
              <a:t>List of compartment types</a:t>
            </a:r>
          </a:p>
          <a:p>
            <a:pPr lvl="3">
              <a:lnSpc>
                <a:spcPct val="80000"/>
              </a:lnSpc>
            </a:pPr>
            <a:r>
              <a:rPr lang="en-US" altLang="en-US" sz="2200"/>
              <a:t>List of molecular species types</a:t>
            </a:r>
          </a:p>
          <a:p>
            <a:pPr lvl="3">
              <a:lnSpc>
                <a:spcPct val="80000"/>
              </a:lnSpc>
            </a:pPr>
            <a:r>
              <a:rPr lang="en-US" altLang="en-US" sz="2200"/>
              <a:t>List of compartments</a:t>
            </a:r>
          </a:p>
          <a:p>
            <a:pPr lvl="3">
              <a:lnSpc>
                <a:spcPct val="80000"/>
              </a:lnSpc>
            </a:pPr>
            <a:r>
              <a:rPr lang="en-US" altLang="en-US" sz="2200"/>
              <a:t>List of species</a:t>
            </a:r>
          </a:p>
          <a:p>
            <a:pPr lvl="3">
              <a:lnSpc>
                <a:spcPct val="80000"/>
              </a:lnSpc>
            </a:pPr>
            <a:r>
              <a:rPr lang="en-US" altLang="en-US" sz="2200"/>
              <a:t>List of parameters</a:t>
            </a:r>
          </a:p>
          <a:p>
            <a:pPr lvl="3">
              <a:lnSpc>
                <a:spcPct val="80000"/>
              </a:lnSpc>
            </a:pPr>
            <a:r>
              <a:rPr lang="en-US" altLang="en-US" sz="2200"/>
              <a:t>List of initial assignments</a:t>
            </a:r>
          </a:p>
          <a:p>
            <a:pPr lvl="3">
              <a:lnSpc>
                <a:spcPct val="80000"/>
              </a:lnSpc>
            </a:pPr>
            <a:r>
              <a:rPr lang="en-US" altLang="en-US" sz="2200">
                <a:solidFill>
                  <a:srgbClr val="F3CA00"/>
                </a:solidFill>
              </a:rPr>
              <a:t>List of rules</a:t>
            </a:r>
            <a:endParaRPr lang="en-US" altLang="en-US" sz="2200"/>
          </a:p>
          <a:p>
            <a:pPr lvl="3">
              <a:lnSpc>
                <a:spcPct val="80000"/>
              </a:lnSpc>
            </a:pPr>
            <a:r>
              <a:rPr lang="en-US" altLang="en-US" sz="2200"/>
              <a:t>List of constraints</a:t>
            </a:r>
          </a:p>
          <a:p>
            <a:pPr lvl="3">
              <a:lnSpc>
                <a:spcPct val="80000"/>
              </a:lnSpc>
            </a:pPr>
            <a:r>
              <a:rPr lang="en-US" altLang="en-US" sz="2200"/>
              <a:t>List of reactions</a:t>
            </a:r>
          </a:p>
          <a:p>
            <a:pPr lvl="3">
              <a:lnSpc>
                <a:spcPct val="80000"/>
              </a:lnSpc>
            </a:pPr>
            <a:r>
              <a:rPr lang="en-US" altLang="en-US" sz="2200"/>
              <a:t>List of events</a:t>
            </a:r>
            <a:endParaRPr lang="en-US" altLang="en-US" sz="2200">
              <a:solidFill>
                <a:srgbClr val="FF6600"/>
              </a:solidFill>
            </a:endParaRPr>
          </a:p>
          <a:p>
            <a:pPr lvl="2">
              <a:lnSpc>
                <a:spcPct val="95000"/>
              </a:lnSpc>
            </a:pPr>
            <a:r>
              <a:rPr lang="en-US" altLang="en-US" sz="2200"/>
              <a:t>End of SBML model definition</a:t>
            </a:r>
            <a:endParaRPr lang="en-US" altLang="en-US"/>
          </a:p>
        </p:txBody>
      </p:sp>
      <p:sp>
        <p:nvSpPr>
          <p:cNvPr id="622597" name="AutoShape 5"/>
          <p:cNvSpPr>
            <a:spLocks noChangeArrowheads="1"/>
          </p:cNvSpPr>
          <p:nvPr/>
        </p:nvSpPr>
        <p:spPr bwMode="auto">
          <a:xfrm>
            <a:off x="6465888" y="3595689"/>
            <a:ext cx="3949700" cy="2276475"/>
          </a:xfrm>
          <a:prstGeom prst="leftArrowCallout">
            <a:avLst>
              <a:gd name="adj1" fmla="val 25000"/>
              <a:gd name="adj2" fmla="val 25000"/>
              <a:gd name="adj3" fmla="val 28917"/>
              <a:gd name="adj4" fmla="val 66667"/>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a:effectLst>
                  <a:outerShdw blurRad="38100" dist="38100" dir="2700000" algn="tl">
                    <a:srgbClr val="000000"/>
                  </a:outerShdw>
                </a:effectLst>
              </a:rPr>
              <a:t>Math equations</a:t>
            </a:r>
          </a:p>
          <a:p>
            <a:pPr algn="ctr"/>
            <a:r>
              <a:rPr lang="en-US" altLang="en-US">
                <a:effectLst>
                  <a:outerShdw blurRad="38100" dist="38100" dir="2700000" algn="tl">
                    <a:srgbClr val="000000"/>
                  </a:outerShdw>
                </a:effectLst>
              </a:rPr>
              <a:t>(for things that</a:t>
            </a:r>
            <a:br>
              <a:rPr lang="en-US" altLang="en-US">
                <a:effectLst>
                  <a:outerShdw blurRad="38100" dist="38100" dir="2700000" algn="tl">
                    <a:srgbClr val="000000"/>
                  </a:outerShdw>
                </a:effectLst>
              </a:rPr>
            </a:br>
            <a:r>
              <a:rPr lang="en-US" altLang="en-US">
                <a:effectLst>
                  <a:outerShdw blurRad="38100" dist="38100" dir="2700000" algn="tl">
                    <a:srgbClr val="000000"/>
                  </a:outerShdw>
                </a:effectLst>
              </a:rPr>
              <a:t>can’t be expressed</a:t>
            </a:r>
          </a:p>
          <a:p>
            <a:pPr algn="ctr"/>
            <a:r>
              <a:rPr lang="en-US" altLang="en-US">
                <a:effectLst>
                  <a:outerShdw blurRad="38100" dist="38100" dir="2700000" algn="tl">
                    <a:srgbClr val="000000"/>
                  </a:outerShdw>
                </a:effectLst>
              </a:rPr>
              <a:t>simply as </a:t>
            </a:r>
          </a:p>
          <a:p>
            <a:pPr algn="ctr"/>
            <a:r>
              <a:rPr lang="en-US" altLang="en-US">
                <a:effectLst>
                  <a:outerShdw blurRad="38100" dist="38100" dir="2700000" algn="tl">
                    <a:srgbClr val="000000"/>
                  </a:outerShdw>
                </a:effectLst>
              </a:rPr>
              <a:t>reactions)</a:t>
            </a:r>
            <a:endParaRPr lang="en-US" altLang="en-US"/>
          </a:p>
        </p:txBody>
      </p:sp>
    </p:spTree>
    <p:extLst>
      <p:ext uri="{BB962C8B-B14F-4D97-AF65-F5344CB8AC3E}">
        <p14:creationId xmlns:p14="http://schemas.microsoft.com/office/powerpoint/2010/main" val="3963335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Rot="1" noChangeArrowheads="1"/>
          </p:cNvSpPr>
          <p:nvPr>
            <p:ph type="title"/>
          </p:nvPr>
        </p:nvSpPr>
        <p:spPr/>
        <p:txBody>
          <a:bodyPr/>
          <a:lstStyle/>
          <a:p>
            <a:r>
              <a:rPr lang="en-US" altLang="en-US"/>
              <a:t>Structure of Models Expressed in SBML</a:t>
            </a:r>
          </a:p>
        </p:txBody>
      </p:sp>
      <p:sp>
        <p:nvSpPr>
          <p:cNvPr id="626691"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a:t>Beginning of SBML model definition</a:t>
            </a:r>
          </a:p>
          <a:p>
            <a:pPr lvl="3">
              <a:lnSpc>
                <a:spcPct val="80000"/>
              </a:lnSpc>
            </a:pPr>
            <a:r>
              <a:rPr lang="en-US" altLang="en-US" sz="2200"/>
              <a:t>List of function definitions</a:t>
            </a:r>
            <a:endParaRPr lang="en-US" altLang="en-US" sz="2200">
              <a:solidFill>
                <a:srgbClr val="F3CA00"/>
              </a:solidFill>
            </a:endParaRPr>
          </a:p>
          <a:p>
            <a:pPr lvl="3">
              <a:lnSpc>
                <a:spcPct val="80000"/>
              </a:lnSpc>
            </a:pPr>
            <a:r>
              <a:rPr lang="en-US" altLang="en-US" sz="2200"/>
              <a:t>List of unit definitions</a:t>
            </a:r>
          </a:p>
          <a:p>
            <a:pPr lvl="3">
              <a:lnSpc>
                <a:spcPct val="80000"/>
              </a:lnSpc>
            </a:pPr>
            <a:r>
              <a:rPr lang="en-US" altLang="en-US" sz="2200"/>
              <a:t>List of compartment types</a:t>
            </a:r>
          </a:p>
          <a:p>
            <a:pPr lvl="3">
              <a:lnSpc>
                <a:spcPct val="80000"/>
              </a:lnSpc>
            </a:pPr>
            <a:r>
              <a:rPr lang="en-US" altLang="en-US" sz="2200"/>
              <a:t>List of molecular species types</a:t>
            </a:r>
          </a:p>
          <a:p>
            <a:pPr lvl="3">
              <a:lnSpc>
                <a:spcPct val="80000"/>
              </a:lnSpc>
            </a:pPr>
            <a:r>
              <a:rPr lang="en-US" altLang="en-US" sz="2200"/>
              <a:t>List of compartments</a:t>
            </a:r>
          </a:p>
          <a:p>
            <a:pPr lvl="3">
              <a:lnSpc>
                <a:spcPct val="80000"/>
              </a:lnSpc>
            </a:pPr>
            <a:r>
              <a:rPr lang="en-US" altLang="en-US" sz="2200"/>
              <a:t>List of species</a:t>
            </a:r>
          </a:p>
          <a:p>
            <a:pPr lvl="3">
              <a:lnSpc>
                <a:spcPct val="80000"/>
              </a:lnSpc>
            </a:pPr>
            <a:r>
              <a:rPr lang="en-US" altLang="en-US" sz="2200"/>
              <a:t>List of parameters</a:t>
            </a:r>
          </a:p>
          <a:p>
            <a:pPr lvl="3">
              <a:lnSpc>
                <a:spcPct val="80000"/>
              </a:lnSpc>
            </a:pPr>
            <a:r>
              <a:rPr lang="en-US" altLang="en-US" sz="2200"/>
              <a:t>List of initial assignments</a:t>
            </a:r>
          </a:p>
          <a:p>
            <a:pPr lvl="3">
              <a:lnSpc>
                <a:spcPct val="80000"/>
              </a:lnSpc>
            </a:pPr>
            <a:r>
              <a:rPr lang="en-US" altLang="en-US" sz="2200"/>
              <a:t>List of rules</a:t>
            </a:r>
          </a:p>
          <a:p>
            <a:pPr lvl="3">
              <a:lnSpc>
                <a:spcPct val="80000"/>
              </a:lnSpc>
            </a:pPr>
            <a:r>
              <a:rPr lang="en-US" altLang="en-US" sz="2200">
                <a:solidFill>
                  <a:srgbClr val="F3CA00"/>
                </a:solidFill>
              </a:rPr>
              <a:t>List of constraints</a:t>
            </a:r>
            <a:endParaRPr lang="en-US" altLang="en-US" sz="2200"/>
          </a:p>
          <a:p>
            <a:pPr lvl="3">
              <a:lnSpc>
                <a:spcPct val="80000"/>
              </a:lnSpc>
            </a:pPr>
            <a:r>
              <a:rPr lang="en-US" altLang="en-US" sz="2200"/>
              <a:t>List of reactions</a:t>
            </a:r>
          </a:p>
          <a:p>
            <a:pPr lvl="3">
              <a:lnSpc>
                <a:spcPct val="80000"/>
              </a:lnSpc>
            </a:pPr>
            <a:r>
              <a:rPr lang="en-US" altLang="en-US" sz="2200"/>
              <a:t>List of events</a:t>
            </a:r>
            <a:endParaRPr lang="en-US" altLang="en-US" sz="2200">
              <a:solidFill>
                <a:srgbClr val="FF6600"/>
              </a:solidFill>
            </a:endParaRPr>
          </a:p>
          <a:p>
            <a:pPr lvl="2">
              <a:lnSpc>
                <a:spcPct val="95000"/>
              </a:lnSpc>
            </a:pPr>
            <a:r>
              <a:rPr lang="en-US" altLang="en-US" sz="2200"/>
              <a:t>End of SBML model definition</a:t>
            </a:r>
            <a:endParaRPr lang="en-US" altLang="en-US"/>
          </a:p>
        </p:txBody>
      </p:sp>
      <p:sp>
        <p:nvSpPr>
          <p:cNvPr id="626693" name="AutoShape 5"/>
          <p:cNvSpPr>
            <a:spLocks noChangeArrowheads="1"/>
          </p:cNvSpPr>
          <p:nvPr/>
        </p:nvSpPr>
        <p:spPr bwMode="auto">
          <a:xfrm>
            <a:off x="6435725" y="3951289"/>
            <a:ext cx="3949700" cy="2276475"/>
          </a:xfrm>
          <a:prstGeom prst="leftArrowCallout">
            <a:avLst>
              <a:gd name="adj1" fmla="val 25000"/>
              <a:gd name="adj2" fmla="val 25000"/>
              <a:gd name="adj3" fmla="val 28917"/>
              <a:gd name="adj4" fmla="val 66667"/>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a:effectLst>
                  <a:outerShdw blurRad="38100" dist="38100" dir="2700000" algn="tl">
                    <a:srgbClr val="000000"/>
                  </a:outerShdw>
                </a:effectLst>
              </a:rPr>
              <a:t>Assumptions about</a:t>
            </a:r>
          </a:p>
          <a:p>
            <a:pPr algn="ctr"/>
            <a:r>
              <a:rPr lang="en-US" altLang="en-US">
                <a:effectLst>
                  <a:outerShdw blurRad="38100" dist="38100" dir="2700000" algn="tl">
                    <a:srgbClr val="000000"/>
                  </a:outerShdw>
                </a:effectLst>
              </a:rPr>
              <a:t>the values of </a:t>
            </a:r>
          </a:p>
          <a:p>
            <a:pPr algn="ctr"/>
            <a:r>
              <a:rPr lang="en-US" altLang="en-US">
                <a:effectLst>
                  <a:outerShdw blurRad="38100" dist="38100" dir="2700000" algn="tl">
                    <a:srgbClr val="000000"/>
                  </a:outerShdw>
                </a:effectLst>
              </a:rPr>
              <a:t>system variables</a:t>
            </a:r>
            <a:endParaRPr lang="en-US" altLang="en-US"/>
          </a:p>
        </p:txBody>
      </p:sp>
    </p:spTree>
    <p:extLst>
      <p:ext uri="{BB962C8B-B14F-4D97-AF65-F5344CB8AC3E}">
        <p14:creationId xmlns:p14="http://schemas.microsoft.com/office/powerpoint/2010/main" val="2204181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rrowheads="1"/>
          </p:cNvSpPr>
          <p:nvPr>
            <p:ph type="title"/>
          </p:nvPr>
        </p:nvSpPr>
        <p:spPr/>
        <p:txBody>
          <a:bodyPr/>
          <a:lstStyle/>
          <a:p>
            <a:r>
              <a:rPr lang="en-US" altLang="en-US"/>
              <a:t>Structure of Models Expressed in SBML</a:t>
            </a:r>
          </a:p>
        </p:txBody>
      </p:sp>
      <p:sp>
        <p:nvSpPr>
          <p:cNvPr id="628739"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a:t>Beginning of SBML model definition</a:t>
            </a:r>
          </a:p>
          <a:p>
            <a:pPr lvl="3">
              <a:lnSpc>
                <a:spcPct val="80000"/>
              </a:lnSpc>
            </a:pPr>
            <a:r>
              <a:rPr lang="en-US" altLang="en-US" sz="2200"/>
              <a:t>List of function definitions</a:t>
            </a:r>
            <a:endParaRPr lang="en-US" altLang="en-US" sz="2200">
              <a:solidFill>
                <a:srgbClr val="F3CA00"/>
              </a:solidFill>
            </a:endParaRPr>
          </a:p>
          <a:p>
            <a:pPr lvl="3">
              <a:lnSpc>
                <a:spcPct val="80000"/>
              </a:lnSpc>
            </a:pPr>
            <a:r>
              <a:rPr lang="en-US" altLang="en-US" sz="2200"/>
              <a:t>List of unit definitions</a:t>
            </a:r>
          </a:p>
          <a:p>
            <a:pPr lvl="3">
              <a:lnSpc>
                <a:spcPct val="80000"/>
              </a:lnSpc>
            </a:pPr>
            <a:r>
              <a:rPr lang="en-US" altLang="en-US" sz="2200"/>
              <a:t>List of compartment types</a:t>
            </a:r>
          </a:p>
          <a:p>
            <a:pPr lvl="3">
              <a:lnSpc>
                <a:spcPct val="80000"/>
              </a:lnSpc>
            </a:pPr>
            <a:r>
              <a:rPr lang="en-US" altLang="en-US" sz="2200"/>
              <a:t>List of molecular species types</a:t>
            </a:r>
          </a:p>
          <a:p>
            <a:pPr lvl="3">
              <a:lnSpc>
                <a:spcPct val="80000"/>
              </a:lnSpc>
            </a:pPr>
            <a:r>
              <a:rPr lang="en-US" altLang="en-US" sz="2200"/>
              <a:t>List of compartments</a:t>
            </a:r>
          </a:p>
          <a:p>
            <a:pPr lvl="3">
              <a:lnSpc>
                <a:spcPct val="80000"/>
              </a:lnSpc>
            </a:pPr>
            <a:r>
              <a:rPr lang="en-US" altLang="en-US" sz="2200"/>
              <a:t>List of species</a:t>
            </a:r>
          </a:p>
          <a:p>
            <a:pPr lvl="3">
              <a:lnSpc>
                <a:spcPct val="80000"/>
              </a:lnSpc>
            </a:pPr>
            <a:r>
              <a:rPr lang="en-US" altLang="en-US" sz="2200"/>
              <a:t>List of parameters</a:t>
            </a:r>
          </a:p>
          <a:p>
            <a:pPr lvl="3">
              <a:lnSpc>
                <a:spcPct val="80000"/>
              </a:lnSpc>
            </a:pPr>
            <a:r>
              <a:rPr lang="en-US" altLang="en-US" sz="2200"/>
              <a:t>List of initial assignments</a:t>
            </a:r>
          </a:p>
          <a:p>
            <a:pPr lvl="3">
              <a:lnSpc>
                <a:spcPct val="80000"/>
              </a:lnSpc>
            </a:pPr>
            <a:r>
              <a:rPr lang="en-US" altLang="en-US" sz="2200"/>
              <a:t>List of rules</a:t>
            </a:r>
          </a:p>
          <a:p>
            <a:pPr lvl="3">
              <a:lnSpc>
                <a:spcPct val="80000"/>
              </a:lnSpc>
            </a:pPr>
            <a:r>
              <a:rPr lang="en-US" altLang="en-US" sz="2200"/>
              <a:t>List of constraints</a:t>
            </a:r>
          </a:p>
          <a:p>
            <a:pPr lvl="3">
              <a:lnSpc>
                <a:spcPct val="80000"/>
              </a:lnSpc>
            </a:pPr>
            <a:r>
              <a:rPr lang="en-US" altLang="en-US" sz="2200"/>
              <a:t>List of reactions</a:t>
            </a:r>
          </a:p>
          <a:p>
            <a:pPr lvl="3">
              <a:lnSpc>
                <a:spcPct val="80000"/>
              </a:lnSpc>
            </a:pPr>
            <a:r>
              <a:rPr lang="en-US" altLang="en-US" sz="2200">
                <a:solidFill>
                  <a:srgbClr val="F3CA00"/>
                </a:solidFill>
              </a:rPr>
              <a:t>List of events</a:t>
            </a:r>
            <a:endParaRPr lang="en-US" altLang="en-US" sz="2200">
              <a:solidFill>
                <a:srgbClr val="FF6600"/>
              </a:solidFill>
            </a:endParaRPr>
          </a:p>
          <a:p>
            <a:pPr lvl="2">
              <a:lnSpc>
                <a:spcPct val="95000"/>
              </a:lnSpc>
            </a:pPr>
            <a:r>
              <a:rPr lang="en-US" altLang="en-US" sz="2200"/>
              <a:t>End of SBML model definition</a:t>
            </a:r>
            <a:endParaRPr lang="en-US" altLang="en-US"/>
          </a:p>
        </p:txBody>
      </p:sp>
      <p:sp>
        <p:nvSpPr>
          <p:cNvPr id="628741" name="AutoShape 5"/>
          <p:cNvSpPr>
            <a:spLocks noChangeArrowheads="1"/>
          </p:cNvSpPr>
          <p:nvPr/>
        </p:nvSpPr>
        <p:spPr bwMode="auto">
          <a:xfrm>
            <a:off x="6465888" y="5048250"/>
            <a:ext cx="3949700" cy="1644650"/>
          </a:xfrm>
          <a:prstGeom prst="leftArrowCallout">
            <a:avLst>
              <a:gd name="adj1" fmla="val 25000"/>
              <a:gd name="adj2" fmla="val 25000"/>
              <a:gd name="adj3" fmla="val 40026"/>
              <a:gd name="adj4" fmla="val 66667"/>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a:effectLst>
                  <a:outerShdw blurRad="38100" dist="38100" dir="2700000" algn="tl">
                    <a:srgbClr val="000000"/>
                  </a:outerShdw>
                </a:effectLst>
              </a:rPr>
              <a:t>Discontinuous</a:t>
            </a:r>
          </a:p>
          <a:p>
            <a:pPr algn="ctr"/>
            <a:r>
              <a:rPr lang="en-US" altLang="en-US">
                <a:effectLst>
                  <a:outerShdw blurRad="38100" dist="38100" dir="2700000" algn="tl">
                    <a:srgbClr val="000000"/>
                  </a:outerShdw>
                </a:effectLst>
              </a:rPr>
              <a:t>changes in</a:t>
            </a:r>
          </a:p>
          <a:p>
            <a:pPr algn="ctr"/>
            <a:r>
              <a:rPr lang="en-US" altLang="en-US">
                <a:effectLst>
                  <a:outerShdw blurRad="38100" dist="38100" dir="2700000" algn="tl">
                    <a:srgbClr val="000000"/>
                  </a:outerShdw>
                </a:effectLst>
              </a:rPr>
              <a:t>values of variables</a:t>
            </a:r>
            <a:endParaRPr lang="en-US" altLang="en-US"/>
          </a:p>
        </p:txBody>
      </p:sp>
    </p:spTree>
    <p:extLst>
      <p:ext uri="{BB962C8B-B14F-4D97-AF65-F5344CB8AC3E}">
        <p14:creationId xmlns:p14="http://schemas.microsoft.com/office/powerpoint/2010/main" val="3972177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rrowheads="1"/>
          </p:cNvSpPr>
          <p:nvPr>
            <p:ph type="title"/>
          </p:nvPr>
        </p:nvSpPr>
        <p:spPr/>
        <p:txBody>
          <a:bodyPr/>
          <a:lstStyle/>
          <a:p>
            <a:r>
              <a:rPr lang="en-GB" altLang="en-US"/>
              <a:t>What Are SBML Levels?</a:t>
            </a:r>
          </a:p>
        </p:txBody>
      </p:sp>
      <p:sp>
        <p:nvSpPr>
          <p:cNvPr id="430083" name="Rectangle 3"/>
          <p:cNvSpPr>
            <a:spLocks noGrp="1" noRot="1" noChangeArrowheads="1"/>
          </p:cNvSpPr>
          <p:nvPr>
            <p:ph idx="1"/>
          </p:nvPr>
        </p:nvSpPr>
        <p:spPr/>
        <p:txBody>
          <a:bodyPr>
            <a:normAutofit lnSpcReduction="10000"/>
          </a:bodyPr>
          <a:lstStyle/>
          <a:p>
            <a:r>
              <a:rPr lang="en-GB" altLang="en-US"/>
              <a:t>SBML developed in stages or </a:t>
            </a:r>
            <a:r>
              <a:rPr lang="en-GB" altLang="en-US" b="1" i="1"/>
              <a:t>Levels</a:t>
            </a:r>
          </a:p>
          <a:p>
            <a:pPr lvl="1"/>
            <a:r>
              <a:rPr lang="en-GB" altLang="en-US" i="1"/>
              <a:t>Level 1:</a:t>
            </a:r>
            <a:r>
              <a:rPr lang="en-GB" altLang="en-US"/>
              <a:t> mostly basic compartmental modeling</a:t>
            </a:r>
          </a:p>
          <a:p>
            <a:pPr lvl="1"/>
            <a:r>
              <a:rPr lang="en-GB" altLang="en-US" i="1"/>
              <a:t>Level 2:</a:t>
            </a:r>
            <a:r>
              <a:rPr lang="en-GB" altLang="en-US"/>
              <a:t> new features (but more complexity), such as:</a:t>
            </a:r>
          </a:p>
          <a:p>
            <a:pPr lvl="2"/>
            <a:r>
              <a:rPr lang="en-GB" altLang="en-US"/>
              <a:t>MathML instead of text strings for math expressions</a:t>
            </a:r>
          </a:p>
          <a:p>
            <a:pPr lvl="2"/>
            <a:r>
              <a:rPr lang="en-GB" altLang="en-US"/>
              <a:t>Support for user-defined functions</a:t>
            </a:r>
          </a:p>
          <a:p>
            <a:pPr lvl="2"/>
            <a:r>
              <a:rPr lang="en-GB" altLang="en-US"/>
              <a:t>Support for conditional events</a:t>
            </a:r>
          </a:p>
          <a:p>
            <a:pPr lvl="1"/>
            <a:r>
              <a:rPr lang="en-GB" altLang="en-US" i="1"/>
              <a:t>Level 3:</a:t>
            </a:r>
            <a:r>
              <a:rPr lang="en-GB" altLang="en-US"/>
              <a:t> under development; expect modular support for</a:t>
            </a:r>
          </a:p>
          <a:p>
            <a:pPr lvl="2">
              <a:lnSpc>
                <a:spcPct val="80000"/>
              </a:lnSpc>
            </a:pPr>
            <a:r>
              <a:rPr lang="en-GB" altLang="en-US"/>
              <a:t>Multistate species</a:t>
            </a:r>
          </a:p>
          <a:p>
            <a:pPr lvl="2">
              <a:lnSpc>
                <a:spcPct val="80000"/>
              </a:lnSpc>
            </a:pPr>
            <a:r>
              <a:rPr lang="en-GB" altLang="en-US"/>
              <a:t>Model composition (submodels)</a:t>
            </a:r>
          </a:p>
          <a:p>
            <a:pPr lvl="2">
              <a:lnSpc>
                <a:spcPct val="80000"/>
              </a:lnSpc>
            </a:pPr>
            <a:r>
              <a:rPr lang="en-GB" altLang="en-US"/>
              <a:t>Diagrams</a:t>
            </a:r>
          </a:p>
          <a:p>
            <a:pPr lvl="2">
              <a:lnSpc>
                <a:spcPct val="80000"/>
              </a:lnSpc>
            </a:pPr>
            <a:r>
              <a:rPr lang="en-GB" altLang="en-US"/>
              <a:t>Spatial features</a:t>
            </a:r>
          </a:p>
          <a:p>
            <a:pPr lvl="2">
              <a:lnSpc>
                <a:spcPct val="80000"/>
              </a:lnSpc>
            </a:pPr>
            <a:r>
              <a:rPr lang="en-GB" altLang="en-US"/>
              <a:t>… and many more</a:t>
            </a:r>
          </a:p>
        </p:txBody>
      </p:sp>
    </p:spTree>
    <p:extLst>
      <p:ext uri="{BB962C8B-B14F-4D97-AF65-F5344CB8AC3E}">
        <p14:creationId xmlns:p14="http://schemas.microsoft.com/office/powerpoint/2010/main" val="3334675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Rot="1" noChangeArrowheads="1"/>
          </p:cNvSpPr>
          <p:nvPr>
            <p:ph type="title"/>
          </p:nvPr>
        </p:nvSpPr>
        <p:spPr/>
        <p:txBody>
          <a:bodyPr/>
          <a:lstStyle/>
          <a:p>
            <a:r>
              <a:rPr lang="en-US" altLang="en-US"/>
              <a:t>LibSBML</a:t>
            </a:r>
          </a:p>
        </p:txBody>
      </p:sp>
      <p:sp>
        <p:nvSpPr>
          <p:cNvPr id="609283" name="Rectangle 3"/>
          <p:cNvSpPr>
            <a:spLocks noGrp="1" noRot="1" noChangeArrowheads="1"/>
          </p:cNvSpPr>
          <p:nvPr>
            <p:ph idx="1"/>
          </p:nvPr>
        </p:nvSpPr>
        <p:spPr>
          <a:xfrm>
            <a:off x="2042160" y="1853248"/>
            <a:ext cx="8991600" cy="5489575"/>
          </a:xfrm>
        </p:spPr>
        <p:txBody>
          <a:bodyPr/>
          <a:lstStyle/>
          <a:p>
            <a:r>
              <a:rPr lang="en-US" altLang="en-US" dirty="0"/>
              <a:t>Library for manipulating data in SBML format</a:t>
            </a:r>
          </a:p>
          <a:p>
            <a:pPr lvl="1"/>
            <a:r>
              <a:rPr lang="en-US" altLang="en-US" dirty="0"/>
              <a:t>An </a:t>
            </a:r>
            <a:r>
              <a:rPr lang="en-US" altLang="en-US" dirty="0">
                <a:solidFill>
                  <a:srgbClr val="F3CA00"/>
                </a:solidFill>
              </a:rPr>
              <a:t>embeddable</a:t>
            </a:r>
            <a:r>
              <a:rPr lang="en-US" altLang="en-US" dirty="0"/>
              <a:t> library for application developers</a:t>
            </a:r>
          </a:p>
          <a:p>
            <a:pPr lvl="1"/>
            <a:r>
              <a:rPr lang="en-US" altLang="en-US" dirty="0"/>
              <a:t>Reads, writes, validates, converts SBML</a:t>
            </a:r>
          </a:p>
          <a:p>
            <a:r>
              <a:rPr lang="en-US" altLang="en-US" dirty="0"/>
              <a:t>Written in portable ISO C and C++</a:t>
            </a:r>
          </a:p>
          <a:p>
            <a:pPr lvl="1"/>
            <a:r>
              <a:rPr lang="en-US" altLang="en-US" dirty="0"/>
              <a:t>Currently supports Linux, Windows, </a:t>
            </a:r>
            <a:r>
              <a:rPr lang="en-US" altLang="en-US" dirty="0" err="1"/>
              <a:t>MacOS</a:t>
            </a:r>
            <a:r>
              <a:rPr lang="en-US" altLang="en-US" dirty="0"/>
              <a:t> X</a:t>
            </a:r>
          </a:p>
          <a:p>
            <a:r>
              <a:rPr lang="en-US" altLang="en-US" dirty="0"/>
              <a:t>APIs for</a:t>
            </a:r>
            <a:r>
              <a:rPr lang="en-US" altLang="en-US" dirty="0">
                <a:solidFill>
                  <a:srgbClr val="F3CA00"/>
                </a:solidFill>
              </a:rPr>
              <a:t> C, C++, Java, Lisp, Perl, Python, MATLAB</a:t>
            </a:r>
            <a:endParaRPr lang="en-US" altLang="en-US" dirty="0"/>
          </a:p>
          <a:p>
            <a:r>
              <a:rPr lang="en-US" altLang="en-US" dirty="0"/>
              <a:t>Fast, with a small runtime memory footprint</a:t>
            </a:r>
          </a:p>
          <a:p>
            <a:r>
              <a:rPr lang="en-US" altLang="en-US" dirty="0"/>
              <a:t>Open-source under LGPL (thus commercial friendly)</a:t>
            </a:r>
          </a:p>
        </p:txBody>
      </p:sp>
    </p:spTree>
    <p:extLst>
      <p:ext uri="{BB962C8B-B14F-4D97-AF65-F5344CB8AC3E}">
        <p14:creationId xmlns:p14="http://schemas.microsoft.com/office/powerpoint/2010/main" val="267396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rrowheads="1"/>
          </p:cNvSpPr>
          <p:nvPr>
            <p:ph type="title"/>
          </p:nvPr>
        </p:nvSpPr>
        <p:spPr/>
        <p:txBody>
          <a:bodyPr/>
          <a:lstStyle/>
          <a:p>
            <a:r>
              <a:rPr lang="en-US" altLang="en-US"/>
              <a:t>Related Efforts</a:t>
            </a:r>
          </a:p>
        </p:txBody>
      </p:sp>
      <p:sp>
        <p:nvSpPr>
          <p:cNvPr id="334851" name="Rectangle 3"/>
          <p:cNvSpPr>
            <a:spLocks noGrp="1" noRot="1" noChangeArrowheads="1"/>
          </p:cNvSpPr>
          <p:nvPr>
            <p:ph idx="1"/>
          </p:nvPr>
        </p:nvSpPr>
        <p:spPr/>
        <p:txBody>
          <a:bodyPr>
            <a:normAutofit fontScale="85000" lnSpcReduction="20000"/>
          </a:bodyPr>
          <a:lstStyle/>
          <a:p>
            <a:r>
              <a:rPr lang="en-US" altLang="en-US" sz="2300"/>
              <a:t>Some similarity to CellML (</a:t>
            </a:r>
            <a:r>
              <a:rPr lang="en-US" altLang="en-US" sz="2300" b="1">
                <a:latin typeface="Courier" charset="0"/>
              </a:rPr>
              <a:t>www.cellml.org</a:t>
            </a:r>
            <a:r>
              <a:rPr lang="en-US" altLang="en-US" sz="2300"/>
              <a:t>)</a:t>
            </a:r>
            <a:endParaRPr lang="en-US" altLang="en-US" sz="2200"/>
          </a:p>
          <a:p>
            <a:pPr lvl="1"/>
            <a:r>
              <a:rPr lang="en-US" altLang="en-US"/>
              <a:t>SBML is somewhat closer to rep. used in simulators</a:t>
            </a:r>
          </a:p>
          <a:p>
            <a:pPr lvl="1"/>
            <a:r>
              <a:rPr lang="en-US" altLang="en-US"/>
              <a:t>CellML is somewhat more abstract and broader</a:t>
            </a:r>
          </a:p>
          <a:p>
            <a:pPr lvl="2"/>
            <a:r>
              <a:rPr lang="en-US" altLang="en-US"/>
              <a:t>Based on modular components</a:t>
            </a:r>
          </a:p>
          <a:p>
            <a:pPr lvl="1"/>
            <a:r>
              <a:rPr lang="en-US" altLang="en-US"/>
              <a:t>Both SBML and CellML teams are working together</a:t>
            </a:r>
          </a:p>
          <a:p>
            <a:pPr lvl="2"/>
            <a:r>
              <a:rPr lang="en-US" altLang="en-US"/>
              <a:t>Committed to bringing them closer together</a:t>
            </a:r>
          </a:p>
          <a:p>
            <a:pPr lvl="2"/>
            <a:r>
              <a:rPr lang="en-US" altLang="en-US"/>
              <a:t>SBML Level 2 adopted features from CellML</a:t>
            </a:r>
            <a:endParaRPr lang="en-US" altLang="en-US" sz="2100"/>
          </a:p>
          <a:p>
            <a:r>
              <a:rPr lang="en-US" altLang="en-US" sz="2300"/>
              <a:t>BioPAX (</a:t>
            </a:r>
            <a:r>
              <a:rPr lang="en-US" altLang="en-US" sz="2300" b="1">
                <a:latin typeface="Courier" charset="0"/>
              </a:rPr>
              <a:t>www.biopax.org</a:t>
            </a:r>
            <a:r>
              <a:rPr lang="en-US" altLang="en-US" sz="2300"/>
              <a:t>)</a:t>
            </a:r>
            <a:endParaRPr lang="en-US" altLang="en-US" sz="2200"/>
          </a:p>
          <a:p>
            <a:pPr lvl="1"/>
            <a:r>
              <a:rPr lang="en-US" altLang="en-US" sz="2300"/>
              <a:t>A common exchange format for databases of pathways</a:t>
            </a:r>
          </a:p>
          <a:p>
            <a:pPr lvl="1"/>
            <a:r>
              <a:rPr lang="en-US" altLang="en-US" sz="2300"/>
              <a:t>SBML &amp; BioPAX are complementary, not competing</a:t>
            </a:r>
          </a:p>
          <a:p>
            <a:pPr lvl="1"/>
            <a:r>
              <a:rPr lang="en-US" altLang="en-US" sz="2300"/>
              <a:t>SBML and BioPAX teams working together to define linkages between SBML and BioPAX representations</a:t>
            </a:r>
            <a:endParaRPr lang="en-US" altLang="en-US" sz="2100"/>
          </a:p>
          <a:p>
            <a:pPr>
              <a:buFont typeface="Wingdings" panose="05000000000000000000" pitchFamily="2" charset="2"/>
              <a:buNone/>
            </a:pPr>
            <a:endParaRPr lang="en-US" altLang="en-US"/>
          </a:p>
        </p:txBody>
      </p:sp>
    </p:spTree>
    <p:extLst>
      <p:ext uri="{BB962C8B-B14F-4D97-AF65-F5344CB8AC3E}">
        <p14:creationId xmlns:p14="http://schemas.microsoft.com/office/powerpoint/2010/main" val="631731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ctrTitle"/>
          </p:nvPr>
        </p:nvSpPr>
        <p:spPr/>
        <p:txBody>
          <a:bodyPr/>
          <a:lstStyle/>
          <a:p>
            <a:r>
              <a:rPr lang="en-US" altLang="en-US"/>
              <a:t>SBGN</a:t>
            </a:r>
          </a:p>
        </p:txBody>
      </p:sp>
      <p:sp>
        <p:nvSpPr>
          <p:cNvPr id="476163" name="Rectangle 3"/>
          <p:cNvSpPr>
            <a:spLocks noGrp="1" noChangeArrowheads="1"/>
          </p:cNvSpPr>
          <p:nvPr>
            <p:ph type="subTitle" idx="1"/>
          </p:nvPr>
        </p:nvSpPr>
        <p:spPr/>
        <p:txBody>
          <a:bodyPr/>
          <a:lstStyle/>
          <a:p>
            <a:endParaRPr lang="en-US" altLang="en-US"/>
          </a:p>
        </p:txBody>
      </p:sp>
    </p:spTree>
    <p:extLst>
      <p:ext uri="{BB962C8B-B14F-4D97-AF65-F5344CB8AC3E}">
        <p14:creationId xmlns:p14="http://schemas.microsoft.com/office/powerpoint/2010/main" val="1650700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rrowheads="1"/>
          </p:cNvSpPr>
          <p:nvPr>
            <p:ph type="title"/>
          </p:nvPr>
        </p:nvSpPr>
        <p:spPr/>
        <p:txBody>
          <a:bodyPr/>
          <a:lstStyle/>
          <a:p>
            <a:r>
              <a:rPr lang="en-US" altLang="en-US"/>
              <a:t>Background</a:t>
            </a:r>
          </a:p>
        </p:txBody>
      </p:sp>
      <p:sp>
        <p:nvSpPr>
          <p:cNvPr id="529411" name="Rectangle 3"/>
          <p:cNvSpPr>
            <a:spLocks noGrp="1" noRot="1" noChangeArrowheads="1"/>
          </p:cNvSpPr>
          <p:nvPr>
            <p:ph idx="1"/>
          </p:nvPr>
        </p:nvSpPr>
        <p:spPr/>
        <p:txBody>
          <a:bodyPr>
            <a:normAutofit/>
          </a:bodyPr>
          <a:lstStyle/>
          <a:p>
            <a:r>
              <a:rPr lang="en-US" altLang="en-US" dirty="0"/>
              <a:t>Human communication enhanced by diagrams</a:t>
            </a:r>
          </a:p>
          <a:p>
            <a:pPr>
              <a:lnSpc>
                <a:spcPct val="110000"/>
              </a:lnSpc>
            </a:pPr>
            <a:r>
              <a:rPr lang="en-US" altLang="en-US" dirty="0"/>
              <a:t>No current standard for network diagrams in biology</a:t>
            </a:r>
          </a:p>
          <a:p>
            <a:pPr lvl="1"/>
            <a:r>
              <a:rPr lang="en-US" altLang="en-US" dirty="0"/>
              <a:t>No consistency between authors</a:t>
            </a:r>
          </a:p>
          <a:p>
            <a:pPr lvl="1"/>
            <a:r>
              <a:rPr lang="en-US" altLang="en-US" dirty="0"/>
              <a:t>No consistency between papers</a:t>
            </a:r>
          </a:p>
          <a:p>
            <a:pPr lvl="1"/>
            <a:r>
              <a:rPr lang="en-US" altLang="en-US" dirty="0"/>
              <a:t>No consistency between</a:t>
            </a:r>
            <a:br>
              <a:rPr lang="en-US" altLang="en-US" dirty="0"/>
            </a:br>
            <a:r>
              <a:rPr lang="en-US" altLang="en-US" dirty="0"/>
              <a:t>publications</a:t>
            </a:r>
          </a:p>
          <a:p>
            <a:r>
              <a:rPr lang="en-US" altLang="en-US" dirty="0"/>
              <a:t>A standard would be good</a:t>
            </a:r>
          </a:p>
          <a:p>
            <a:pPr lvl="1"/>
            <a:r>
              <a:rPr lang="en-US" altLang="en-US" dirty="0"/>
              <a:t>Readers would need </a:t>
            </a:r>
            <a:r>
              <a:rPr lang="en-US" altLang="en-US" dirty="0" smtClean="0"/>
              <a:t>to learn </a:t>
            </a:r>
            <a:r>
              <a:rPr lang="en-US" altLang="en-US" dirty="0"/>
              <a:t>fewer notations</a:t>
            </a:r>
          </a:p>
          <a:p>
            <a:pPr lvl="1" algn="just"/>
            <a:r>
              <a:rPr lang="en-US" altLang="en-US" dirty="0"/>
              <a:t>Easier to compare diagrams</a:t>
            </a:r>
          </a:p>
          <a:p>
            <a:pPr lvl="1" algn="just"/>
            <a:r>
              <a:rPr lang="en-US" altLang="en-US" dirty="0"/>
              <a:t>Could develop software tools</a:t>
            </a:r>
          </a:p>
        </p:txBody>
      </p:sp>
      <p:pic>
        <p:nvPicPr>
          <p:cNvPr id="529412" name="Picture 4" descr="KitanoFig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776" y="2382836"/>
            <a:ext cx="3686175" cy="386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29414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Rot="1" noChangeArrowheads="1"/>
          </p:cNvSpPr>
          <p:nvPr>
            <p:ph type="title"/>
          </p:nvPr>
        </p:nvSpPr>
        <p:spPr/>
        <p:txBody>
          <a:bodyPr/>
          <a:lstStyle/>
          <a:p>
            <a:r>
              <a:rPr lang="en-US" altLang="en-US"/>
              <a:t>SBML = Systems Biology Markup Language</a:t>
            </a:r>
          </a:p>
        </p:txBody>
      </p:sp>
      <p:sp>
        <p:nvSpPr>
          <p:cNvPr id="658435" name="Rectangle 3"/>
          <p:cNvSpPr>
            <a:spLocks noGrp="1" noRot="1" noChangeArrowheads="1"/>
          </p:cNvSpPr>
          <p:nvPr>
            <p:ph idx="1"/>
          </p:nvPr>
        </p:nvSpPr>
        <p:spPr/>
        <p:txBody>
          <a:bodyPr>
            <a:normAutofit fontScale="92500" lnSpcReduction="10000"/>
          </a:bodyPr>
          <a:lstStyle/>
          <a:p>
            <a:r>
              <a:rPr lang="en-US" altLang="en-US"/>
              <a:t>Computational modeling becoming more prominent (again?)</a:t>
            </a:r>
          </a:p>
          <a:p>
            <a:pPr lvl="1"/>
            <a:r>
              <a:rPr lang="en-US" altLang="en-US"/>
              <a:t>Many software tools are available &amp; more are being developed</a:t>
            </a:r>
          </a:p>
          <a:p>
            <a:pPr lvl="1"/>
            <a:r>
              <a:rPr lang="en-US" altLang="en-US"/>
              <a:t>More papers involve computational modeling</a:t>
            </a:r>
          </a:p>
          <a:p>
            <a:r>
              <a:rPr lang="en-US" altLang="en-US"/>
              <a:t>Clearly need a </a:t>
            </a:r>
            <a:r>
              <a:rPr lang="en-US" altLang="en-US">
                <a:solidFill>
                  <a:srgbClr val="F3CA00"/>
                </a:solidFill>
              </a:rPr>
              <a:t>common format</a:t>
            </a:r>
            <a:r>
              <a:rPr lang="en-US" altLang="en-US"/>
              <a:t> for exchanging models</a:t>
            </a:r>
          </a:p>
          <a:p>
            <a:pPr lvl="1"/>
            <a:r>
              <a:rPr lang="en-US" altLang="en-US"/>
              <a:t>Allows exchange and publication of models</a:t>
            </a:r>
          </a:p>
          <a:p>
            <a:pPr lvl="2"/>
            <a:r>
              <a:rPr lang="en-US" altLang="en-US"/>
              <a:t>Among collaborators, in journals, on web sites, etc.</a:t>
            </a:r>
          </a:p>
          <a:p>
            <a:pPr lvl="1"/>
            <a:r>
              <a:rPr lang="en-US" altLang="en-US"/>
              <a:t>Removes opportunities for translation errors</a:t>
            </a:r>
          </a:p>
          <a:p>
            <a:pPr lvl="1"/>
            <a:r>
              <a:rPr lang="en-US" altLang="en-US"/>
              <a:t>Allows resources to build on each other’s work</a:t>
            </a:r>
          </a:p>
          <a:p>
            <a:pPr lvl="1"/>
            <a:r>
              <a:rPr lang="en-US" altLang="en-US"/>
              <a:t>Helps the scientific process</a:t>
            </a:r>
          </a:p>
          <a:p>
            <a:pPr lvl="1"/>
            <a:r>
              <a:rPr lang="en-US" altLang="en-US"/>
              <a:t>Helps encourage computational modeling</a:t>
            </a:r>
          </a:p>
          <a:p>
            <a:r>
              <a:rPr lang="en-US" altLang="en-US"/>
              <a:t>SBML project an effort to define and evolve such a format</a:t>
            </a:r>
          </a:p>
        </p:txBody>
      </p:sp>
    </p:spTree>
    <p:extLst>
      <p:ext uri="{BB962C8B-B14F-4D97-AF65-F5344CB8AC3E}">
        <p14:creationId xmlns:p14="http://schemas.microsoft.com/office/powerpoint/2010/main" val="4227691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84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84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843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8435">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rrowheads="1"/>
          </p:cNvSpPr>
          <p:nvPr>
            <p:ph type="title"/>
          </p:nvPr>
        </p:nvSpPr>
        <p:spPr/>
        <p:txBody>
          <a:bodyPr/>
          <a:lstStyle/>
          <a:p>
            <a:r>
              <a:rPr lang="en-US" altLang="en-US"/>
              <a:t>Value of Standard Notations</a:t>
            </a:r>
          </a:p>
        </p:txBody>
      </p:sp>
      <p:sp>
        <p:nvSpPr>
          <p:cNvPr id="531459" name="Rectangle 3"/>
          <p:cNvSpPr>
            <a:spLocks noGrp="1" noRot="1" noChangeArrowheads="1"/>
          </p:cNvSpPr>
          <p:nvPr>
            <p:ph idx="1"/>
          </p:nvPr>
        </p:nvSpPr>
        <p:spPr/>
        <p:txBody>
          <a:bodyPr>
            <a:normAutofit fontScale="92500" lnSpcReduction="20000"/>
          </a:bodyPr>
          <a:lstStyle/>
          <a:p>
            <a:r>
              <a:rPr lang="en-US" altLang="en-US"/>
              <a:t>Well known in engineering fields</a:t>
            </a:r>
          </a:p>
          <a:p>
            <a:pPr lvl="1"/>
            <a:r>
              <a:rPr lang="en-US" altLang="en-US"/>
              <a:t>E.g.: electronic circuit diagrams,</a:t>
            </a:r>
            <a:br>
              <a:rPr lang="en-US" altLang="en-US"/>
            </a:br>
            <a:r>
              <a:rPr lang="en-US" altLang="en-US"/>
              <a:t>UML for software</a:t>
            </a:r>
          </a:p>
          <a:p>
            <a:r>
              <a:rPr lang="en-US" altLang="en-US"/>
              <a:t>Standardized (e.g., IEEE)</a:t>
            </a:r>
          </a:p>
          <a:p>
            <a:r>
              <a:rPr lang="en-US" altLang="en-US"/>
              <a:t>Taught in textbooks</a:t>
            </a:r>
          </a:p>
          <a:p>
            <a:r>
              <a:rPr lang="en-US" altLang="en-US"/>
              <a:t>Supported by software</a:t>
            </a:r>
          </a:p>
          <a:p>
            <a:pPr lvl="1"/>
            <a:r>
              <a:rPr lang="en-US" altLang="en-US"/>
              <a:t>Automated verification</a:t>
            </a:r>
          </a:p>
          <a:p>
            <a:pPr lvl="1"/>
            <a:r>
              <a:rPr lang="en-US" altLang="en-US"/>
              <a:t>Generation of models</a:t>
            </a:r>
          </a:p>
          <a:p>
            <a:pPr lvl="1"/>
            <a:endParaRPr lang="en-US" altLang="en-US"/>
          </a:p>
          <a:p>
            <a:endParaRPr lang="en-US" altLang="en-US"/>
          </a:p>
          <a:p>
            <a:r>
              <a:rPr lang="en-US" altLang="en-US"/>
              <a:t>Why not apply this lesson, and standardize a notation for cellular networks?</a:t>
            </a:r>
          </a:p>
        </p:txBody>
      </p:sp>
      <p:pic>
        <p:nvPicPr>
          <p:cNvPr id="531460" name="Picture 4" descr="opAM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789" y="1274763"/>
            <a:ext cx="2733675" cy="392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72133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rrowheads="1"/>
          </p:cNvSpPr>
          <p:nvPr>
            <p:ph type="title"/>
          </p:nvPr>
        </p:nvSpPr>
        <p:spPr/>
        <p:txBody>
          <a:bodyPr/>
          <a:lstStyle/>
          <a:p>
            <a:r>
              <a:rPr lang="en-US" altLang="en-US"/>
              <a:t>Process Diagram Notation Elements</a:t>
            </a:r>
          </a:p>
        </p:txBody>
      </p:sp>
      <p:pic>
        <p:nvPicPr>
          <p:cNvPr id="534531" name="Picture 3" descr="KitanoFi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57" y="1152983"/>
            <a:ext cx="6089558" cy="5298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4532" name="Text Box 4"/>
          <p:cNvSpPr txBox="1">
            <a:spLocks noChangeArrowheads="1"/>
          </p:cNvSpPr>
          <p:nvPr/>
        </p:nvSpPr>
        <p:spPr bwMode="auto">
          <a:xfrm>
            <a:off x="2943225" y="6380163"/>
            <a:ext cx="48141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Kitano et al., </a:t>
            </a:r>
            <a:r>
              <a:rPr lang="en-US" altLang="en-US" i="1">
                <a:latin typeface="Arial" panose="020B0604020202020204" pitchFamily="34" charset="0"/>
              </a:rPr>
              <a:t>Nature Biotech</a:t>
            </a:r>
            <a:r>
              <a:rPr lang="en-US" altLang="en-US">
                <a:latin typeface="Arial" panose="020B0604020202020204" pitchFamily="34" charset="0"/>
              </a:rPr>
              <a:t>, 23(8):961, 2005</a:t>
            </a:r>
          </a:p>
        </p:txBody>
      </p:sp>
    </p:spTree>
    <p:extLst>
      <p:ext uri="{BB962C8B-B14F-4D97-AF65-F5344CB8AC3E}">
        <p14:creationId xmlns:p14="http://schemas.microsoft.com/office/powerpoint/2010/main" val="1249807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Rot="1" noChangeArrowheads="1"/>
          </p:cNvSpPr>
          <p:nvPr>
            <p:ph type="title"/>
          </p:nvPr>
        </p:nvSpPr>
        <p:spPr>
          <a:xfrm>
            <a:off x="172775" y="119231"/>
            <a:ext cx="9404723" cy="1400530"/>
          </a:xfrm>
        </p:spPr>
        <p:txBody>
          <a:bodyPr/>
          <a:lstStyle/>
          <a:p>
            <a:r>
              <a:rPr lang="en-US" altLang="en-US" dirty="0"/>
              <a:t>Starting Points: Process Diagram Notation</a:t>
            </a:r>
          </a:p>
        </p:txBody>
      </p:sp>
      <p:pic>
        <p:nvPicPr>
          <p:cNvPr id="663555" name="Picture 3" descr="KitanoFig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89" y="1114426"/>
            <a:ext cx="6696075" cy="544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33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ctrTitle"/>
          </p:nvPr>
        </p:nvSpPr>
        <p:spPr/>
        <p:txBody>
          <a:bodyPr/>
          <a:lstStyle/>
          <a:p>
            <a:r>
              <a:rPr lang="en-US" altLang="en-US"/>
              <a:t>BioModels.net</a:t>
            </a:r>
          </a:p>
        </p:txBody>
      </p:sp>
      <p:sp>
        <p:nvSpPr>
          <p:cNvPr id="577539" name="Rectangle 3"/>
          <p:cNvSpPr>
            <a:spLocks noGrp="1" noChangeArrowheads="1"/>
          </p:cNvSpPr>
          <p:nvPr>
            <p:ph type="subTitle" idx="1"/>
          </p:nvPr>
        </p:nvSpPr>
        <p:spPr/>
        <p:txBody>
          <a:bodyPr/>
          <a:lstStyle/>
          <a:p>
            <a:endParaRPr lang="en-US" altLang="en-US"/>
          </a:p>
        </p:txBody>
      </p:sp>
    </p:spTree>
    <p:extLst>
      <p:ext uri="{BB962C8B-B14F-4D97-AF65-F5344CB8AC3E}">
        <p14:creationId xmlns:p14="http://schemas.microsoft.com/office/powerpoint/2010/main" val="3690063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Rot="1" noChangeArrowheads="1"/>
          </p:cNvSpPr>
          <p:nvPr>
            <p:ph type="title"/>
          </p:nvPr>
        </p:nvSpPr>
        <p:spPr/>
        <p:txBody>
          <a:bodyPr/>
          <a:lstStyle/>
          <a:p>
            <a:r>
              <a:rPr lang="en-US" altLang="en-US" sz="2900"/>
              <a:t>Background</a:t>
            </a:r>
            <a:endParaRPr lang="en-US" altLang="en-US"/>
          </a:p>
        </p:txBody>
      </p:sp>
      <p:sp>
        <p:nvSpPr>
          <p:cNvPr id="613379" name="Rectangle 3"/>
          <p:cNvSpPr>
            <a:spLocks noGrp="1" noRot="1" noChangeArrowheads="1"/>
          </p:cNvSpPr>
          <p:nvPr>
            <p:ph idx="1"/>
          </p:nvPr>
        </p:nvSpPr>
        <p:spPr/>
        <p:txBody>
          <a:bodyPr/>
          <a:lstStyle/>
          <a:p>
            <a:r>
              <a:rPr lang="en-US" altLang="en-US"/>
              <a:t>SBML successful as glue</a:t>
            </a:r>
          </a:p>
          <a:p>
            <a:pPr lvl="1"/>
            <a:r>
              <a:rPr lang="en-US" altLang="en-US"/>
              <a:t>Coalescing a communitiy of modelers</a:t>
            </a:r>
          </a:p>
          <a:p>
            <a:pPr lvl="1"/>
            <a:r>
              <a:rPr lang="en-US" altLang="en-US"/>
              <a:t>Allowing interchange where none existed before</a:t>
            </a:r>
          </a:p>
          <a:p>
            <a:pPr lvl="2"/>
            <a:r>
              <a:rPr lang="en-US" altLang="en-US"/>
              <a:t>Between software &amp; researchers at many different levels</a:t>
            </a:r>
          </a:p>
          <a:p>
            <a:r>
              <a:rPr lang="en-US" altLang="en-US"/>
              <a:t>SBML not without problems</a:t>
            </a:r>
          </a:p>
          <a:p>
            <a:pPr lvl="1"/>
            <a:r>
              <a:rPr lang="en-US" altLang="en-US"/>
              <a:t>But that community is committed to working them out</a:t>
            </a:r>
          </a:p>
        </p:txBody>
      </p:sp>
    </p:spTree>
    <p:extLst>
      <p:ext uri="{BB962C8B-B14F-4D97-AF65-F5344CB8AC3E}">
        <p14:creationId xmlns:p14="http://schemas.microsoft.com/office/powerpoint/2010/main" val="958653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Rot="1" noChangeArrowheads="1"/>
          </p:cNvSpPr>
          <p:nvPr>
            <p:ph type="title"/>
          </p:nvPr>
        </p:nvSpPr>
        <p:spPr/>
        <p:txBody>
          <a:bodyPr/>
          <a:lstStyle/>
          <a:p>
            <a:r>
              <a:rPr lang="en-US" altLang="en-US" sz="3000"/>
              <a:t>Agreement on format opens new possibilities</a:t>
            </a:r>
            <a:endParaRPr lang="en-US" altLang="en-US"/>
          </a:p>
        </p:txBody>
      </p:sp>
      <p:sp>
        <p:nvSpPr>
          <p:cNvPr id="573443" name="Rectangle 3"/>
          <p:cNvSpPr>
            <a:spLocks noGrp="1" noRot="1" noChangeArrowheads="1"/>
          </p:cNvSpPr>
          <p:nvPr>
            <p:ph idx="1"/>
          </p:nvPr>
        </p:nvSpPr>
        <p:spPr/>
        <p:txBody>
          <a:bodyPr/>
          <a:lstStyle/>
          <a:p>
            <a:r>
              <a:rPr lang="en-US" altLang="en-US"/>
              <a:t>Can think about answering FAQ:</a:t>
            </a:r>
          </a:p>
          <a:p>
            <a:pPr lvl="1"/>
            <a:r>
              <a:rPr lang="en-US" altLang="en-US"/>
              <a:t>“Is there a database of models somewhere?”</a:t>
            </a:r>
          </a:p>
          <a:p>
            <a:r>
              <a:rPr lang="en-US" altLang="en-US"/>
              <a:t>Discussions with SBML Team (esp. Andrew Finney) and Nicolas Le Nov</a:t>
            </a:r>
            <a:r>
              <a:rPr lang="en-US" altLang="ja-JP">
                <a:latin typeface="Arial" panose="020B0604020202020204" pitchFamily="34" charset="0"/>
                <a:ea typeface="ＭＳ Ｐゴシック" panose="020B0600070205080204" pitchFamily="34" charset="-128"/>
              </a:rPr>
              <a:t>è</a:t>
            </a:r>
            <a:r>
              <a:rPr lang="en-US" altLang="en-US"/>
              <a:t>re team lead to ideas:</a:t>
            </a:r>
          </a:p>
          <a:p>
            <a:pPr lvl="1"/>
            <a:r>
              <a:rPr lang="en-US" altLang="en-US"/>
              <a:t>Could develop a database using XML technology</a:t>
            </a:r>
          </a:p>
          <a:p>
            <a:pPr lvl="2"/>
            <a:r>
              <a:rPr lang="en-US" altLang="en-US"/>
              <a:t>Le Nov</a:t>
            </a:r>
            <a:r>
              <a:rPr lang="en-US" altLang="ja-JP">
                <a:latin typeface="Arial" panose="020B0604020202020204" pitchFamily="34" charset="0"/>
                <a:ea typeface="ＭＳ Ｐゴシック" panose="020B0600070205080204" pitchFamily="34" charset="-128"/>
              </a:rPr>
              <a:t>è</a:t>
            </a:r>
            <a:r>
              <a:rPr lang="en-US" altLang="en-US"/>
              <a:t>re at EBI had experience already</a:t>
            </a:r>
          </a:p>
          <a:p>
            <a:pPr lvl="1"/>
            <a:r>
              <a:rPr lang="en-US" altLang="en-US"/>
              <a:t>But early realization was that database is not enough</a:t>
            </a:r>
          </a:p>
          <a:p>
            <a:pPr lvl="2"/>
            <a:r>
              <a:rPr lang="en-US" altLang="en-US"/>
              <a:t>Need curate the models</a:t>
            </a:r>
          </a:p>
          <a:p>
            <a:pPr lvl="2"/>
            <a:r>
              <a:rPr lang="en-US" altLang="en-US"/>
              <a:t>Need annotate with references to other data sources</a:t>
            </a:r>
          </a:p>
          <a:p>
            <a:pPr lvl="2"/>
            <a:endParaRPr lang="en-US" altLang="en-US"/>
          </a:p>
        </p:txBody>
      </p:sp>
    </p:spTree>
    <p:extLst>
      <p:ext uri="{BB962C8B-B14F-4D97-AF65-F5344CB8AC3E}">
        <p14:creationId xmlns:p14="http://schemas.microsoft.com/office/powerpoint/2010/main" val="4038758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rrowheads="1"/>
          </p:cNvSpPr>
          <p:nvPr>
            <p:ph type="title"/>
          </p:nvPr>
        </p:nvSpPr>
        <p:spPr/>
        <p:txBody>
          <a:bodyPr/>
          <a:lstStyle/>
          <a:p>
            <a:r>
              <a:rPr lang="en-US" altLang="en-US"/>
              <a:t>Why do the search issues arise?</a:t>
            </a:r>
          </a:p>
        </p:txBody>
      </p:sp>
      <p:sp>
        <p:nvSpPr>
          <p:cNvPr id="545795" name="Rectangle 3"/>
          <p:cNvSpPr>
            <a:spLocks noGrp="1" noRot="1" noChangeArrowheads="1"/>
          </p:cNvSpPr>
          <p:nvPr>
            <p:ph idx="1"/>
          </p:nvPr>
        </p:nvSpPr>
        <p:spPr>
          <a:xfrm>
            <a:off x="1676401" y="1149351"/>
            <a:ext cx="8855075" cy="627063"/>
          </a:xfrm>
        </p:spPr>
        <p:txBody>
          <a:bodyPr/>
          <a:lstStyle/>
          <a:p>
            <a:r>
              <a:rPr lang="en-US" altLang="en-US"/>
              <a:t>SBML provides syntax</a:t>
            </a:r>
          </a:p>
        </p:txBody>
      </p:sp>
      <p:pic>
        <p:nvPicPr>
          <p:cNvPr id="545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1676400"/>
            <a:ext cx="7785100" cy="43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45797" name="Group 5"/>
          <p:cNvGrpSpPr>
            <a:grpSpLocks/>
          </p:cNvGrpSpPr>
          <p:nvPr/>
        </p:nvGrpSpPr>
        <p:grpSpPr bwMode="auto">
          <a:xfrm>
            <a:off x="4635500" y="2438400"/>
            <a:ext cx="1054100" cy="2387600"/>
            <a:chOff x="1960" y="1536"/>
            <a:chExt cx="664" cy="1504"/>
          </a:xfrm>
        </p:grpSpPr>
        <p:sp>
          <p:nvSpPr>
            <p:cNvPr id="545798" name="AutoShape 6"/>
            <p:cNvSpPr>
              <a:spLocks noChangeArrowheads="1"/>
            </p:cNvSpPr>
            <p:nvPr/>
          </p:nvSpPr>
          <p:spPr bwMode="auto">
            <a:xfrm>
              <a:off x="1960" y="1904"/>
              <a:ext cx="288" cy="768"/>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799" name="AutoShape 7"/>
            <p:cNvSpPr>
              <a:spLocks noChangeArrowheads="1"/>
            </p:cNvSpPr>
            <p:nvPr/>
          </p:nvSpPr>
          <p:spPr bwMode="auto">
            <a:xfrm>
              <a:off x="2216" y="1536"/>
              <a:ext cx="408" cy="256"/>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800" name="AutoShape 8"/>
            <p:cNvSpPr>
              <a:spLocks noChangeArrowheads="1"/>
            </p:cNvSpPr>
            <p:nvPr/>
          </p:nvSpPr>
          <p:spPr bwMode="auto">
            <a:xfrm>
              <a:off x="2080" y="2784"/>
              <a:ext cx="408" cy="256"/>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5801" name="Rectangle 9"/>
          <p:cNvSpPr>
            <a:spLocks noChangeArrowheads="1"/>
          </p:cNvSpPr>
          <p:nvPr/>
        </p:nvSpPr>
        <p:spPr bwMode="auto">
          <a:xfrm>
            <a:off x="1752600" y="6159500"/>
            <a:ext cx="868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2600">
                <a:solidFill>
                  <a:schemeClr val="tx1"/>
                </a:solidFill>
                <a:effectLst>
                  <a:outerShdw blurRad="38100" dist="38100" dir="2700000" algn="tl">
                    <a:srgbClr val="000000"/>
                  </a:outerShdw>
                </a:effectLst>
                <a:latin typeface="Times New Roman" panose="02020603050405020304" pitchFamily="18" charset="0"/>
              </a:defRPr>
            </a:lvl1pPr>
            <a:lvl2pPr marL="742950" indent="-285750">
              <a:spcBef>
                <a:spcPct val="30000"/>
              </a:spcBef>
              <a:buClr>
                <a:schemeClr val="tx1"/>
              </a:buClr>
              <a:buSzPct val="60000"/>
              <a:buFont typeface="Webdings" panose="05030102010509060703" pitchFamily="18" charset="2"/>
              <a:buChar char="="/>
              <a:defRPr sz="2400">
                <a:solidFill>
                  <a:schemeClr val="tx1"/>
                </a:solidFill>
                <a:effectLst>
                  <a:outerShdw blurRad="38100" dist="38100" dir="2700000" algn="tl">
                    <a:srgbClr val="000000"/>
                  </a:outerShdw>
                </a:effectLst>
                <a:latin typeface="Times New Roman" panose="02020603050405020304" pitchFamily="18" charset="0"/>
              </a:defRPr>
            </a:lvl2pPr>
            <a:lvl3pPr marL="1143000" indent="-228600">
              <a:spcBef>
                <a:spcPct val="30000"/>
              </a:spcBef>
              <a:buClr>
                <a:schemeClr val="tx2"/>
              </a:buClr>
              <a:buSzPct val="70000"/>
              <a:buChar char="o"/>
              <a:defRPr sz="2400">
                <a:solidFill>
                  <a:schemeClr val="tx1"/>
                </a:solidFill>
                <a:effectLst>
                  <a:outerShdw blurRad="38100" dist="38100" dir="2700000" algn="tl">
                    <a:srgbClr val="000000"/>
                  </a:outerShdw>
                </a:effectLst>
                <a:latin typeface="Times New Roman" panose="02020603050405020304" pitchFamily="18" charset="0"/>
              </a:defRPr>
            </a:lvl3pPr>
            <a:lvl4pPr marL="1600200" indent="-228600">
              <a:spcBef>
                <a:spcPct val="30000"/>
              </a:spcBef>
              <a:buClr>
                <a:schemeClr val="hlink"/>
              </a:buClr>
              <a:buSzPct val="70000"/>
              <a:buFont typeface="Times" panose="02020603050405020304" pitchFamily="18" charset="0"/>
              <a:buChar char="•"/>
              <a:defRPr sz="2400">
                <a:solidFill>
                  <a:schemeClr val="tx1"/>
                </a:solidFill>
                <a:effectLst>
                  <a:outerShdw blurRad="38100" dist="38100" dir="2700000" algn="tl">
                    <a:srgbClr val="000000"/>
                  </a:outerShdw>
                </a:effectLst>
                <a:latin typeface="Times New Roman" panose="02020603050405020304" pitchFamily="18" charset="0"/>
              </a:defRPr>
            </a:lvl4pPr>
            <a:lvl5pPr marL="2057400" indent="-228600">
              <a:spcBef>
                <a:spcPct val="3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imes New Roman" panose="02020603050405020304" pitchFamily="18" charset="0"/>
              </a:defRPr>
            </a:lvl5pPr>
            <a:lvl6pPr marL="2514600" indent="-228600" fontAlgn="base">
              <a:spcBef>
                <a:spcPct val="3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imes New Roman" panose="02020603050405020304" pitchFamily="18" charset="0"/>
              </a:defRPr>
            </a:lvl6pPr>
            <a:lvl7pPr marL="2971800" indent="-228600" fontAlgn="base">
              <a:spcBef>
                <a:spcPct val="3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imes New Roman" panose="02020603050405020304" pitchFamily="18" charset="0"/>
              </a:defRPr>
            </a:lvl7pPr>
            <a:lvl8pPr marL="3429000" indent="-228600" fontAlgn="base">
              <a:spcBef>
                <a:spcPct val="3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imes New Roman" panose="02020603050405020304" pitchFamily="18" charset="0"/>
              </a:defRPr>
            </a:lvl8pPr>
            <a:lvl9pPr marL="3886200" indent="-228600" fontAlgn="base">
              <a:spcBef>
                <a:spcPct val="3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imes New Roman" panose="02020603050405020304" pitchFamily="18" charset="0"/>
              </a:defRPr>
            </a:lvl9pPr>
          </a:lstStyle>
          <a:p>
            <a:pPr eaLnBrk="1" hangingPunct="1"/>
            <a:r>
              <a:rPr lang="en-US" altLang="en-US"/>
              <a:t>SBML model doesn’t encode semantics</a:t>
            </a:r>
          </a:p>
        </p:txBody>
      </p:sp>
      <p:sp>
        <p:nvSpPr>
          <p:cNvPr id="545802" name="AutoShape 10"/>
          <p:cNvSpPr>
            <a:spLocks noChangeArrowheads="1"/>
          </p:cNvSpPr>
          <p:nvPr/>
        </p:nvSpPr>
        <p:spPr bwMode="auto">
          <a:xfrm>
            <a:off x="6261100" y="2247900"/>
            <a:ext cx="3416300" cy="596900"/>
          </a:xfrm>
          <a:prstGeom prst="wedgeEllipseCallout">
            <a:avLst>
              <a:gd name="adj1" fmla="val -82991"/>
              <a:gd name="adj2" fmla="val 103190"/>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500" b="1">
                <a:solidFill>
                  <a:schemeClr val="bg1"/>
                </a:solidFill>
                <a:effectLst>
                  <a:outerShdw blurRad="38100" dist="38100" dir="2700000" algn="tl">
                    <a:srgbClr val="000000"/>
                  </a:outerShdw>
                </a:effectLst>
                <a:latin typeface="Trebuchet MS" panose="020B0603020202020204" pitchFamily="34" charset="0"/>
              </a:rPr>
              <a:t>Unregulated</a:t>
            </a:r>
          </a:p>
        </p:txBody>
      </p:sp>
      <p:sp>
        <p:nvSpPr>
          <p:cNvPr id="545803" name="AutoShape 11"/>
          <p:cNvSpPr>
            <a:spLocks noChangeArrowheads="1"/>
          </p:cNvSpPr>
          <p:nvPr/>
        </p:nvSpPr>
        <p:spPr bwMode="auto">
          <a:xfrm>
            <a:off x="6235700" y="3073400"/>
            <a:ext cx="3416300" cy="596900"/>
          </a:xfrm>
          <a:prstGeom prst="wedgeEllipseCallout">
            <a:avLst>
              <a:gd name="adj1" fmla="val -77787"/>
              <a:gd name="adj2" fmla="val -9574"/>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500" b="1">
                <a:solidFill>
                  <a:schemeClr val="bg1"/>
                </a:solidFill>
                <a:effectLst>
                  <a:outerShdw blurRad="38100" dist="38100" dir="2700000" algn="tl">
                    <a:srgbClr val="000000"/>
                  </a:outerShdw>
                </a:effectLst>
                <a:latin typeface="Trebuchet MS" panose="020B0603020202020204" pitchFamily="34" charset="0"/>
              </a:rPr>
              <a:t>Low info content</a:t>
            </a:r>
          </a:p>
        </p:txBody>
      </p:sp>
    </p:spTree>
    <p:extLst>
      <p:ext uri="{BB962C8B-B14F-4D97-AF65-F5344CB8AC3E}">
        <p14:creationId xmlns:p14="http://schemas.microsoft.com/office/powerpoint/2010/main" val="1917537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57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8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8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5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01" grpId="0"/>
      <p:bldP spid="545802" grpId="0" animBg="1"/>
      <p:bldP spid="5458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rrowheads="1"/>
          </p:cNvSpPr>
          <p:nvPr>
            <p:ph type="title"/>
          </p:nvPr>
        </p:nvSpPr>
        <p:spPr/>
        <p:txBody>
          <a:bodyPr/>
          <a:lstStyle/>
          <a:p>
            <a:r>
              <a:rPr lang="en-US" altLang="en-US"/>
              <a:t>BioModels Database: the driving force</a:t>
            </a:r>
          </a:p>
        </p:txBody>
      </p:sp>
      <p:sp>
        <p:nvSpPr>
          <p:cNvPr id="547843" name="Rectangle 3"/>
          <p:cNvSpPr>
            <a:spLocks noGrp="1" noRot="1" noChangeArrowheads="1"/>
          </p:cNvSpPr>
          <p:nvPr>
            <p:ph idx="1"/>
          </p:nvPr>
        </p:nvSpPr>
        <p:spPr>
          <a:xfrm>
            <a:off x="1364034" y="2219325"/>
            <a:ext cx="8686800" cy="5562600"/>
          </a:xfrm>
        </p:spPr>
        <p:txBody>
          <a:bodyPr/>
          <a:lstStyle/>
          <a:p>
            <a:r>
              <a:rPr lang="en-US" altLang="en-US" dirty="0"/>
              <a:t>The vision: </a:t>
            </a:r>
          </a:p>
          <a:p>
            <a:pPr lvl="1"/>
            <a:r>
              <a:rPr lang="en-US" altLang="en-US" dirty="0"/>
              <a:t>Free global database of curated &amp; annotated published models</a:t>
            </a:r>
          </a:p>
          <a:p>
            <a:r>
              <a:rPr lang="en-US" altLang="en-US" dirty="0"/>
              <a:t>The prerequisites:</a:t>
            </a:r>
          </a:p>
          <a:p>
            <a:pPr lvl="1"/>
            <a:r>
              <a:rPr lang="en-US" altLang="en-US" dirty="0"/>
              <a:t>Guidelines for curating models</a:t>
            </a:r>
          </a:p>
          <a:p>
            <a:pPr lvl="1"/>
            <a:r>
              <a:rPr lang="en-US" altLang="en-US" dirty="0"/>
              <a:t>Controlled vocabulary for computational models</a:t>
            </a:r>
          </a:p>
        </p:txBody>
      </p:sp>
      <p:sp>
        <p:nvSpPr>
          <p:cNvPr id="547845" name="AutoShape 5"/>
          <p:cNvSpPr>
            <a:spLocks noChangeArrowheads="1"/>
          </p:cNvSpPr>
          <p:nvPr/>
        </p:nvSpPr>
        <p:spPr bwMode="auto">
          <a:xfrm>
            <a:off x="5973763" y="4241800"/>
            <a:ext cx="1612900" cy="584200"/>
          </a:xfrm>
          <a:prstGeom prst="roundRect">
            <a:avLst>
              <a:gd name="adj" fmla="val 16667"/>
            </a:avLst>
          </a:prstGeom>
          <a:solidFill>
            <a:schemeClr val="tx1"/>
          </a:solidFill>
          <a:ln w="9525">
            <a:solidFill>
              <a:schemeClr val="tx1"/>
            </a:solidFill>
            <a:round/>
            <a:headEnd/>
            <a:tailEnd/>
          </a:ln>
          <a:effectLst>
            <a:outerShdw blurRad="68580" dist="63500" dir="2700000" algn="ctr" rotWithShape="0">
              <a:schemeClr val="tx1">
                <a:alpha val="16000"/>
              </a:schemeClr>
            </a:outerShdw>
          </a:effectLst>
        </p:spPr>
        <p:txBody>
          <a:bodyPr wrap="none" anchor="ctr"/>
          <a:lstStyle/>
          <a:p>
            <a:endParaRPr lang="en-US"/>
          </a:p>
        </p:txBody>
      </p:sp>
      <p:sp>
        <p:nvSpPr>
          <p:cNvPr id="547846" name="AutoShape 6"/>
          <p:cNvSpPr>
            <a:spLocks noChangeArrowheads="1"/>
          </p:cNvSpPr>
          <p:nvPr/>
        </p:nvSpPr>
        <p:spPr bwMode="auto">
          <a:xfrm>
            <a:off x="5986463" y="5000625"/>
            <a:ext cx="1612900" cy="584200"/>
          </a:xfrm>
          <a:prstGeom prst="roundRect">
            <a:avLst>
              <a:gd name="adj" fmla="val 16667"/>
            </a:avLst>
          </a:prstGeom>
          <a:solidFill>
            <a:schemeClr val="tx1"/>
          </a:solidFill>
          <a:ln>
            <a:noFill/>
          </a:ln>
          <a:effectLst>
            <a:outerShdw blurRad="68580" dist="63500" dir="2700000" algn="ctr" rotWithShape="0">
              <a:schemeClr val="tx1">
                <a:alpha val="16000"/>
              </a:scheme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47847" name="Text Box 7"/>
          <p:cNvSpPr txBox="1">
            <a:spLocks noChangeArrowheads="1"/>
          </p:cNvSpPr>
          <p:nvPr/>
        </p:nvSpPr>
        <p:spPr bwMode="auto">
          <a:xfrm>
            <a:off x="6342063" y="4289425"/>
            <a:ext cx="876300" cy="488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600" b="1" dirty="0">
                <a:solidFill>
                  <a:srgbClr val="0000A1"/>
                </a:solidFill>
                <a:latin typeface="Trebuchet MS" panose="020B0603020202020204" pitchFamily="34" charset="0"/>
              </a:rPr>
              <a:t>SBO</a:t>
            </a:r>
          </a:p>
        </p:txBody>
      </p:sp>
      <p:sp>
        <p:nvSpPr>
          <p:cNvPr id="547848" name="Text Box 8"/>
          <p:cNvSpPr txBox="1">
            <a:spLocks noChangeArrowheads="1"/>
          </p:cNvSpPr>
          <p:nvPr/>
        </p:nvSpPr>
        <p:spPr bwMode="auto">
          <a:xfrm>
            <a:off x="6062663" y="5123934"/>
            <a:ext cx="1460500" cy="36933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b="1">
                <a:solidFill>
                  <a:srgbClr val="0000A1"/>
                </a:solidFill>
                <a:latin typeface="Trebuchet MS" panose="020B0603020202020204" pitchFamily="34" charset="0"/>
              </a:rPr>
              <a:t>MIRIAM</a:t>
            </a:r>
          </a:p>
        </p:txBody>
      </p:sp>
      <p:sp>
        <p:nvSpPr>
          <p:cNvPr id="547849" name="AutoShape 9"/>
          <p:cNvSpPr>
            <a:spLocks noChangeArrowheads="1"/>
          </p:cNvSpPr>
          <p:nvPr/>
        </p:nvSpPr>
        <p:spPr bwMode="auto">
          <a:xfrm>
            <a:off x="4295775" y="4621213"/>
            <a:ext cx="1612900" cy="584200"/>
          </a:xfrm>
          <a:prstGeom prst="roundRect">
            <a:avLst>
              <a:gd name="adj" fmla="val 16667"/>
            </a:avLst>
          </a:prstGeom>
          <a:solidFill>
            <a:schemeClr val="tx1"/>
          </a:solidFill>
          <a:ln w="9525">
            <a:solidFill>
              <a:schemeClr val="tx1"/>
            </a:solidFill>
            <a:round/>
            <a:headEnd/>
            <a:tailEnd/>
          </a:ln>
          <a:effectLst>
            <a:outerShdw blurRad="68580" dist="63500" dir="2700000" algn="ctr" rotWithShape="0">
              <a:schemeClr val="tx1">
                <a:alpha val="16000"/>
              </a:schemeClr>
            </a:outerShdw>
          </a:effectLst>
        </p:spPr>
        <p:txBody>
          <a:bodyPr wrap="none" anchor="ctr"/>
          <a:lstStyle/>
          <a:p>
            <a:endParaRPr lang="en-US"/>
          </a:p>
        </p:txBody>
      </p:sp>
      <p:sp>
        <p:nvSpPr>
          <p:cNvPr id="547850" name="Text Box 10"/>
          <p:cNvSpPr txBox="1">
            <a:spLocks noChangeArrowheads="1"/>
          </p:cNvSpPr>
          <p:nvPr/>
        </p:nvSpPr>
        <p:spPr bwMode="auto">
          <a:xfrm>
            <a:off x="4462464" y="4676776"/>
            <a:ext cx="1279525" cy="47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2500" b="1">
                <a:solidFill>
                  <a:srgbClr val="0000A1"/>
                </a:solidFill>
                <a:latin typeface="Trebuchet MS" panose="020B0603020202020204" pitchFamily="34" charset="0"/>
              </a:rPr>
              <a:t>BMDB</a:t>
            </a:r>
          </a:p>
        </p:txBody>
      </p:sp>
    </p:spTree>
    <p:extLst>
      <p:ext uri="{BB962C8B-B14F-4D97-AF65-F5344CB8AC3E}">
        <p14:creationId xmlns:p14="http://schemas.microsoft.com/office/powerpoint/2010/main" val="2847292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Rot="1" noChangeArrowheads="1"/>
          </p:cNvSpPr>
          <p:nvPr>
            <p:ph type="title"/>
          </p:nvPr>
        </p:nvSpPr>
        <p:spPr/>
        <p:txBody>
          <a:bodyPr/>
          <a:lstStyle/>
          <a:p>
            <a:r>
              <a:rPr lang="en-US" altLang="en-US"/>
              <a:t>BioModels Database</a:t>
            </a:r>
          </a:p>
        </p:txBody>
      </p:sp>
      <p:sp>
        <p:nvSpPr>
          <p:cNvPr id="455683" name="Rectangle 3"/>
          <p:cNvSpPr>
            <a:spLocks noGrp="1" noRot="1" noChangeArrowheads="1"/>
          </p:cNvSpPr>
          <p:nvPr>
            <p:ph idx="1"/>
          </p:nvPr>
        </p:nvSpPr>
        <p:spPr>
          <a:xfrm>
            <a:off x="1601096" y="1756859"/>
            <a:ext cx="8991600" cy="5489575"/>
          </a:xfrm>
        </p:spPr>
        <p:txBody>
          <a:bodyPr/>
          <a:lstStyle/>
          <a:p>
            <a:r>
              <a:rPr lang="en-US" altLang="en-US" dirty="0"/>
              <a:t>Aims to be the Swiss-</a:t>
            </a:r>
            <a:r>
              <a:rPr lang="en-US" altLang="en-US" dirty="0" err="1"/>
              <a:t>Prot</a:t>
            </a:r>
            <a:r>
              <a:rPr lang="en-US" altLang="en-US" dirty="0"/>
              <a:t> of quantitative modeling</a:t>
            </a:r>
          </a:p>
          <a:p>
            <a:r>
              <a:rPr lang="en-US" altLang="en-US" dirty="0"/>
              <a:t>Stores &amp; serves </a:t>
            </a:r>
            <a:r>
              <a:rPr lang="en-US" altLang="en-US" dirty="0">
                <a:solidFill>
                  <a:srgbClr val="F3CA00"/>
                </a:solidFill>
              </a:rPr>
              <a:t>quantitative</a:t>
            </a:r>
            <a:r>
              <a:rPr lang="en-US" altLang="en-US" dirty="0"/>
              <a:t> models of biomed. interest</a:t>
            </a:r>
          </a:p>
          <a:p>
            <a:pPr lvl="1"/>
            <a:r>
              <a:rPr lang="en-US" altLang="en-US" dirty="0"/>
              <a:t>Only models described in peer-reviewed scientific literature</a:t>
            </a:r>
          </a:p>
          <a:p>
            <a:r>
              <a:rPr lang="en-US" altLang="en-US" dirty="0"/>
              <a:t>Models are </a:t>
            </a:r>
            <a:r>
              <a:rPr lang="en-US" altLang="en-US" dirty="0">
                <a:solidFill>
                  <a:srgbClr val="F3CA00"/>
                </a:solidFill>
              </a:rPr>
              <a:t>curated by humans</a:t>
            </a:r>
            <a:r>
              <a:rPr lang="en-US" altLang="en-US" dirty="0"/>
              <a:t>: computer software checks syntax, humans check semantics</a:t>
            </a:r>
          </a:p>
          <a:p>
            <a:r>
              <a:rPr lang="en-US" altLang="en-US" dirty="0"/>
              <a:t>Models are simulated to </a:t>
            </a:r>
            <a:r>
              <a:rPr lang="en-US" altLang="en-US" dirty="0">
                <a:solidFill>
                  <a:srgbClr val="F3CA00"/>
                </a:solidFill>
              </a:rPr>
              <a:t>check correspondence to reference</a:t>
            </a:r>
            <a:endParaRPr lang="en-US" altLang="en-US" dirty="0"/>
          </a:p>
          <a:p>
            <a:r>
              <a:rPr lang="en-US" altLang="en-US" dirty="0"/>
              <a:t>Model components are </a:t>
            </a:r>
            <a:r>
              <a:rPr lang="en-US" altLang="en-US" dirty="0">
                <a:solidFill>
                  <a:srgbClr val="F3CA00"/>
                </a:solidFill>
              </a:rPr>
              <a:t>annotated</a:t>
            </a:r>
            <a:r>
              <a:rPr lang="en-US" altLang="en-US" dirty="0"/>
              <a:t> to improve identification and retrieval</a:t>
            </a:r>
          </a:p>
          <a:p>
            <a:r>
              <a:rPr lang="en-US" altLang="en-US" dirty="0"/>
              <a:t>Accepted in SBML and </a:t>
            </a:r>
            <a:r>
              <a:rPr lang="en-US" altLang="en-US" dirty="0" err="1"/>
              <a:t>CellML</a:t>
            </a:r>
            <a:r>
              <a:rPr lang="en-US" altLang="en-US" dirty="0"/>
              <a:t> formats, served in several (SBML, XPP, </a:t>
            </a:r>
            <a:r>
              <a:rPr lang="en-US" altLang="en-US" dirty="0" err="1"/>
              <a:t>CellML</a:t>
            </a:r>
            <a:r>
              <a:rPr lang="en-US" altLang="en-US" dirty="0"/>
              <a:t>, diagram; more coming)</a:t>
            </a:r>
          </a:p>
        </p:txBody>
      </p:sp>
    </p:spTree>
    <p:extLst>
      <p:ext uri="{BB962C8B-B14F-4D97-AF65-F5344CB8AC3E}">
        <p14:creationId xmlns:p14="http://schemas.microsoft.com/office/powerpoint/2010/main" val="1665865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rrowheads="1"/>
          </p:cNvSpPr>
          <p:nvPr>
            <p:ph type="title"/>
          </p:nvPr>
        </p:nvSpPr>
        <p:spPr/>
        <p:txBody>
          <a:bodyPr/>
          <a:lstStyle/>
          <a:p>
            <a:r>
              <a:rPr lang="en-US" altLang="en-US"/>
              <a:t>www.ebi.ac.uk/biomodels</a:t>
            </a:r>
          </a:p>
        </p:txBody>
      </p:sp>
      <p:pic>
        <p:nvPicPr>
          <p:cNvPr id="526339" name="Picture 3"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997" y="1468837"/>
            <a:ext cx="5480759" cy="48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685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Rot="1" noChangeArrowheads="1"/>
          </p:cNvSpPr>
          <p:nvPr>
            <p:ph type="title"/>
          </p:nvPr>
        </p:nvSpPr>
        <p:spPr>
          <a:xfrm>
            <a:off x="157778" y="329229"/>
            <a:ext cx="9144000" cy="1143000"/>
          </a:xfrm>
        </p:spPr>
        <p:txBody>
          <a:bodyPr/>
          <a:lstStyle/>
          <a:p>
            <a:r>
              <a:rPr lang="en-US" altLang="en-US" sz="2800" dirty="0"/>
              <a:t>SBML: A Lingua Franca</a:t>
            </a:r>
          </a:p>
        </p:txBody>
      </p:sp>
      <p:sp>
        <p:nvSpPr>
          <p:cNvPr id="406531" name="Rectangle 3"/>
          <p:cNvSpPr>
            <a:spLocks noGrp="1" noRot="1" noChangeArrowheads="1"/>
          </p:cNvSpPr>
          <p:nvPr>
            <p:ph idx="1"/>
          </p:nvPr>
        </p:nvSpPr>
        <p:spPr>
          <a:xfrm>
            <a:off x="1693694" y="1621790"/>
            <a:ext cx="8915400" cy="4953000"/>
          </a:xfrm>
        </p:spPr>
        <p:txBody>
          <a:bodyPr/>
          <a:lstStyle/>
          <a:p>
            <a:pPr>
              <a:lnSpc>
                <a:spcPct val="90000"/>
              </a:lnSpc>
            </a:pPr>
            <a:r>
              <a:rPr lang="en-US" altLang="en-US" dirty="0"/>
              <a:t>A machine-readable format for representing computational models of biochemical networks</a:t>
            </a:r>
          </a:p>
          <a:p>
            <a:pPr lvl="1">
              <a:lnSpc>
                <a:spcPct val="90000"/>
              </a:lnSpc>
            </a:pPr>
            <a:r>
              <a:rPr lang="en-US" altLang="en-US" dirty="0"/>
              <a:t>Defined in UML-like diagrams &amp; XML Schema</a:t>
            </a:r>
          </a:p>
          <a:p>
            <a:pPr marL="1085850" lvl="2"/>
            <a:r>
              <a:rPr lang="en-US" altLang="en-US" dirty="0"/>
              <a:t>Primarily targeted at XML, but independent of it</a:t>
            </a:r>
          </a:p>
          <a:p>
            <a:pPr lvl="1">
              <a:lnSpc>
                <a:spcPct val="90000"/>
              </a:lnSpc>
            </a:pPr>
            <a:r>
              <a:rPr lang="en-US" altLang="en-US" dirty="0"/>
              <a:t>Intended for software tools, </a:t>
            </a:r>
            <a:r>
              <a:rPr lang="en-US" altLang="en-US" dirty="0">
                <a:solidFill>
                  <a:srgbClr val="F3CA00"/>
                </a:solidFill>
              </a:rPr>
              <a:t>not for humans</a:t>
            </a:r>
          </a:p>
          <a:p>
            <a:pPr lvl="1">
              <a:lnSpc>
                <a:spcPct val="90000"/>
              </a:lnSpc>
            </a:pPr>
            <a:r>
              <a:rPr lang="en-US" altLang="en-US" dirty="0"/>
              <a:t>Best for exchange—an intersection, not a union, of features</a:t>
            </a:r>
            <a:endParaRPr lang="en-US" altLang="en-US" dirty="0">
              <a:solidFill>
                <a:srgbClr val="F3CA00"/>
              </a:solidFill>
            </a:endParaRPr>
          </a:p>
          <a:p>
            <a:pPr marL="1085850" lvl="2"/>
            <a:r>
              <a:rPr lang="en-US" altLang="en-US" dirty="0"/>
              <a:t>Not intended to replace application’s internal format</a:t>
            </a:r>
            <a:endParaRPr lang="en-US" altLang="en-US" dirty="0">
              <a:solidFill>
                <a:srgbClr val="F3CA00"/>
              </a:solidFill>
            </a:endParaRPr>
          </a:p>
          <a:p>
            <a:pPr>
              <a:lnSpc>
                <a:spcPct val="90000"/>
              </a:lnSpc>
            </a:pPr>
            <a:r>
              <a:rPr lang="en-US" altLang="en-US" dirty="0"/>
              <a:t>Arose in a multi-group collaboration started in 2000 for the Kitano Symbiotic Systems project (Doyle &amp; Kitano PIs)</a:t>
            </a:r>
          </a:p>
          <a:p>
            <a:pPr lvl="1">
              <a:lnSpc>
                <a:spcPct val="90000"/>
              </a:lnSpc>
            </a:pPr>
            <a:r>
              <a:rPr lang="en-US" altLang="en-US" dirty="0"/>
              <a:t>Influenced by metabolic simulation software (e.g., </a:t>
            </a:r>
            <a:r>
              <a:rPr lang="en-US" altLang="en-US" dirty="0" err="1"/>
              <a:t>Gepasi</a:t>
            </a:r>
            <a:r>
              <a:rPr lang="en-US" altLang="en-US" dirty="0"/>
              <a:t>)</a:t>
            </a:r>
          </a:p>
          <a:p>
            <a:pPr lvl="1">
              <a:lnSpc>
                <a:spcPct val="90000"/>
              </a:lnSpc>
            </a:pPr>
            <a:r>
              <a:rPr lang="en-US" altLang="en-US" dirty="0"/>
              <a:t>But today is being applied more broadly (e.g., signaling)</a:t>
            </a:r>
          </a:p>
        </p:txBody>
      </p:sp>
    </p:spTree>
    <p:extLst>
      <p:ext uri="{BB962C8B-B14F-4D97-AF65-F5344CB8AC3E}">
        <p14:creationId xmlns:p14="http://schemas.microsoft.com/office/powerpoint/2010/main" val="3623183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rrowheads="1"/>
          </p:cNvSpPr>
          <p:nvPr>
            <p:ph type="title"/>
          </p:nvPr>
        </p:nvSpPr>
        <p:spPr/>
        <p:txBody>
          <a:bodyPr/>
          <a:lstStyle/>
          <a:p>
            <a:r>
              <a:rPr lang="en-US" altLang="en-US"/>
              <a:t>SBO = Systems Biology Ontology</a:t>
            </a:r>
          </a:p>
        </p:txBody>
      </p:sp>
      <p:sp>
        <p:nvSpPr>
          <p:cNvPr id="594947" name="Rectangle 3"/>
          <p:cNvSpPr>
            <a:spLocks noGrp="1" noRot="1" noChangeArrowheads="1"/>
          </p:cNvSpPr>
          <p:nvPr>
            <p:ph idx="1"/>
          </p:nvPr>
        </p:nvSpPr>
        <p:spPr>
          <a:xfrm>
            <a:off x="2092625" y="2016088"/>
            <a:ext cx="8855075" cy="5578475"/>
          </a:xfrm>
        </p:spPr>
        <p:txBody>
          <a:bodyPr/>
          <a:lstStyle/>
          <a:p>
            <a:r>
              <a:rPr lang="en-US" altLang="en-US" dirty="0"/>
              <a:t>Occupy a space currently not filled by other ontologies</a:t>
            </a:r>
          </a:p>
          <a:p>
            <a:r>
              <a:rPr lang="en-US" altLang="en-US" dirty="0"/>
              <a:t>Primarily for describing rate laws and constituents</a:t>
            </a:r>
          </a:p>
          <a:p>
            <a:pPr lvl="1"/>
            <a:r>
              <a:rPr lang="en-US" altLang="en-US" dirty="0"/>
              <a:t>Classification of rate laws</a:t>
            </a:r>
          </a:p>
          <a:p>
            <a:pPr lvl="2"/>
            <a:r>
              <a:rPr lang="en-US" altLang="en-US" dirty="0"/>
              <a:t>“Henri-</a:t>
            </a:r>
            <a:r>
              <a:rPr lang="en-US" altLang="en-US" dirty="0" err="1"/>
              <a:t>Michaelis</a:t>
            </a:r>
            <a:r>
              <a:rPr lang="en-US" altLang="en-US" dirty="0"/>
              <a:t>-</a:t>
            </a:r>
            <a:r>
              <a:rPr lang="en-US" altLang="en-US" dirty="0" err="1"/>
              <a:t>Menten</a:t>
            </a:r>
            <a:r>
              <a:rPr lang="en-US" altLang="en-US" dirty="0"/>
              <a:t>”, “reversible mass action”, etc.</a:t>
            </a:r>
          </a:p>
          <a:p>
            <a:pPr lvl="2"/>
            <a:r>
              <a:rPr lang="en-US" altLang="en-US" dirty="0"/>
              <a:t>Each term includes a MathML function defining the rate expression </a:t>
            </a:r>
          </a:p>
          <a:p>
            <a:pPr lvl="1"/>
            <a:r>
              <a:rPr lang="en-US" altLang="en-US" dirty="0"/>
              <a:t>CV for the roles of reaction participants</a:t>
            </a:r>
          </a:p>
          <a:p>
            <a:pPr lvl="2"/>
            <a:r>
              <a:rPr lang="en-US" altLang="en-US" dirty="0"/>
              <a:t>“substrate”, “catalyst”, “competitive inhibitor”, etc.</a:t>
            </a:r>
          </a:p>
          <a:p>
            <a:pPr lvl="1"/>
            <a:r>
              <a:rPr lang="en-US" altLang="en-US" dirty="0"/>
              <a:t>CV for the roles of parameters in quantitative models</a:t>
            </a:r>
          </a:p>
          <a:p>
            <a:pPr lvl="2"/>
            <a:r>
              <a:rPr lang="en-US" altLang="en-US" dirty="0"/>
              <a:t>“Hill coefficient”, etc.</a:t>
            </a:r>
          </a:p>
          <a:p>
            <a:pPr lvl="1"/>
            <a:endParaRPr lang="en-US" altLang="en-US" dirty="0"/>
          </a:p>
        </p:txBody>
      </p:sp>
    </p:spTree>
    <p:extLst>
      <p:ext uri="{BB962C8B-B14F-4D97-AF65-F5344CB8AC3E}">
        <p14:creationId xmlns:p14="http://schemas.microsoft.com/office/powerpoint/2010/main" val="1043927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rrowheads="1"/>
          </p:cNvSpPr>
          <p:nvPr>
            <p:ph type="title"/>
          </p:nvPr>
        </p:nvSpPr>
        <p:spPr/>
        <p:txBody>
          <a:bodyPr/>
          <a:lstStyle/>
          <a:p>
            <a:r>
              <a:rPr lang="en-US" altLang="en-US"/>
              <a:t>Example of SBO Term in OBO Format</a:t>
            </a:r>
          </a:p>
        </p:txBody>
      </p:sp>
      <p:pic>
        <p:nvPicPr>
          <p:cNvPr id="599043" name="Picture 3" descr="sbo-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139" y="1332661"/>
            <a:ext cx="8010468" cy="5244353"/>
          </a:xfrm>
          <a:prstGeom prst="rect">
            <a:avLst/>
          </a:prstGeom>
          <a:noFill/>
          <a:extLst>
            <a:ext uri="{909E8E84-426E-40DD-AFC4-6F175D3DCCD1}">
              <a14:hiddenFill xmlns:a14="http://schemas.microsoft.com/office/drawing/2010/main">
                <a:solidFill>
                  <a:srgbClr val="FFFFFF"/>
                </a:solidFill>
              </a14:hiddenFill>
            </a:ext>
          </a:extLst>
        </p:spPr>
      </p:pic>
      <p:sp>
        <p:nvSpPr>
          <p:cNvPr id="599044" name="Text Box 4"/>
          <p:cNvSpPr txBox="1">
            <a:spLocks noChangeArrowheads="1"/>
          </p:cNvSpPr>
          <p:nvPr/>
        </p:nvSpPr>
        <p:spPr bwMode="auto">
          <a:xfrm>
            <a:off x="4924425" y="6577014"/>
            <a:ext cx="2343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2"/>
                </a:solidFill>
                <a:latin typeface="Arial" panose="020B0604020202020204" pitchFamily="34" charset="0"/>
              </a:rPr>
              <a:t>From Nicolas Le Novère @ EBI</a:t>
            </a:r>
          </a:p>
        </p:txBody>
      </p:sp>
    </p:spTree>
    <p:extLst>
      <p:ext uri="{BB962C8B-B14F-4D97-AF65-F5344CB8AC3E}">
        <p14:creationId xmlns:p14="http://schemas.microsoft.com/office/powerpoint/2010/main" val="3672330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SBML: Tellurium Support</a:t>
            </a:r>
            <a:endParaRPr lang="en-US" dirty="0"/>
          </a:p>
        </p:txBody>
      </p:sp>
      <p:sp>
        <p:nvSpPr>
          <p:cNvPr id="3" name="Content Placeholder 2"/>
          <p:cNvSpPr>
            <a:spLocks noGrp="1"/>
          </p:cNvSpPr>
          <p:nvPr>
            <p:ph idx="1"/>
          </p:nvPr>
        </p:nvSpPr>
        <p:spPr/>
        <p:txBody>
          <a:bodyPr/>
          <a:lstStyle/>
          <a:p>
            <a:r>
              <a:rPr lang="en-US" dirty="0"/>
              <a:t>r = </a:t>
            </a:r>
            <a:r>
              <a:rPr lang="en-US" dirty="0" err="1"/>
              <a:t>te.loadSBMLModel</a:t>
            </a:r>
            <a:r>
              <a:rPr lang="en-US" dirty="0"/>
              <a:t>("https://www.ebi.ac.uk/biomodels-main/download?mid=BIOMD0000000010")</a:t>
            </a:r>
          </a:p>
          <a:p>
            <a:r>
              <a:rPr lang="en-US" dirty="0" err="1"/>
              <a:t>r.getNumFloatingSpecies</a:t>
            </a:r>
            <a:r>
              <a:rPr lang="en-US" dirty="0"/>
              <a:t>()</a:t>
            </a:r>
          </a:p>
          <a:p>
            <a:r>
              <a:rPr lang="en-US" dirty="0"/>
              <a:t>print (</a:t>
            </a:r>
            <a:r>
              <a:rPr lang="en-US" dirty="0" err="1"/>
              <a:t>r.getSBML</a:t>
            </a:r>
            <a:r>
              <a:rPr lang="en-US" dirty="0"/>
              <a:t>())</a:t>
            </a:r>
          </a:p>
          <a:p>
            <a:r>
              <a:rPr lang="en-US" dirty="0"/>
              <a:t>print (</a:t>
            </a:r>
            <a:r>
              <a:rPr lang="en-US" dirty="0" err="1"/>
              <a:t>te.sbmlToAntimony</a:t>
            </a:r>
            <a:r>
              <a:rPr lang="en-US" dirty="0"/>
              <a:t> (</a:t>
            </a:r>
            <a:r>
              <a:rPr lang="en-US" dirty="0" err="1"/>
              <a:t>r.getSBML</a:t>
            </a:r>
            <a:r>
              <a:rPr lang="en-US" dirty="0"/>
              <a:t>()))</a:t>
            </a:r>
          </a:p>
          <a:p>
            <a:endParaRPr lang="en-US" dirty="0"/>
          </a:p>
        </p:txBody>
      </p:sp>
    </p:spTree>
    <p:extLst>
      <p:ext uri="{BB962C8B-B14F-4D97-AF65-F5344CB8AC3E}">
        <p14:creationId xmlns:p14="http://schemas.microsoft.com/office/powerpoint/2010/main" val="336964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a:t>
            </a:r>
            <a:r>
              <a:rPr lang="en-US" dirty="0" smtClean="0"/>
              <a:t>Tellurium Support</a:t>
            </a:r>
            <a:endParaRPr lang="en-US" dirty="0"/>
          </a:p>
        </p:txBody>
      </p:sp>
      <p:sp>
        <p:nvSpPr>
          <p:cNvPr id="3" name="Content Placeholder 2"/>
          <p:cNvSpPr>
            <a:spLocks noGrp="1"/>
          </p:cNvSpPr>
          <p:nvPr>
            <p:ph idx="1"/>
          </p:nvPr>
        </p:nvSpPr>
        <p:spPr/>
        <p:txBody>
          <a:bodyPr/>
          <a:lstStyle/>
          <a:p>
            <a:r>
              <a:rPr lang="en-US" dirty="0" smtClean="0"/>
              <a:t>r</a:t>
            </a:r>
            <a:endParaRPr lang="en-US" dirty="0"/>
          </a:p>
        </p:txBody>
      </p:sp>
    </p:spTree>
    <p:extLst>
      <p:ext uri="{BB962C8B-B14F-4D97-AF65-F5344CB8AC3E}">
        <p14:creationId xmlns:p14="http://schemas.microsoft.com/office/powerpoint/2010/main" val="2247779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SABIO-RK</a:t>
            </a:r>
            <a:endParaRPr lang="en-US" dirty="0"/>
          </a:p>
        </p:txBody>
      </p:sp>
      <p:pic>
        <p:nvPicPr>
          <p:cNvPr id="4" name="Picture 3"/>
          <p:cNvPicPr>
            <a:picLocks noChangeAspect="1"/>
          </p:cNvPicPr>
          <p:nvPr/>
        </p:nvPicPr>
        <p:blipFill>
          <a:blip r:embed="rId2"/>
          <a:stretch>
            <a:fillRect/>
          </a:stretch>
        </p:blipFill>
        <p:spPr>
          <a:xfrm>
            <a:off x="2978118" y="1329004"/>
            <a:ext cx="7312461" cy="5074146"/>
          </a:xfrm>
          <a:prstGeom prst="rect">
            <a:avLst/>
          </a:prstGeom>
        </p:spPr>
      </p:pic>
    </p:spTree>
    <p:extLst>
      <p:ext uri="{BB962C8B-B14F-4D97-AF65-F5344CB8AC3E}">
        <p14:creationId xmlns:p14="http://schemas.microsoft.com/office/powerpoint/2010/main" val="2293853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SED-ML</a:t>
            </a:r>
            <a:endParaRPr lang="en-US" dirty="0"/>
          </a:p>
        </p:txBody>
      </p:sp>
      <p:pic>
        <p:nvPicPr>
          <p:cNvPr id="4" name="Picture 3"/>
          <p:cNvPicPr>
            <a:picLocks noChangeAspect="1"/>
          </p:cNvPicPr>
          <p:nvPr/>
        </p:nvPicPr>
        <p:blipFill>
          <a:blip r:embed="rId2"/>
          <a:stretch>
            <a:fillRect/>
          </a:stretch>
        </p:blipFill>
        <p:spPr>
          <a:xfrm>
            <a:off x="2315360" y="2030506"/>
            <a:ext cx="6743700" cy="3657600"/>
          </a:xfrm>
          <a:prstGeom prst="rect">
            <a:avLst/>
          </a:prstGeom>
        </p:spPr>
      </p:pic>
    </p:spTree>
    <p:extLst>
      <p:ext uri="{BB962C8B-B14F-4D97-AF65-F5344CB8AC3E}">
        <p14:creationId xmlns:p14="http://schemas.microsoft.com/office/powerpoint/2010/main" val="2700912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SED-ML</a:t>
            </a:r>
            <a:endParaRPr lang="en-US" dirty="0"/>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58" y="1564059"/>
            <a:ext cx="7013987" cy="488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58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524000" y="107581"/>
            <a:ext cx="9144000" cy="940419"/>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defRPr/>
            </a:pPr>
            <a:endParaRPr lang="en-US"/>
          </a:p>
        </p:txBody>
      </p:sp>
      <p:sp>
        <p:nvSpPr>
          <p:cNvPr id="2" name="Title 1"/>
          <p:cNvSpPr>
            <a:spLocks noGrp="1"/>
          </p:cNvSpPr>
          <p:nvPr>
            <p:ph type="ctrTitle"/>
          </p:nvPr>
        </p:nvSpPr>
        <p:spPr>
          <a:xfrm>
            <a:off x="1752600" y="123206"/>
            <a:ext cx="8688312" cy="714994"/>
          </a:xfrm>
        </p:spPr>
        <p:txBody>
          <a:bodyPr>
            <a:noAutofit/>
          </a:bodyPr>
          <a:lstStyle/>
          <a:p>
            <a:r>
              <a:rPr lang="en-US" sz="3200" b="1" dirty="0">
                <a:solidFill>
                  <a:schemeClr val="bg1"/>
                </a:solidFill>
              </a:rPr>
              <a:t>COMBINE Archive</a:t>
            </a:r>
          </a:p>
        </p:txBody>
      </p:sp>
      <p:sp>
        <p:nvSpPr>
          <p:cNvPr id="3" name="TextBox 2"/>
          <p:cNvSpPr txBox="1"/>
          <p:nvPr/>
        </p:nvSpPr>
        <p:spPr>
          <a:xfrm>
            <a:off x="1752600" y="1066801"/>
            <a:ext cx="8688312" cy="1015663"/>
          </a:xfrm>
          <a:prstGeom prst="rect">
            <a:avLst/>
          </a:prstGeom>
          <a:noFill/>
        </p:spPr>
        <p:txBody>
          <a:bodyPr wrap="square" rtlCol="0">
            <a:spAutoFit/>
          </a:bodyPr>
          <a:lstStyle/>
          <a:p>
            <a:r>
              <a:rPr lang="en-US" sz="3000" dirty="0"/>
              <a:t>A single package that includes everything you need to reproduce a model.</a:t>
            </a:r>
          </a:p>
        </p:txBody>
      </p:sp>
      <p:pic>
        <p:nvPicPr>
          <p:cNvPr id="1026" name="Picture 2" descr="COMBINE"/>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5033" y="214696"/>
            <a:ext cx="698810" cy="6988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researchgate.net/profile/Dagmar_Waltemath/publication/269721183/figure/fig1/Figure-1-Schematic-representation-of-the-structure-of-a-COMBINE-Archive-a-possibl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667001"/>
            <a:ext cx="3729038" cy="2755675"/>
          </a:xfrm>
          <a:prstGeom prst="rect">
            <a:avLst/>
          </a:prstGeom>
          <a:noFill/>
          <a:extLst>
            <a:ext uri="{909E8E84-426E-40DD-AFC4-6F175D3DCCD1}">
              <a14:hiddenFill xmlns:a14="http://schemas.microsoft.com/office/drawing/2010/main">
                <a:solidFill>
                  <a:srgbClr val="FFFFFF"/>
                </a:solidFill>
              </a14:hiddenFill>
            </a:ext>
          </a:extLst>
        </p:spPr>
      </p:pic>
      <p:sp>
        <p:nvSpPr>
          <p:cNvPr id="38" name="Rounded Rectangle 37"/>
          <p:cNvSpPr/>
          <p:nvPr/>
        </p:nvSpPr>
        <p:spPr>
          <a:xfrm>
            <a:off x="6705600" y="2286000"/>
            <a:ext cx="2971800" cy="2819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9" name="TextBox 38"/>
          <p:cNvSpPr txBox="1"/>
          <p:nvPr/>
        </p:nvSpPr>
        <p:spPr>
          <a:xfrm>
            <a:off x="7180005" y="2514601"/>
            <a:ext cx="1446230" cy="461665"/>
          </a:xfrm>
          <a:prstGeom prst="rect">
            <a:avLst/>
          </a:prstGeom>
          <a:noFill/>
        </p:spPr>
        <p:txBody>
          <a:bodyPr wrap="none" rtlCol="0">
            <a:spAutoFit/>
          </a:bodyPr>
          <a:lstStyle/>
          <a:p>
            <a:r>
              <a:rPr lang="en-US" sz="2400" dirty="0">
                <a:solidFill>
                  <a:schemeClr val="bg1"/>
                </a:solidFill>
              </a:rPr>
              <a:t>Manifest</a:t>
            </a:r>
            <a:endParaRPr lang="en-US" dirty="0">
              <a:solidFill>
                <a:schemeClr val="bg1"/>
              </a:solidFill>
            </a:endParaRPr>
          </a:p>
        </p:txBody>
      </p:sp>
      <p:sp>
        <p:nvSpPr>
          <p:cNvPr id="40" name="TextBox 39"/>
          <p:cNvSpPr txBox="1"/>
          <p:nvPr/>
        </p:nvSpPr>
        <p:spPr>
          <a:xfrm>
            <a:off x="7162801" y="2983468"/>
            <a:ext cx="2202847" cy="1938992"/>
          </a:xfrm>
          <a:prstGeom prst="rect">
            <a:avLst/>
          </a:prstGeom>
          <a:noFill/>
        </p:spPr>
        <p:txBody>
          <a:bodyPr wrap="none" rtlCol="0">
            <a:spAutoFit/>
          </a:bodyPr>
          <a:lstStyle/>
          <a:p>
            <a:r>
              <a:rPr lang="en-US" sz="2400" dirty="0">
                <a:solidFill>
                  <a:schemeClr val="bg1"/>
                </a:solidFill>
              </a:rPr>
              <a:t>File_1</a:t>
            </a:r>
          </a:p>
          <a:p>
            <a:r>
              <a:rPr lang="en-US" sz="2400" dirty="0">
                <a:solidFill>
                  <a:schemeClr val="bg1"/>
                </a:solidFill>
              </a:rPr>
              <a:t>.</a:t>
            </a:r>
          </a:p>
          <a:p>
            <a:r>
              <a:rPr lang="en-US" sz="2400" dirty="0">
                <a:solidFill>
                  <a:schemeClr val="bg1"/>
                </a:solidFill>
              </a:rPr>
              <a:t>.</a:t>
            </a:r>
          </a:p>
          <a:p>
            <a:r>
              <a:rPr lang="en-US" sz="2400" dirty="0" err="1">
                <a:solidFill>
                  <a:schemeClr val="bg1"/>
                </a:solidFill>
              </a:rPr>
              <a:t>File_n</a:t>
            </a:r>
            <a:endParaRPr lang="en-US" sz="2400" dirty="0">
              <a:solidFill>
                <a:schemeClr val="bg1"/>
              </a:solidFill>
            </a:endParaRPr>
          </a:p>
          <a:p>
            <a:r>
              <a:rPr lang="en-US" sz="2400" dirty="0" err="1">
                <a:solidFill>
                  <a:schemeClr val="bg1"/>
                </a:solidFill>
              </a:rPr>
              <a:t>Metadata.rdf</a:t>
            </a:r>
            <a:endParaRPr lang="en-US" sz="2400" dirty="0">
              <a:solidFill>
                <a:schemeClr val="bg1"/>
              </a:solidFill>
            </a:endParaRPr>
          </a:p>
        </p:txBody>
      </p:sp>
      <p:sp>
        <p:nvSpPr>
          <p:cNvPr id="17" name="Rectangle 16"/>
          <p:cNvSpPr/>
          <p:nvPr/>
        </p:nvSpPr>
        <p:spPr>
          <a:xfrm>
            <a:off x="1676400" y="5638801"/>
            <a:ext cx="8991600" cy="1323439"/>
          </a:xfrm>
          <a:prstGeom prst="rect">
            <a:avLst/>
          </a:prstGeom>
        </p:spPr>
        <p:txBody>
          <a:bodyPr wrap="square">
            <a:spAutoFit/>
          </a:bodyPr>
          <a:lstStyle/>
          <a:p>
            <a:r>
              <a:rPr lang="en-US" sz="1000" dirty="0">
                <a:latin typeface="Courier New" panose="02070309020205020404" pitchFamily="49" charset="0"/>
                <a:cs typeface="Courier New" panose="02070309020205020404" pitchFamily="49" charset="0"/>
              </a:rPr>
              <a:t>&lt;?xml version="1.0" encoding="utf-8"?&gt;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omexManifest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xmlns</a:t>
            </a:r>
            <a:r>
              <a:rPr lang="en-US" sz="1000" dirty="0">
                <a:latin typeface="Courier New" panose="02070309020205020404" pitchFamily="49" charset="0"/>
                <a:cs typeface="Courier New" panose="02070309020205020404" pitchFamily="49" charset="0"/>
              </a:rPr>
              <a:t>="</a:t>
            </a:r>
            <a:r>
              <a:rPr lang="en-US" sz="1000" u="sng" dirty="0">
                <a:latin typeface="Courier New" panose="02070309020205020404" pitchFamily="49" charset="0"/>
                <a:cs typeface="Courier New" panose="02070309020205020404" pitchFamily="49" charset="0"/>
                <a:hlinkClick r:id="rId4"/>
              </a:rPr>
              <a:t>http://identifiers.org/</a:t>
            </a:r>
            <a:r>
              <a:rPr lang="en-US" sz="1000" u="sng" dirty="0" err="1">
                <a:latin typeface="Courier New" panose="02070309020205020404" pitchFamily="49" charset="0"/>
                <a:cs typeface="Courier New" panose="02070309020205020404" pitchFamily="49" charset="0"/>
                <a:hlinkClick r:id="rId4"/>
              </a:rPr>
              <a:t>combine.specifications</a:t>
            </a:r>
            <a:r>
              <a:rPr lang="en-US" sz="1000" u="sng" dirty="0">
                <a:latin typeface="Courier New" panose="02070309020205020404" pitchFamily="49" charset="0"/>
                <a:cs typeface="Courier New" panose="02070309020205020404" pitchFamily="49" charset="0"/>
                <a:hlinkClick r:id="rId4"/>
              </a:rPr>
              <a:t>/</a:t>
            </a:r>
            <a:r>
              <a:rPr lang="en-US" sz="1000" u="sng" dirty="0" err="1">
                <a:latin typeface="Courier New" panose="02070309020205020404" pitchFamily="49" charset="0"/>
                <a:cs typeface="Courier New" panose="02070309020205020404" pitchFamily="49" charset="0"/>
                <a:hlinkClick r:id="rId4"/>
              </a:rPr>
              <a:t>omex</a:t>
            </a:r>
            <a:r>
              <a:rPr lang="en-US" sz="1000" u="sng" dirty="0">
                <a:latin typeface="Courier New" panose="02070309020205020404" pitchFamily="49" charset="0"/>
                <a:cs typeface="Courier New" panose="02070309020205020404" pitchFamily="49" charset="0"/>
                <a:hlinkClick r:id="rId4"/>
              </a:rPr>
              <a:t>-manifest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location="./manifest.xml" format="</a:t>
            </a:r>
            <a:r>
              <a:rPr lang="en-US" sz="1000" u="sng" dirty="0">
                <a:latin typeface="Courier New" panose="02070309020205020404" pitchFamily="49" charset="0"/>
                <a:cs typeface="Courier New" panose="02070309020205020404" pitchFamily="49" charset="0"/>
                <a:hlinkClick r:id="rId4"/>
              </a:rPr>
              <a:t>http://identifiers.org/</a:t>
            </a:r>
            <a:r>
              <a:rPr lang="en-US" sz="1000" u="sng" dirty="0" err="1">
                <a:latin typeface="Courier New" panose="02070309020205020404" pitchFamily="49" charset="0"/>
                <a:cs typeface="Courier New" panose="02070309020205020404" pitchFamily="49" charset="0"/>
                <a:hlinkClick r:id="rId4"/>
              </a:rPr>
              <a:t>combine.specifications</a:t>
            </a:r>
            <a:r>
              <a:rPr lang="en-US" sz="1000" u="sng" dirty="0">
                <a:latin typeface="Courier New" panose="02070309020205020404" pitchFamily="49" charset="0"/>
                <a:cs typeface="Courier New" panose="02070309020205020404" pitchFamily="49" charset="0"/>
                <a:hlinkClick r:id="rId4"/>
              </a:rPr>
              <a:t>/</a:t>
            </a:r>
            <a:r>
              <a:rPr lang="en-US" sz="1000" u="sng" dirty="0" err="1">
                <a:latin typeface="Courier New" panose="02070309020205020404" pitchFamily="49" charset="0"/>
                <a:cs typeface="Courier New" panose="02070309020205020404" pitchFamily="49" charset="0"/>
                <a:hlinkClick r:id="rId4"/>
              </a:rPr>
              <a:t>omex</a:t>
            </a:r>
            <a:r>
              <a:rPr lang="en-US" sz="1000" u="sng" dirty="0">
                <a:latin typeface="Courier New" panose="02070309020205020404" pitchFamily="49" charset="0"/>
                <a:cs typeface="Courier New" panose="02070309020205020404" pitchFamily="49" charset="0"/>
                <a:hlinkClick r:id="rId4"/>
              </a:rPr>
              <a:t>-manifest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location="./model/model.xml" format="</a:t>
            </a:r>
            <a:r>
              <a:rPr lang="en-US" sz="1000" u="sng" dirty="0">
                <a:latin typeface="Courier New" panose="02070309020205020404" pitchFamily="49" charset="0"/>
                <a:cs typeface="Courier New" panose="02070309020205020404" pitchFamily="49" charset="0"/>
                <a:hlinkClick r:id="rId5"/>
              </a:rPr>
              <a:t>http://identifiers.org/</a:t>
            </a:r>
            <a:r>
              <a:rPr lang="en-US" sz="1000" u="sng" dirty="0" err="1">
                <a:latin typeface="Courier New" panose="02070309020205020404" pitchFamily="49" charset="0"/>
                <a:cs typeface="Courier New" panose="02070309020205020404" pitchFamily="49" charset="0"/>
                <a:hlinkClick r:id="rId5"/>
              </a:rPr>
              <a:t>combine.specifications</a:t>
            </a:r>
            <a:r>
              <a:rPr lang="en-US" sz="1000" u="sng" dirty="0">
                <a:latin typeface="Courier New" panose="02070309020205020404" pitchFamily="49" charset="0"/>
                <a:cs typeface="Courier New" panose="02070309020205020404" pitchFamily="49" charset="0"/>
                <a:hlinkClick r:id="rId5"/>
              </a:rPr>
              <a:t>/</a:t>
            </a:r>
            <a:r>
              <a:rPr lang="en-US" sz="1000" u="sng" dirty="0" err="1">
                <a:latin typeface="Courier New" panose="02070309020205020404" pitchFamily="49" charset="0"/>
                <a:cs typeface="Courier New" panose="02070309020205020404" pitchFamily="49" charset="0"/>
                <a:hlinkClick r:id="rId5"/>
              </a:rPr>
              <a:t>sbml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location="./simulation.xml" format="</a:t>
            </a:r>
            <a:r>
              <a:rPr lang="en-US" sz="1000" u="sng" dirty="0">
                <a:latin typeface="Courier New" panose="02070309020205020404" pitchFamily="49" charset="0"/>
                <a:cs typeface="Courier New" panose="02070309020205020404" pitchFamily="49" charset="0"/>
                <a:hlinkClick r:id="rId6"/>
              </a:rPr>
              <a:t>http://identifiers.org/</a:t>
            </a:r>
            <a:r>
              <a:rPr lang="en-US" sz="1000" u="sng" dirty="0" err="1">
                <a:latin typeface="Courier New" panose="02070309020205020404" pitchFamily="49" charset="0"/>
                <a:cs typeface="Courier New" panose="02070309020205020404" pitchFamily="49" charset="0"/>
                <a:hlinkClick r:id="rId6"/>
              </a:rPr>
              <a:t>combine.specifications</a:t>
            </a:r>
            <a:r>
              <a:rPr lang="en-US" sz="1000" u="sng" dirty="0">
                <a:latin typeface="Courier New" panose="02070309020205020404" pitchFamily="49" charset="0"/>
                <a:cs typeface="Courier New" panose="02070309020205020404" pitchFamily="49" charset="0"/>
                <a:hlinkClick r:id="rId6"/>
              </a:rPr>
              <a:t>/</a:t>
            </a:r>
            <a:r>
              <a:rPr lang="en-US" sz="1000" u="sng" dirty="0" err="1">
                <a:latin typeface="Courier New" panose="02070309020205020404" pitchFamily="49" charset="0"/>
                <a:cs typeface="Courier New" panose="02070309020205020404" pitchFamily="49" charset="0"/>
                <a:hlinkClick r:id="rId6"/>
              </a:rPr>
              <a:t>sedml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location="./article.pdf" format="application/pdf"/&gt;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a:t>
            </a:r>
            <a:r>
              <a:rPr lang="en-US" sz="1000" dirty="0" err="1">
                <a:latin typeface="Courier New" panose="02070309020205020404" pitchFamily="49" charset="0"/>
                <a:cs typeface="Courier New" panose="02070309020205020404" pitchFamily="49" charset="0"/>
              </a:rPr>
              <a:t>metadata.rdf</a:t>
            </a:r>
            <a:r>
              <a:rPr lang="en-US" sz="1000" dirty="0">
                <a:latin typeface="Courier New" panose="02070309020205020404" pitchFamily="49" charset="0"/>
                <a:cs typeface="Courier New" panose="02070309020205020404" pitchFamily="49" charset="0"/>
              </a:rPr>
              <a:t>" format="</a:t>
            </a:r>
            <a:r>
              <a:rPr lang="en-US" sz="1000" u="sng" dirty="0">
                <a:latin typeface="Courier New" panose="02070309020205020404" pitchFamily="49" charset="0"/>
                <a:cs typeface="Courier New" panose="02070309020205020404" pitchFamily="49" charset="0"/>
                <a:hlinkClick r:id="rId7"/>
              </a:rPr>
              <a:t>http://identifiers.org/</a:t>
            </a:r>
            <a:r>
              <a:rPr lang="en-US" sz="1000" u="sng" dirty="0" err="1">
                <a:latin typeface="Courier New" panose="02070309020205020404" pitchFamily="49" charset="0"/>
                <a:cs typeface="Courier New" panose="02070309020205020404" pitchFamily="49" charset="0"/>
                <a:hlinkClick r:id="rId7"/>
              </a:rPr>
              <a:t>combine.specifications</a:t>
            </a:r>
            <a:r>
              <a:rPr lang="en-US" sz="1000" u="sng" dirty="0">
                <a:latin typeface="Courier New" panose="02070309020205020404" pitchFamily="49" charset="0"/>
                <a:cs typeface="Courier New" panose="02070309020205020404" pitchFamily="49" charset="0"/>
                <a:hlinkClick r:id="rId7"/>
              </a:rPr>
              <a:t>/</a:t>
            </a:r>
            <a:r>
              <a:rPr lang="en-US" sz="1000" u="sng" dirty="0" err="1">
                <a:latin typeface="Courier New" panose="02070309020205020404" pitchFamily="49" charset="0"/>
                <a:cs typeface="Courier New" panose="02070309020205020404" pitchFamily="49" charset="0"/>
                <a:hlinkClick r:id="rId7"/>
              </a:rPr>
              <a:t>omex</a:t>
            </a:r>
            <a:r>
              <a:rPr lang="en-US" sz="1000" u="sng" dirty="0">
                <a:latin typeface="Courier New" panose="02070309020205020404" pitchFamily="49" charset="0"/>
                <a:cs typeface="Courier New" panose="02070309020205020404" pitchFamily="49" charset="0"/>
                <a:hlinkClick r:id="rId7"/>
              </a:rPr>
              <a:t>-metadata</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omexManifest</a:t>
            </a:r>
            <a:r>
              <a:rPr lang="en-US" sz="10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824062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24000" y="182881"/>
            <a:ext cx="9144000" cy="940419"/>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defRPr/>
            </a:pPr>
            <a:endParaRPr lang="en-US"/>
          </a:p>
        </p:txBody>
      </p:sp>
      <p:sp>
        <p:nvSpPr>
          <p:cNvPr id="2" name="Title 1"/>
          <p:cNvSpPr>
            <a:spLocks noGrp="1"/>
          </p:cNvSpPr>
          <p:nvPr>
            <p:ph type="ctrTitle"/>
          </p:nvPr>
        </p:nvSpPr>
        <p:spPr>
          <a:xfrm>
            <a:off x="1752600" y="-53788"/>
            <a:ext cx="8688312" cy="943594"/>
          </a:xfrm>
        </p:spPr>
        <p:txBody>
          <a:bodyPr>
            <a:noAutofit/>
          </a:bodyPr>
          <a:lstStyle/>
          <a:p>
            <a:r>
              <a:rPr lang="en-US" sz="3200" b="1" dirty="0">
                <a:solidFill>
                  <a:schemeClr val="bg1"/>
                </a:solidFill>
              </a:rPr>
              <a:t>COMBINE Archive</a:t>
            </a:r>
          </a:p>
        </p:txBody>
      </p:sp>
      <p:sp>
        <p:nvSpPr>
          <p:cNvPr id="3" name="TextBox 2"/>
          <p:cNvSpPr txBox="1"/>
          <p:nvPr/>
        </p:nvSpPr>
        <p:spPr>
          <a:xfrm>
            <a:off x="1752600" y="4953001"/>
            <a:ext cx="8688312" cy="1323439"/>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&lt;?xml version="1.0" encoding="utf-8"?&gt;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omexManifest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xmlns</a:t>
            </a:r>
            <a:r>
              <a:rPr lang="en-US" sz="1000" dirty="0">
                <a:latin typeface="Courier New" panose="02070309020205020404" pitchFamily="49" charset="0"/>
                <a:cs typeface="Courier New" panose="02070309020205020404" pitchFamily="49" charset="0"/>
              </a:rPr>
              <a:t>="</a:t>
            </a:r>
            <a:r>
              <a:rPr lang="en-US" sz="1000" u="sng" dirty="0">
                <a:latin typeface="Courier New" panose="02070309020205020404" pitchFamily="49" charset="0"/>
                <a:cs typeface="Courier New" panose="02070309020205020404" pitchFamily="49" charset="0"/>
                <a:hlinkClick r:id="rId2"/>
              </a:rPr>
              <a:t>http://identifiers.org/</a:t>
            </a:r>
            <a:r>
              <a:rPr lang="en-US" sz="1000" u="sng" dirty="0" err="1">
                <a:latin typeface="Courier New" panose="02070309020205020404" pitchFamily="49" charset="0"/>
                <a:cs typeface="Courier New" panose="02070309020205020404" pitchFamily="49" charset="0"/>
                <a:hlinkClick r:id="rId2"/>
              </a:rPr>
              <a:t>combine.specifications</a:t>
            </a:r>
            <a:r>
              <a:rPr lang="en-US" sz="1000" u="sng" dirty="0">
                <a:latin typeface="Courier New" panose="02070309020205020404" pitchFamily="49" charset="0"/>
                <a:cs typeface="Courier New" panose="02070309020205020404" pitchFamily="49" charset="0"/>
                <a:hlinkClick r:id="rId2"/>
              </a:rPr>
              <a:t>/</a:t>
            </a:r>
            <a:r>
              <a:rPr lang="en-US" sz="1000" u="sng" dirty="0" err="1">
                <a:latin typeface="Courier New" panose="02070309020205020404" pitchFamily="49" charset="0"/>
                <a:cs typeface="Courier New" panose="02070309020205020404" pitchFamily="49" charset="0"/>
                <a:hlinkClick r:id="rId2"/>
              </a:rPr>
              <a:t>omex</a:t>
            </a:r>
            <a:r>
              <a:rPr lang="en-US" sz="1000" u="sng" dirty="0">
                <a:latin typeface="Courier New" panose="02070309020205020404" pitchFamily="49" charset="0"/>
                <a:cs typeface="Courier New" panose="02070309020205020404" pitchFamily="49" charset="0"/>
                <a:hlinkClick r:id="rId2"/>
              </a:rPr>
              <a:t>-manifest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location="./manifest.xml" format="</a:t>
            </a:r>
            <a:r>
              <a:rPr lang="en-US" sz="1000" u="sng" dirty="0">
                <a:latin typeface="Courier New" panose="02070309020205020404" pitchFamily="49" charset="0"/>
                <a:cs typeface="Courier New" panose="02070309020205020404" pitchFamily="49" charset="0"/>
                <a:hlinkClick r:id="rId2"/>
              </a:rPr>
              <a:t>http://identifiers.org/</a:t>
            </a:r>
            <a:r>
              <a:rPr lang="en-US" sz="1000" u="sng" dirty="0" err="1">
                <a:latin typeface="Courier New" panose="02070309020205020404" pitchFamily="49" charset="0"/>
                <a:cs typeface="Courier New" panose="02070309020205020404" pitchFamily="49" charset="0"/>
                <a:hlinkClick r:id="rId2"/>
              </a:rPr>
              <a:t>combine.specifications</a:t>
            </a:r>
            <a:r>
              <a:rPr lang="en-US" sz="1000" u="sng" dirty="0">
                <a:latin typeface="Courier New" panose="02070309020205020404" pitchFamily="49" charset="0"/>
                <a:cs typeface="Courier New" panose="02070309020205020404" pitchFamily="49" charset="0"/>
                <a:hlinkClick r:id="rId2"/>
              </a:rPr>
              <a:t>/</a:t>
            </a:r>
            <a:r>
              <a:rPr lang="en-US" sz="1000" u="sng" dirty="0" err="1">
                <a:latin typeface="Courier New" panose="02070309020205020404" pitchFamily="49" charset="0"/>
                <a:cs typeface="Courier New" panose="02070309020205020404" pitchFamily="49" charset="0"/>
                <a:hlinkClick r:id="rId2"/>
              </a:rPr>
              <a:t>omex</a:t>
            </a:r>
            <a:r>
              <a:rPr lang="en-US" sz="1000" u="sng" dirty="0">
                <a:latin typeface="Courier New" panose="02070309020205020404" pitchFamily="49" charset="0"/>
                <a:cs typeface="Courier New" panose="02070309020205020404" pitchFamily="49" charset="0"/>
                <a:hlinkClick r:id="rId2"/>
              </a:rPr>
              <a:t>-manifest</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location="./model/model.xml" format="</a:t>
            </a:r>
            <a:r>
              <a:rPr lang="en-US" sz="1000" u="sng" dirty="0">
                <a:latin typeface="Courier New" panose="02070309020205020404" pitchFamily="49" charset="0"/>
                <a:cs typeface="Courier New" panose="02070309020205020404" pitchFamily="49" charset="0"/>
                <a:hlinkClick r:id="rId3"/>
              </a:rPr>
              <a:t>http://identifiers.org/</a:t>
            </a:r>
            <a:r>
              <a:rPr lang="en-US" sz="1000" u="sng" dirty="0" err="1">
                <a:latin typeface="Courier New" panose="02070309020205020404" pitchFamily="49" charset="0"/>
                <a:cs typeface="Courier New" panose="02070309020205020404" pitchFamily="49" charset="0"/>
                <a:hlinkClick r:id="rId3"/>
              </a:rPr>
              <a:t>combine.specifications</a:t>
            </a:r>
            <a:r>
              <a:rPr lang="en-US" sz="1000" u="sng" dirty="0">
                <a:latin typeface="Courier New" panose="02070309020205020404" pitchFamily="49" charset="0"/>
                <a:cs typeface="Courier New" panose="02070309020205020404" pitchFamily="49" charset="0"/>
                <a:hlinkClick r:id="rId3"/>
              </a:rPr>
              <a:t>/</a:t>
            </a:r>
            <a:r>
              <a:rPr lang="en-US" sz="1000" u="sng" dirty="0" err="1">
                <a:latin typeface="Courier New" panose="02070309020205020404" pitchFamily="49" charset="0"/>
                <a:cs typeface="Courier New" panose="02070309020205020404" pitchFamily="49" charset="0"/>
                <a:hlinkClick r:id="rId3"/>
              </a:rPr>
              <a:t>sbml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location="./simulation.xml" format="</a:t>
            </a:r>
            <a:r>
              <a:rPr lang="en-US" sz="1000" u="sng" dirty="0">
                <a:latin typeface="Courier New" panose="02070309020205020404" pitchFamily="49" charset="0"/>
                <a:cs typeface="Courier New" panose="02070309020205020404" pitchFamily="49" charset="0"/>
                <a:hlinkClick r:id="rId4"/>
              </a:rPr>
              <a:t>http://identifiers.org/</a:t>
            </a:r>
            <a:r>
              <a:rPr lang="en-US" sz="1000" u="sng" dirty="0" err="1">
                <a:latin typeface="Courier New" panose="02070309020205020404" pitchFamily="49" charset="0"/>
                <a:cs typeface="Courier New" panose="02070309020205020404" pitchFamily="49" charset="0"/>
                <a:hlinkClick r:id="rId4"/>
              </a:rPr>
              <a:t>combine.specifications</a:t>
            </a:r>
            <a:r>
              <a:rPr lang="en-US" sz="1000" u="sng" dirty="0">
                <a:latin typeface="Courier New" panose="02070309020205020404" pitchFamily="49" charset="0"/>
                <a:cs typeface="Courier New" panose="02070309020205020404" pitchFamily="49" charset="0"/>
                <a:hlinkClick r:id="rId4"/>
              </a:rPr>
              <a:t>/</a:t>
            </a:r>
            <a:r>
              <a:rPr lang="en-US" sz="1000" u="sng" dirty="0" err="1">
                <a:latin typeface="Courier New" panose="02070309020205020404" pitchFamily="49" charset="0"/>
                <a:cs typeface="Courier New" panose="02070309020205020404" pitchFamily="49" charset="0"/>
                <a:hlinkClick r:id="rId4"/>
              </a:rPr>
              <a:t>sedml</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location="./article.pdf" format="application/pdf"/&gt;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&lt;content location="./</a:t>
            </a:r>
            <a:r>
              <a:rPr lang="en-US" sz="1000" dirty="0" err="1">
                <a:latin typeface="Courier New" panose="02070309020205020404" pitchFamily="49" charset="0"/>
                <a:cs typeface="Courier New" panose="02070309020205020404" pitchFamily="49" charset="0"/>
              </a:rPr>
              <a:t>metadata.rdf</a:t>
            </a:r>
            <a:r>
              <a:rPr lang="en-US" sz="1000" dirty="0">
                <a:latin typeface="Courier New" panose="02070309020205020404" pitchFamily="49" charset="0"/>
                <a:cs typeface="Courier New" panose="02070309020205020404" pitchFamily="49" charset="0"/>
              </a:rPr>
              <a:t>" format="</a:t>
            </a:r>
            <a:r>
              <a:rPr lang="en-US" sz="1000" u="sng" dirty="0">
                <a:latin typeface="Courier New" panose="02070309020205020404" pitchFamily="49" charset="0"/>
                <a:cs typeface="Courier New" panose="02070309020205020404" pitchFamily="49" charset="0"/>
                <a:hlinkClick r:id="rId5"/>
              </a:rPr>
              <a:t>http://identifiers.org/</a:t>
            </a:r>
            <a:r>
              <a:rPr lang="en-US" sz="1000" u="sng" dirty="0" err="1">
                <a:latin typeface="Courier New" panose="02070309020205020404" pitchFamily="49" charset="0"/>
                <a:cs typeface="Courier New" panose="02070309020205020404" pitchFamily="49" charset="0"/>
                <a:hlinkClick r:id="rId5"/>
              </a:rPr>
              <a:t>combine.specifications</a:t>
            </a:r>
            <a:r>
              <a:rPr lang="en-US" sz="1000" u="sng" dirty="0">
                <a:latin typeface="Courier New" panose="02070309020205020404" pitchFamily="49" charset="0"/>
                <a:cs typeface="Courier New" panose="02070309020205020404" pitchFamily="49" charset="0"/>
                <a:hlinkClick r:id="rId5"/>
              </a:rPr>
              <a:t>/</a:t>
            </a:r>
            <a:r>
              <a:rPr lang="en-US" sz="1000" u="sng" dirty="0" err="1">
                <a:latin typeface="Courier New" panose="02070309020205020404" pitchFamily="49" charset="0"/>
                <a:cs typeface="Courier New" panose="02070309020205020404" pitchFamily="49" charset="0"/>
                <a:hlinkClick r:id="rId5"/>
              </a:rPr>
              <a:t>omex</a:t>
            </a:r>
            <a:r>
              <a:rPr lang="en-US" sz="1000" u="sng" dirty="0">
                <a:latin typeface="Courier New" panose="02070309020205020404" pitchFamily="49" charset="0"/>
                <a:cs typeface="Courier New" panose="02070309020205020404" pitchFamily="49" charset="0"/>
                <a:hlinkClick r:id="rId5"/>
              </a:rPr>
              <a:t>-metadata</a:t>
            </a:r>
            <a:r>
              <a:rPr lang="en-US" sz="1000" dirty="0">
                <a:latin typeface="Courier New" panose="02070309020205020404" pitchFamily="49" charset="0"/>
                <a:cs typeface="Courier New" panose="02070309020205020404" pitchFamily="49" charset="0"/>
              </a:rPr>
              <a:t>"/&gt;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a:t>
            </a:r>
            <a:r>
              <a:rPr lang="en-US" sz="1000" dirty="0" err="1">
                <a:latin typeface="Courier New" panose="02070309020205020404" pitchFamily="49" charset="0"/>
                <a:cs typeface="Courier New" panose="02070309020205020404" pitchFamily="49" charset="0"/>
              </a:rPr>
              <a:t>omexManifest</a:t>
            </a:r>
            <a:r>
              <a:rPr lang="en-US" sz="1000" dirty="0">
                <a:latin typeface="Courier New" panose="02070309020205020404" pitchFamily="49" charset="0"/>
                <a:cs typeface="Courier New" panose="02070309020205020404" pitchFamily="49" charset="0"/>
              </a:rPr>
              <a:t>&gt;</a:t>
            </a:r>
          </a:p>
        </p:txBody>
      </p:sp>
      <p:sp>
        <p:nvSpPr>
          <p:cNvPr id="4" name="Rounded Rectangle 3"/>
          <p:cNvSpPr/>
          <p:nvPr/>
        </p:nvSpPr>
        <p:spPr>
          <a:xfrm>
            <a:off x="2590800" y="1987477"/>
            <a:ext cx="2971800" cy="2819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 name="TextBox 4"/>
          <p:cNvSpPr txBox="1"/>
          <p:nvPr/>
        </p:nvSpPr>
        <p:spPr>
          <a:xfrm>
            <a:off x="3065205" y="2216078"/>
            <a:ext cx="1446230" cy="461665"/>
          </a:xfrm>
          <a:prstGeom prst="rect">
            <a:avLst/>
          </a:prstGeom>
          <a:noFill/>
        </p:spPr>
        <p:txBody>
          <a:bodyPr wrap="none" rtlCol="0">
            <a:spAutoFit/>
          </a:bodyPr>
          <a:lstStyle/>
          <a:p>
            <a:r>
              <a:rPr lang="en-US" sz="2400" dirty="0">
                <a:solidFill>
                  <a:schemeClr val="bg1"/>
                </a:solidFill>
              </a:rPr>
              <a:t>Manifest</a:t>
            </a:r>
            <a:endParaRPr lang="en-US" dirty="0">
              <a:solidFill>
                <a:schemeClr val="bg1"/>
              </a:solidFill>
            </a:endParaRPr>
          </a:p>
        </p:txBody>
      </p:sp>
      <p:sp>
        <p:nvSpPr>
          <p:cNvPr id="6" name="TextBox 5"/>
          <p:cNvSpPr txBox="1"/>
          <p:nvPr/>
        </p:nvSpPr>
        <p:spPr>
          <a:xfrm>
            <a:off x="3048001" y="2684945"/>
            <a:ext cx="2202847" cy="1938992"/>
          </a:xfrm>
          <a:prstGeom prst="rect">
            <a:avLst/>
          </a:prstGeom>
          <a:noFill/>
        </p:spPr>
        <p:txBody>
          <a:bodyPr wrap="none" rtlCol="0">
            <a:spAutoFit/>
          </a:bodyPr>
          <a:lstStyle/>
          <a:p>
            <a:r>
              <a:rPr lang="en-US" sz="2400" dirty="0">
                <a:solidFill>
                  <a:schemeClr val="bg1"/>
                </a:solidFill>
              </a:rPr>
              <a:t>File_1</a:t>
            </a:r>
          </a:p>
          <a:p>
            <a:r>
              <a:rPr lang="en-US" sz="2400" dirty="0">
                <a:solidFill>
                  <a:schemeClr val="bg1"/>
                </a:solidFill>
              </a:rPr>
              <a:t>.</a:t>
            </a:r>
          </a:p>
          <a:p>
            <a:r>
              <a:rPr lang="en-US" sz="2400" dirty="0">
                <a:solidFill>
                  <a:schemeClr val="bg1"/>
                </a:solidFill>
              </a:rPr>
              <a:t>.</a:t>
            </a:r>
          </a:p>
          <a:p>
            <a:r>
              <a:rPr lang="en-US" sz="2400" dirty="0" err="1">
                <a:solidFill>
                  <a:schemeClr val="bg1"/>
                </a:solidFill>
              </a:rPr>
              <a:t>File_n</a:t>
            </a:r>
            <a:endParaRPr lang="en-US" sz="2400" dirty="0">
              <a:solidFill>
                <a:schemeClr val="bg1"/>
              </a:solidFill>
            </a:endParaRPr>
          </a:p>
          <a:p>
            <a:r>
              <a:rPr lang="en-US" sz="2400" dirty="0" err="1">
                <a:solidFill>
                  <a:schemeClr val="bg1"/>
                </a:solidFill>
              </a:rPr>
              <a:t>Metadata.rdf</a:t>
            </a:r>
            <a:endParaRPr lang="en-US" sz="2400" dirty="0">
              <a:solidFill>
                <a:schemeClr val="bg1"/>
              </a:solidFill>
            </a:endParaRPr>
          </a:p>
        </p:txBody>
      </p:sp>
      <p:sp>
        <p:nvSpPr>
          <p:cNvPr id="7" name="TextBox 6"/>
          <p:cNvSpPr txBox="1"/>
          <p:nvPr/>
        </p:nvSpPr>
        <p:spPr>
          <a:xfrm>
            <a:off x="2667928" y="1357259"/>
            <a:ext cx="1140056" cy="461665"/>
          </a:xfrm>
          <a:prstGeom prst="rect">
            <a:avLst/>
          </a:prstGeom>
          <a:noFill/>
        </p:spPr>
        <p:txBody>
          <a:bodyPr wrap="none" rtlCol="0">
            <a:spAutoFit/>
          </a:bodyPr>
          <a:lstStyle/>
          <a:p>
            <a:r>
              <a:rPr lang="en-US" sz="2400" dirty="0"/>
              <a:t>ZIP File</a:t>
            </a:r>
          </a:p>
        </p:txBody>
      </p:sp>
    </p:spTree>
    <p:extLst>
      <p:ext uri="{BB962C8B-B14F-4D97-AF65-F5344CB8AC3E}">
        <p14:creationId xmlns:p14="http://schemas.microsoft.com/office/powerpoint/2010/main" val="3484203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a:t>
            </a:r>
            <a:endParaRPr lang="en-US" dirty="0"/>
          </a:p>
        </p:txBody>
      </p:sp>
      <p:sp>
        <p:nvSpPr>
          <p:cNvPr id="3" name="Content Placeholder 2"/>
          <p:cNvSpPr>
            <a:spLocks noGrp="1"/>
          </p:cNvSpPr>
          <p:nvPr>
            <p:ph idx="1"/>
          </p:nvPr>
        </p:nvSpPr>
        <p:spPr/>
        <p:txBody>
          <a:bodyPr/>
          <a:lstStyle/>
          <a:p>
            <a:r>
              <a:rPr lang="en-US" dirty="0" smtClean="0"/>
              <a:t>COPASI - Demo</a:t>
            </a:r>
            <a:endParaRPr lang="en-US" dirty="0" smtClean="0"/>
          </a:p>
          <a:p>
            <a:r>
              <a:rPr lang="en-US" dirty="0" smtClean="0"/>
              <a:t>SBW</a:t>
            </a:r>
            <a:endParaRPr lang="en-US" dirty="0" smtClean="0"/>
          </a:p>
          <a:p>
            <a:r>
              <a:rPr lang="en-US" dirty="0" smtClean="0"/>
              <a:t>JWS </a:t>
            </a:r>
            <a:r>
              <a:rPr lang="en-US" dirty="0" smtClean="0"/>
              <a:t>Online - Demo</a:t>
            </a:r>
            <a:endParaRPr lang="en-US" dirty="0" smtClean="0"/>
          </a:p>
          <a:p>
            <a:r>
              <a:rPr lang="en-US" dirty="0" err="1" smtClean="0"/>
              <a:t>CellDesigner</a:t>
            </a:r>
            <a:endParaRPr lang="en-US" dirty="0" smtClean="0"/>
          </a:p>
          <a:p>
            <a:r>
              <a:rPr lang="en-US" dirty="0" err="1" smtClean="0"/>
              <a:t>PathwayDesigner</a:t>
            </a:r>
            <a:endParaRPr lang="en-US" dirty="0" smtClean="0"/>
          </a:p>
          <a:p>
            <a:r>
              <a:rPr lang="en-US" dirty="0"/>
              <a:t>http://sysbioapps.dyndns.org/</a:t>
            </a:r>
          </a:p>
          <a:p>
            <a:r>
              <a:rPr lang="en-US" dirty="0" err="1" smtClean="0"/>
              <a:t>VCell</a:t>
            </a:r>
            <a:endParaRPr lang="en-US" dirty="0" smtClean="0"/>
          </a:p>
          <a:p>
            <a:r>
              <a:rPr lang="en-US" dirty="0" err="1" smtClean="0"/>
              <a:t>iBioSim</a:t>
            </a:r>
            <a:endParaRPr lang="en-US" dirty="0" smtClean="0"/>
          </a:p>
          <a:p>
            <a:pPr marL="0" indent="0">
              <a:buNone/>
            </a:pPr>
            <a:endParaRPr lang="en-US" dirty="0"/>
          </a:p>
        </p:txBody>
      </p:sp>
    </p:spTree>
    <p:extLst>
      <p:ext uri="{BB962C8B-B14F-4D97-AF65-F5344CB8AC3E}">
        <p14:creationId xmlns:p14="http://schemas.microsoft.com/office/powerpoint/2010/main" val="288769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rrowheads="1"/>
          </p:cNvSpPr>
          <p:nvPr>
            <p:ph type="title"/>
          </p:nvPr>
        </p:nvSpPr>
        <p:spPr/>
        <p:txBody>
          <a:bodyPr/>
          <a:lstStyle/>
          <a:p>
            <a:r>
              <a:rPr lang="en-US" altLang="en-US"/>
              <a:t>Broad Acceptance of SBML</a:t>
            </a:r>
          </a:p>
        </p:txBody>
      </p:sp>
      <p:sp>
        <p:nvSpPr>
          <p:cNvPr id="416771" name="Rectangle 3"/>
          <p:cNvSpPr>
            <a:spLocks noGrp="1" noRot="1" noChangeArrowheads="1"/>
          </p:cNvSpPr>
          <p:nvPr>
            <p:ph idx="1"/>
          </p:nvPr>
        </p:nvSpPr>
        <p:spPr>
          <a:xfrm>
            <a:off x="371792" y="1611854"/>
            <a:ext cx="8946541" cy="4195481"/>
          </a:xfrm>
        </p:spPr>
        <p:txBody>
          <a:bodyPr>
            <a:normAutofit/>
          </a:bodyPr>
          <a:lstStyle/>
          <a:p>
            <a:r>
              <a:rPr lang="en-US" altLang="en-US" dirty="0"/>
              <a:t>SBML has become the international de facto standard</a:t>
            </a:r>
          </a:p>
          <a:p>
            <a:pPr lvl="1">
              <a:lnSpc>
                <a:spcPct val="90000"/>
              </a:lnSpc>
            </a:pPr>
            <a:r>
              <a:rPr lang="en-US" altLang="en-US" dirty="0"/>
              <a:t>Supported by over 100 software systems</a:t>
            </a:r>
          </a:p>
          <a:p>
            <a:pPr lvl="2">
              <a:lnSpc>
                <a:spcPct val="70000"/>
              </a:lnSpc>
            </a:pPr>
            <a:r>
              <a:rPr lang="en-US" altLang="en-US" dirty="0"/>
              <a:t>Simulators</a:t>
            </a:r>
          </a:p>
          <a:p>
            <a:pPr lvl="2">
              <a:lnSpc>
                <a:spcPct val="70000"/>
              </a:lnSpc>
            </a:pPr>
            <a:r>
              <a:rPr lang="en-US" altLang="en-US" dirty="0"/>
              <a:t>Databases</a:t>
            </a:r>
          </a:p>
          <a:p>
            <a:pPr lvl="2">
              <a:lnSpc>
                <a:spcPct val="70000"/>
              </a:lnSpc>
            </a:pPr>
            <a:r>
              <a:rPr lang="en-US" altLang="en-US" dirty="0"/>
              <a:t>Analysis tools</a:t>
            </a:r>
          </a:p>
          <a:p>
            <a:pPr lvl="2">
              <a:lnSpc>
                <a:spcPct val="70000"/>
              </a:lnSpc>
            </a:pPr>
            <a:r>
              <a:rPr lang="en-US" altLang="en-US" dirty="0"/>
              <a:t>Editing tools</a:t>
            </a:r>
          </a:p>
          <a:p>
            <a:pPr lvl="1"/>
            <a:r>
              <a:rPr lang="en-US" altLang="en-US" sz="2200" dirty="0" smtClean="0"/>
              <a:t>Used </a:t>
            </a:r>
            <a:r>
              <a:rPr lang="en-US" altLang="en-US" sz="2200" dirty="0"/>
              <a:t>in textbooks and university courses</a:t>
            </a:r>
          </a:p>
        </p:txBody>
      </p:sp>
      <p:pic>
        <p:nvPicPr>
          <p:cNvPr id="416772" name="Picture 4" descr="sbml-org-20051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463" y="1784350"/>
            <a:ext cx="7391400" cy="688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769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Software Libraries </a:t>
            </a:r>
            <a:endParaRPr lang="en-US" dirty="0"/>
          </a:p>
        </p:txBody>
      </p:sp>
      <p:sp>
        <p:nvSpPr>
          <p:cNvPr id="3" name="Content Placeholder 2"/>
          <p:cNvSpPr>
            <a:spLocks noGrp="1"/>
          </p:cNvSpPr>
          <p:nvPr>
            <p:ph idx="1"/>
          </p:nvPr>
        </p:nvSpPr>
        <p:spPr/>
        <p:txBody>
          <a:bodyPr/>
          <a:lstStyle/>
          <a:p>
            <a:r>
              <a:rPr lang="en-US" dirty="0" err="1" smtClean="0"/>
              <a:t>libRoadRunner</a:t>
            </a:r>
            <a:endParaRPr lang="en-US" dirty="0" smtClean="0"/>
          </a:p>
          <a:p>
            <a:r>
              <a:rPr lang="en-US" dirty="0" err="1" smtClean="0"/>
              <a:t>libSBML</a:t>
            </a:r>
            <a:endParaRPr lang="en-US" dirty="0" smtClean="0"/>
          </a:p>
          <a:p>
            <a:r>
              <a:rPr lang="en-US" dirty="0" err="1" smtClean="0"/>
              <a:t>libSEDML</a:t>
            </a:r>
            <a:endParaRPr lang="en-US" dirty="0" smtClean="0"/>
          </a:p>
          <a:p>
            <a:r>
              <a:rPr lang="en-US" dirty="0" err="1" smtClean="0"/>
              <a:t>libCOMBINE</a:t>
            </a:r>
            <a:endParaRPr lang="en-US" dirty="0" smtClean="0"/>
          </a:p>
          <a:p>
            <a:r>
              <a:rPr lang="en-US" dirty="0" err="1" smtClean="0"/>
              <a:t>libAntimony</a:t>
            </a:r>
            <a:endParaRPr lang="en-US" dirty="0"/>
          </a:p>
        </p:txBody>
      </p:sp>
    </p:spTree>
    <p:extLst>
      <p:ext uri="{BB962C8B-B14F-4D97-AF65-F5344CB8AC3E}">
        <p14:creationId xmlns:p14="http://schemas.microsoft.com/office/powerpoint/2010/main" val="220987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of Platforms</a:t>
            </a:r>
            <a:endParaRPr lang="en-US" dirty="0"/>
          </a:p>
        </p:txBody>
      </p:sp>
      <p:sp>
        <p:nvSpPr>
          <p:cNvPr id="3" name="Content Placeholder 2"/>
          <p:cNvSpPr>
            <a:spLocks noGrp="1"/>
          </p:cNvSpPr>
          <p:nvPr>
            <p:ph idx="1"/>
          </p:nvPr>
        </p:nvSpPr>
        <p:spPr/>
        <p:txBody>
          <a:bodyPr/>
          <a:lstStyle/>
          <a:p>
            <a:r>
              <a:rPr lang="en-US" dirty="0" smtClean="0"/>
              <a:t>Creating and editing models</a:t>
            </a:r>
          </a:p>
          <a:p>
            <a:r>
              <a:rPr lang="en-US" dirty="0" smtClean="0"/>
              <a:t>Running time course simulations</a:t>
            </a:r>
          </a:p>
          <a:p>
            <a:r>
              <a:rPr lang="en-US" dirty="0" smtClean="0"/>
              <a:t>Event handling – Demo</a:t>
            </a:r>
          </a:p>
          <a:p>
            <a:r>
              <a:rPr lang="en-US" dirty="0" smtClean="0"/>
              <a:t>Calculating the steady state</a:t>
            </a:r>
          </a:p>
          <a:p>
            <a:r>
              <a:rPr lang="en-US" dirty="0" smtClean="0"/>
              <a:t>Parameter fitting</a:t>
            </a:r>
          </a:p>
          <a:p>
            <a:r>
              <a:rPr lang="en-US" dirty="0" smtClean="0"/>
              <a:t>Bifurcation and stability analysis</a:t>
            </a:r>
          </a:p>
          <a:p>
            <a:r>
              <a:rPr lang="en-US" dirty="0" smtClean="0"/>
              <a:t>Packaging a model/data for publications and sharing</a:t>
            </a:r>
          </a:p>
          <a:p>
            <a:r>
              <a:rPr lang="en-US" dirty="0" smtClean="0"/>
              <a:t>Real-time simulation - Demo</a:t>
            </a:r>
            <a:endParaRPr lang="en-US" dirty="0"/>
          </a:p>
        </p:txBody>
      </p:sp>
    </p:spTree>
    <p:extLst>
      <p:ext uri="{BB962C8B-B14F-4D97-AF65-F5344CB8AC3E}">
        <p14:creationId xmlns:p14="http://schemas.microsoft.com/office/powerpoint/2010/main" val="964046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simulation and Novel Visualization</a:t>
            </a:r>
            <a:endParaRPr lang="en-US" dirty="0"/>
          </a:p>
        </p:txBody>
      </p:sp>
    </p:spTree>
    <p:extLst>
      <p:ext uri="{BB962C8B-B14F-4D97-AF65-F5344CB8AC3E}">
        <p14:creationId xmlns:p14="http://schemas.microsoft.com/office/powerpoint/2010/main" val="201171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Rot="1" noChangeArrowheads="1"/>
          </p:cNvSpPr>
          <p:nvPr>
            <p:ph type="title"/>
          </p:nvPr>
        </p:nvSpPr>
        <p:spPr/>
        <p:txBody>
          <a:bodyPr/>
          <a:lstStyle/>
          <a:p>
            <a:r>
              <a:rPr lang="en-US" altLang="en-US"/>
              <a:t>What Kind of Models?</a:t>
            </a:r>
          </a:p>
        </p:txBody>
      </p:sp>
      <p:sp>
        <p:nvSpPr>
          <p:cNvPr id="661507" name="Rectangle 3"/>
          <p:cNvSpPr>
            <a:spLocks noGrp="1" noRot="1" noChangeArrowheads="1"/>
          </p:cNvSpPr>
          <p:nvPr>
            <p:ph idx="1"/>
          </p:nvPr>
        </p:nvSpPr>
        <p:spPr>
          <a:xfrm>
            <a:off x="6809648" y="2598458"/>
            <a:ext cx="6638925" cy="2657475"/>
          </a:xfrm>
        </p:spPr>
        <p:txBody>
          <a:bodyPr>
            <a:normAutofit fontScale="70000" lnSpcReduction="20000"/>
          </a:bodyPr>
          <a:lstStyle/>
          <a:p>
            <a:r>
              <a:rPr lang="en-US" altLang="en-US" sz="2000"/>
              <a:t>Chemical reactions translated </a:t>
            </a:r>
            <a:br>
              <a:rPr lang="en-US" altLang="en-US" sz="2000"/>
            </a:br>
            <a:r>
              <a:rPr lang="en-US" altLang="en-US" sz="2000"/>
              <a:t>to computable form:</a:t>
            </a:r>
          </a:p>
          <a:p>
            <a:pPr lvl="1">
              <a:buFont typeface="Webdings" panose="05030102010509060703" pitchFamily="18" charset="2"/>
              <a:buNone/>
            </a:pPr>
            <a:r>
              <a:rPr lang="en-US" altLang="en-US" sz="1600" i="1"/>
              <a:t>d</a:t>
            </a:r>
            <a:r>
              <a:rPr lang="en-US" altLang="en-US" sz="1700"/>
              <a:t>[mRNA</a:t>
            </a:r>
            <a:r>
              <a:rPr lang="en-US" altLang="en-US" sz="1700" baseline="-25000"/>
              <a:t>cyt</a:t>
            </a:r>
            <a:r>
              <a:rPr lang="en-US" altLang="en-US" sz="1700"/>
              <a:t>]/dt = k</a:t>
            </a:r>
            <a:r>
              <a:rPr lang="en-US" altLang="en-US" sz="1700" baseline="-25000"/>
              <a:t>1</a:t>
            </a:r>
            <a:r>
              <a:rPr lang="en-US" altLang="en-US" sz="1700"/>
              <a:t>[mRNA</a:t>
            </a:r>
            <a:r>
              <a:rPr lang="en-US" altLang="en-US" sz="1700" baseline="-25000"/>
              <a:t>nuc</a:t>
            </a:r>
            <a:r>
              <a:rPr lang="en-US" altLang="en-US" sz="1700"/>
              <a:t>] -</a:t>
            </a:r>
          </a:p>
          <a:p>
            <a:pPr lvl="1">
              <a:buFont typeface="Webdings" panose="05030102010509060703" pitchFamily="18" charset="2"/>
              <a:buNone/>
            </a:pPr>
            <a:r>
              <a:rPr lang="en-US" altLang="en-US" sz="1700"/>
              <a:t> (V</a:t>
            </a:r>
            <a:r>
              <a:rPr lang="en-US" altLang="en-US" sz="1700" baseline="-25000"/>
              <a:t>m2</a:t>
            </a:r>
            <a:r>
              <a:rPr lang="en-US" altLang="en-US" sz="1700"/>
              <a:t>[mRNA</a:t>
            </a:r>
            <a:r>
              <a:rPr lang="en-US" altLang="en-US" sz="1700" baseline="-25000"/>
              <a:t>cyt</a:t>
            </a:r>
            <a:r>
              <a:rPr lang="en-US" altLang="en-US" sz="1700"/>
              <a:t>])/([mRNA</a:t>
            </a:r>
            <a:r>
              <a:rPr lang="en-US" altLang="en-US" sz="1700" baseline="-25000"/>
              <a:t>cyt</a:t>
            </a:r>
            <a:r>
              <a:rPr lang="en-US" altLang="en-US" sz="1700"/>
              <a:t>] + K</a:t>
            </a:r>
            <a:r>
              <a:rPr lang="en-US" altLang="en-US" sz="1700" baseline="-25000"/>
              <a:t>m2</a:t>
            </a:r>
            <a:r>
              <a:rPr lang="en-US" altLang="en-US" sz="1700"/>
              <a:t>)</a:t>
            </a:r>
          </a:p>
          <a:p>
            <a:endParaRPr lang="en-US" altLang="en-US" sz="2200"/>
          </a:p>
          <a:p>
            <a:r>
              <a:rPr lang="en-US" altLang="en-US" sz="2200"/>
              <a:t>Model can also include:</a:t>
            </a:r>
          </a:p>
          <a:p>
            <a:pPr lvl="1"/>
            <a:r>
              <a:rPr lang="en-US" altLang="en-US" sz="2000"/>
              <a:t>Compartments</a:t>
            </a:r>
          </a:p>
          <a:p>
            <a:pPr lvl="1"/>
            <a:r>
              <a:rPr lang="en-US" altLang="en-US" sz="2000"/>
              <a:t>Additional math formulas</a:t>
            </a:r>
          </a:p>
          <a:p>
            <a:pPr lvl="1"/>
            <a:r>
              <a:rPr lang="en-US" altLang="en-US" sz="2000"/>
              <a:t>Discrete events</a:t>
            </a:r>
          </a:p>
        </p:txBody>
      </p:sp>
      <p:pic>
        <p:nvPicPr>
          <p:cNvPr id="66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68" y="1853248"/>
            <a:ext cx="477361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5814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Rot="1" noChangeArrowheads="1"/>
          </p:cNvSpPr>
          <p:nvPr>
            <p:ph type="title"/>
          </p:nvPr>
        </p:nvSpPr>
        <p:spPr/>
        <p:txBody>
          <a:bodyPr/>
          <a:lstStyle/>
          <a:p>
            <a:r>
              <a:rPr lang="en-US" altLang="en-US" dirty="0"/>
              <a:t>Structure of Models Expressed in SBML</a:t>
            </a:r>
          </a:p>
        </p:txBody>
      </p:sp>
      <p:sp>
        <p:nvSpPr>
          <p:cNvPr id="620547"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dirty="0"/>
              <a:t>Beginning of SBML model definition</a:t>
            </a:r>
          </a:p>
          <a:p>
            <a:pPr lvl="3">
              <a:lnSpc>
                <a:spcPct val="80000"/>
              </a:lnSpc>
            </a:pPr>
            <a:r>
              <a:rPr lang="en-US" altLang="en-US" sz="2200" dirty="0"/>
              <a:t>List of function definitions</a:t>
            </a:r>
            <a:endParaRPr lang="en-US" altLang="en-US" sz="2200" dirty="0">
              <a:solidFill>
                <a:srgbClr val="F3CA00"/>
              </a:solidFill>
            </a:endParaRPr>
          </a:p>
          <a:p>
            <a:pPr lvl="3">
              <a:lnSpc>
                <a:spcPct val="80000"/>
              </a:lnSpc>
            </a:pPr>
            <a:r>
              <a:rPr lang="en-US" altLang="en-US" sz="2200" dirty="0"/>
              <a:t>List of unit definitions</a:t>
            </a:r>
          </a:p>
          <a:p>
            <a:pPr lvl="3">
              <a:lnSpc>
                <a:spcPct val="80000"/>
              </a:lnSpc>
            </a:pPr>
            <a:r>
              <a:rPr lang="en-US" altLang="en-US" sz="2200" dirty="0"/>
              <a:t>List of compartment types</a:t>
            </a:r>
          </a:p>
          <a:p>
            <a:pPr lvl="3">
              <a:lnSpc>
                <a:spcPct val="80000"/>
              </a:lnSpc>
            </a:pPr>
            <a:r>
              <a:rPr lang="en-US" altLang="en-US" sz="2200" dirty="0"/>
              <a:t>List of molecular species types</a:t>
            </a:r>
          </a:p>
          <a:p>
            <a:pPr lvl="3">
              <a:lnSpc>
                <a:spcPct val="80000"/>
              </a:lnSpc>
            </a:pPr>
            <a:r>
              <a:rPr lang="en-US" altLang="en-US" sz="2200" dirty="0"/>
              <a:t>List of compartments</a:t>
            </a:r>
          </a:p>
          <a:p>
            <a:pPr lvl="3">
              <a:lnSpc>
                <a:spcPct val="80000"/>
              </a:lnSpc>
            </a:pPr>
            <a:r>
              <a:rPr lang="en-US" altLang="en-US" sz="2200" dirty="0"/>
              <a:t>List of species</a:t>
            </a:r>
          </a:p>
          <a:p>
            <a:pPr lvl="3">
              <a:lnSpc>
                <a:spcPct val="80000"/>
              </a:lnSpc>
            </a:pPr>
            <a:r>
              <a:rPr lang="en-US" altLang="en-US" sz="2200" dirty="0"/>
              <a:t>List of parameters</a:t>
            </a:r>
          </a:p>
          <a:p>
            <a:pPr lvl="3">
              <a:lnSpc>
                <a:spcPct val="80000"/>
              </a:lnSpc>
            </a:pPr>
            <a:r>
              <a:rPr lang="en-US" altLang="en-US" sz="2200" dirty="0"/>
              <a:t>List of initial assignments</a:t>
            </a:r>
          </a:p>
          <a:p>
            <a:pPr lvl="3">
              <a:lnSpc>
                <a:spcPct val="80000"/>
              </a:lnSpc>
            </a:pPr>
            <a:r>
              <a:rPr lang="en-US" altLang="en-US" sz="2200" dirty="0"/>
              <a:t>List of rules</a:t>
            </a:r>
          </a:p>
          <a:p>
            <a:pPr lvl="3">
              <a:lnSpc>
                <a:spcPct val="80000"/>
              </a:lnSpc>
            </a:pPr>
            <a:r>
              <a:rPr lang="en-US" altLang="en-US" sz="2200" dirty="0"/>
              <a:t>List of constraints</a:t>
            </a:r>
          </a:p>
          <a:p>
            <a:pPr lvl="3">
              <a:lnSpc>
                <a:spcPct val="80000"/>
              </a:lnSpc>
            </a:pPr>
            <a:r>
              <a:rPr lang="en-US" altLang="en-US" sz="2200" dirty="0"/>
              <a:t>List of reactions</a:t>
            </a:r>
          </a:p>
          <a:p>
            <a:pPr lvl="3">
              <a:lnSpc>
                <a:spcPct val="80000"/>
              </a:lnSpc>
            </a:pPr>
            <a:r>
              <a:rPr lang="en-US" altLang="en-US" sz="2200" dirty="0"/>
              <a:t>List of events</a:t>
            </a:r>
            <a:endParaRPr lang="en-US" altLang="en-US" sz="2200" dirty="0">
              <a:solidFill>
                <a:srgbClr val="FF6600"/>
              </a:solidFill>
            </a:endParaRPr>
          </a:p>
          <a:p>
            <a:pPr lvl="2">
              <a:lnSpc>
                <a:spcPct val="95000"/>
              </a:lnSpc>
            </a:pPr>
            <a:r>
              <a:rPr lang="en-US" altLang="en-US" sz="2200" dirty="0"/>
              <a:t>End of SBML model definition</a:t>
            </a:r>
            <a:endParaRPr lang="en-US" altLang="en-US" dirty="0"/>
          </a:p>
        </p:txBody>
      </p:sp>
    </p:spTree>
    <p:extLst>
      <p:ext uri="{BB962C8B-B14F-4D97-AF65-F5344CB8AC3E}">
        <p14:creationId xmlns:p14="http://schemas.microsoft.com/office/powerpoint/2010/main" val="4124610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Rot="1" noChangeArrowheads="1"/>
          </p:cNvSpPr>
          <p:nvPr>
            <p:ph type="title"/>
          </p:nvPr>
        </p:nvSpPr>
        <p:spPr/>
        <p:txBody>
          <a:bodyPr/>
          <a:lstStyle/>
          <a:p>
            <a:r>
              <a:rPr lang="en-US" altLang="en-US"/>
              <a:t>Structure of Models Expressed in SBML</a:t>
            </a:r>
          </a:p>
        </p:txBody>
      </p:sp>
      <p:sp>
        <p:nvSpPr>
          <p:cNvPr id="630787"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a:t>Beginning of SBML model definition</a:t>
            </a:r>
          </a:p>
          <a:p>
            <a:pPr lvl="3">
              <a:lnSpc>
                <a:spcPct val="80000"/>
              </a:lnSpc>
            </a:pPr>
            <a:r>
              <a:rPr lang="en-US" altLang="en-US" sz="2200"/>
              <a:t>List of function definitions</a:t>
            </a:r>
            <a:endParaRPr lang="en-US" altLang="en-US" sz="2200">
              <a:solidFill>
                <a:srgbClr val="F3CA00"/>
              </a:solidFill>
            </a:endParaRPr>
          </a:p>
          <a:p>
            <a:pPr lvl="3">
              <a:lnSpc>
                <a:spcPct val="80000"/>
              </a:lnSpc>
            </a:pPr>
            <a:r>
              <a:rPr lang="en-US" altLang="en-US" sz="2200"/>
              <a:t>List of unit definitions</a:t>
            </a:r>
          </a:p>
          <a:p>
            <a:pPr lvl="3">
              <a:lnSpc>
                <a:spcPct val="80000"/>
              </a:lnSpc>
            </a:pPr>
            <a:r>
              <a:rPr lang="en-US" altLang="en-US" sz="2200"/>
              <a:t>List of compartment types</a:t>
            </a:r>
          </a:p>
          <a:p>
            <a:pPr lvl="3">
              <a:lnSpc>
                <a:spcPct val="80000"/>
              </a:lnSpc>
            </a:pPr>
            <a:r>
              <a:rPr lang="en-US" altLang="en-US" sz="2200"/>
              <a:t>List of molecular species types</a:t>
            </a:r>
          </a:p>
          <a:p>
            <a:pPr lvl="3">
              <a:lnSpc>
                <a:spcPct val="80000"/>
              </a:lnSpc>
            </a:pPr>
            <a:r>
              <a:rPr lang="en-US" altLang="en-US" sz="2200"/>
              <a:t>List of compartments</a:t>
            </a:r>
          </a:p>
          <a:p>
            <a:pPr lvl="3">
              <a:lnSpc>
                <a:spcPct val="80000"/>
              </a:lnSpc>
            </a:pPr>
            <a:r>
              <a:rPr lang="en-US" altLang="en-US" sz="2200">
                <a:solidFill>
                  <a:srgbClr val="F3CA00"/>
                </a:solidFill>
              </a:rPr>
              <a:t>List of species</a:t>
            </a:r>
            <a:endParaRPr lang="en-US" altLang="en-US" sz="2200"/>
          </a:p>
          <a:p>
            <a:pPr lvl="3">
              <a:lnSpc>
                <a:spcPct val="80000"/>
              </a:lnSpc>
            </a:pPr>
            <a:r>
              <a:rPr lang="en-US" altLang="en-US" sz="2200"/>
              <a:t>List of parameters</a:t>
            </a:r>
          </a:p>
          <a:p>
            <a:pPr lvl="3">
              <a:lnSpc>
                <a:spcPct val="80000"/>
              </a:lnSpc>
            </a:pPr>
            <a:r>
              <a:rPr lang="en-US" altLang="en-US" sz="2200"/>
              <a:t>List of initial assignments</a:t>
            </a:r>
          </a:p>
          <a:p>
            <a:pPr lvl="3">
              <a:lnSpc>
                <a:spcPct val="80000"/>
              </a:lnSpc>
            </a:pPr>
            <a:r>
              <a:rPr lang="en-US" altLang="en-US" sz="2200"/>
              <a:t>List of rules</a:t>
            </a:r>
          </a:p>
          <a:p>
            <a:pPr lvl="3">
              <a:lnSpc>
                <a:spcPct val="80000"/>
              </a:lnSpc>
            </a:pPr>
            <a:r>
              <a:rPr lang="en-US" altLang="en-US" sz="2200"/>
              <a:t>List of constraints</a:t>
            </a:r>
          </a:p>
          <a:p>
            <a:pPr lvl="3">
              <a:lnSpc>
                <a:spcPct val="80000"/>
              </a:lnSpc>
            </a:pPr>
            <a:r>
              <a:rPr lang="en-US" altLang="en-US" sz="2200"/>
              <a:t>List of reactions</a:t>
            </a:r>
          </a:p>
          <a:p>
            <a:pPr lvl="3">
              <a:lnSpc>
                <a:spcPct val="80000"/>
              </a:lnSpc>
            </a:pPr>
            <a:r>
              <a:rPr lang="en-US" altLang="en-US" sz="2200"/>
              <a:t>List of events</a:t>
            </a:r>
            <a:endParaRPr lang="en-US" altLang="en-US" sz="2200">
              <a:solidFill>
                <a:srgbClr val="FF6600"/>
              </a:solidFill>
            </a:endParaRPr>
          </a:p>
          <a:p>
            <a:pPr lvl="2">
              <a:lnSpc>
                <a:spcPct val="95000"/>
              </a:lnSpc>
            </a:pPr>
            <a:r>
              <a:rPr lang="en-US" altLang="en-US" sz="2200"/>
              <a:t>End of SBML model definition</a:t>
            </a:r>
            <a:endParaRPr lang="en-US" altLang="en-US"/>
          </a:p>
        </p:txBody>
      </p:sp>
      <p:sp>
        <p:nvSpPr>
          <p:cNvPr id="630789" name="AutoShape 5"/>
          <p:cNvSpPr>
            <a:spLocks noChangeArrowheads="1"/>
          </p:cNvSpPr>
          <p:nvPr/>
        </p:nvSpPr>
        <p:spPr bwMode="auto">
          <a:xfrm>
            <a:off x="6294438" y="2527301"/>
            <a:ext cx="3949700" cy="2276475"/>
          </a:xfrm>
          <a:prstGeom prst="leftArrowCallout">
            <a:avLst>
              <a:gd name="adj1" fmla="val 25000"/>
              <a:gd name="adj2" fmla="val 25000"/>
              <a:gd name="adj3" fmla="val 28917"/>
              <a:gd name="adj4" fmla="val 66667"/>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a:effectLst>
                  <a:outerShdw blurRad="38100" dist="38100" dir="2700000" algn="tl">
                    <a:srgbClr val="000000"/>
                  </a:outerShdw>
                </a:effectLst>
              </a:rPr>
              <a:t>Molecules,</a:t>
            </a:r>
          </a:p>
          <a:p>
            <a:pPr algn="ctr"/>
            <a:r>
              <a:rPr lang="en-US" altLang="en-US">
                <a:effectLst>
                  <a:outerShdw blurRad="38100" dist="38100" dir="2700000" algn="tl">
                    <a:srgbClr val="000000"/>
                  </a:outerShdw>
                </a:effectLst>
              </a:rPr>
              <a:t>ions, etc.</a:t>
            </a:r>
            <a:endParaRPr lang="en-US" altLang="en-US"/>
          </a:p>
        </p:txBody>
      </p:sp>
    </p:spTree>
    <p:extLst>
      <p:ext uri="{BB962C8B-B14F-4D97-AF65-F5344CB8AC3E}">
        <p14:creationId xmlns:p14="http://schemas.microsoft.com/office/powerpoint/2010/main" val="3855958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Rot="1" noChangeArrowheads="1"/>
          </p:cNvSpPr>
          <p:nvPr>
            <p:ph type="title"/>
          </p:nvPr>
        </p:nvSpPr>
        <p:spPr/>
        <p:txBody>
          <a:bodyPr/>
          <a:lstStyle/>
          <a:p>
            <a:r>
              <a:rPr lang="en-US" altLang="en-US"/>
              <a:t>Structure of Models Expressed in SBML</a:t>
            </a:r>
          </a:p>
        </p:txBody>
      </p:sp>
      <p:sp>
        <p:nvSpPr>
          <p:cNvPr id="618499"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a:t>Beginning of SBML model definition</a:t>
            </a:r>
          </a:p>
          <a:p>
            <a:pPr lvl="3">
              <a:lnSpc>
                <a:spcPct val="80000"/>
              </a:lnSpc>
            </a:pPr>
            <a:r>
              <a:rPr lang="en-US" altLang="en-US" sz="2200"/>
              <a:t>List of function definitions</a:t>
            </a:r>
            <a:endParaRPr lang="en-US" altLang="en-US" sz="2200">
              <a:solidFill>
                <a:srgbClr val="F3CA00"/>
              </a:solidFill>
            </a:endParaRPr>
          </a:p>
          <a:p>
            <a:pPr lvl="3">
              <a:lnSpc>
                <a:spcPct val="80000"/>
              </a:lnSpc>
            </a:pPr>
            <a:r>
              <a:rPr lang="en-US" altLang="en-US" sz="2200"/>
              <a:t>List of unit definitions</a:t>
            </a:r>
          </a:p>
          <a:p>
            <a:pPr lvl="3">
              <a:lnSpc>
                <a:spcPct val="80000"/>
              </a:lnSpc>
            </a:pPr>
            <a:r>
              <a:rPr lang="en-US" altLang="en-US" sz="2200"/>
              <a:t>List of compartment types</a:t>
            </a:r>
          </a:p>
          <a:p>
            <a:pPr lvl="3">
              <a:lnSpc>
                <a:spcPct val="80000"/>
              </a:lnSpc>
            </a:pPr>
            <a:r>
              <a:rPr lang="en-US" altLang="en-US" sz="2200"/>
              <a:t>List of molecular species types</a:t>
            </a:r>
          </a:p>
          <a:p>
            <a:pPr lvl="3">
              <a:lnSpc>
                <a:spcPct val="80000"/>
              </a:lnSpc>
            </a:pPr>
            <a:r>
              <a:rPr lang="en-US" altLang="en-US" sz="2200">
                <a:solidFill>
                  <a:srgbClr val="F3CA00"/>
                </a:solidFill>
              </a:rPr>
              <a:t>List of compartments</a:t>
            </a:r>
            <a:endParaRPr lang="en-US" altLang="en-US" sz="2200"/>
          </a:p>
          <a:p>
            <a:pPr lvl="3">
              <a:lnSpc>
                <a:spcPct val="80000"/>
              </a:lnSpc>
            </a:pPr>
            <a:r>
              <a:rPr lang="en-US" altLang="en-US" sz="2200"/>
              <a:t>List of species</a:t>
            </a:r>
          </a:p>
          <a:p>
            <a:pPr lvl="3">
              <a:lnSpc>
                <a:spcPct val="80000"/>
              </a:lnSpc>
            </a:pPr>
            <a:r>
              <a:rPr lang="en-US" altLang="en-US" sz="2200"/>
              <a:t>List of parameters</a:t>
            </a:r>
          </a:p>
          <a:p>
            <a:pPr lvl="3">
              <a:lnSpc>
                <a:spcPct val="80000"/>
              </a:lnSpc>
            </a:pPr>
            <a:r>
              <a:rPr lang="en-US" altLang="en-US" sz="2200"/>
              <a:t>List of initial assignments</a:t>
            </a:r>
          </a:p>
          <a:p>
            <a:pPr lvl="3">
              <a:lnSpc>
                <a:spcPct val="80000"/>
              </a:lnSpc>
            </a:pPr>
            <a:r>
              <a:rPr lang="en-US" altLang="en-US" sz="2200"/>
              <a:t>List of rules</a:t>
            </a:r>
          </a:p>
          <a:p>
            <a:pPr lvl="3">
              <a:lnSpc>
                <a:spcPct val="80000"/>
              </a:lnSpc>
            </a:pPr>
            <a:r>
              <a:rPr lang="en-US" altLang="en-US" sz="2200"/>
              <a:t>List of constraints</a:t>
            </a:r>
          </a:p>
          <a:p>
            <a:pPr lvl="3">
              <a:lnSpc>
                <a:spcPct val="80000"/>
              </a:lnSpc>
            </a:pPr>
            <a:r>
              <a:rPr lang="en-US" altLang="en-US" sz="2200"/>
              <a:t>List of reactions</a:t>
            </a:r>
          </a:p>
          <a:p>
            <a:pPr lvl="3">
              <a:lnSpc>
                <a:spcPct val="80000"/>
              </a:lnSpc>
            </a:pPr>
            <a:r>
              <a:rPr lang="en-US" altLang="en-US" sz="2200"/>
              <a:t>List of events</a:t>
            </a:r>
            <a:endParaRPr lang="en-US" altLang="en-US" sz="2200">
              <a:solidFill>
                <a:srgbClr val="FF6600"/>
              </a:solidFill>
            </a:endParaRPr>
          </a:p>
          <a:p>
            <a:pPr lvl="2">
              <a:lnSpc>
                <a:spcPct val="95000"/>
              </a:lnSpc>
            </a:pPr>
            <a:r>
              <a:rPr lang="en-US" altLang="en-US" sz="2200"/>
              <a:t>End of SBML model definition</a:t>
            </a:r>
            <a:endParaRPr lang="en-US" altLang="en-US"/>
          </a:p>
        </p:txBody>
      </p:sp>
      <p:sp>
        <p:nvSpPr>
          <p:cNvPr id="618501" name="AutoShape 5"/>
          <p:cNvSpPr>
            <a:spLocks noChangeArrowheads="1"/>
          </p:cNvSpPr>
          <p:nvPr/>
        </p:nvSpPr>
        <p:spPr bwMode="auto">
          <a:xfrm>
            <a:off x="6450013" y="2184401"/>
            <a:ext cx="3949700" cy="2276475"/>
          </a:xfrm>
          <a:prstGeom prst="leftArrowCallout">
            <a:avLst>
              <a:gd name="adj1" fmla="val 25000"/>
              <a:gd name="adj2" fmla="val 25000"/>
              <a:gd name="adj3" fmla="val 28917"/>
              <a:gd name="adj4" fmla="val 66667"/>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a:effectLst>
                  <a:outerShdw blurRad="38100" dist="38100" dir="2700000" algn="tl">
                    <a:srgbClr val="000000"/>
                  </a:outerShdw>
                </a:effectLst>
              </a:rPr>
              <a:t>Define locations </a:t>
            </a:r>
          </a:p>
          <a:p>
            <a:pPr algn="ctr"/>
            <a:r>
              <a:rPr lang="en-US" altLang="en-US">
                <a:effectLst>
                  <a:outerShdw blurRad="38100" dist="38100" dir="2700000" algn="tl">
                    <a:srgbClr val="000000"/>
                  </a:outerShdw>
                </a:effectLst>
              </a:rPr>
              <a:t>where chemical </a:t>
            </a:r>
          </a:p>
          <a:p>
            <a:pPr algn="ctr"/>
            <a:r>
              <a:rPr lang="en-US" altLang="en-US">
                <a:effectLst>
                  <a:outerShdw blurRad="38100" dist="38100" dir="2700000" algn="tl">
                    <a:srgbClr val="000000"/>
                  </a:outerShdw>
                </a:effectLst>
              </a:rPr>
              <a:t>are co-located</a:t>
            </a:r>
            <a:endParaRPr lang="en-US" altLang="en-US"/>
          </a:p>
        </p:txBody>
      </p:sp>
    </p:spTree>
    <p:extLst>
      <p:ext uri="{BB962C8B-B14F-4D97-AF65-F5344CB8AC3E}">
        <p14:creationId xmlns:p14="http://schemas.microsoft.com/office/powerpoint/2010/main" val="933109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rrowheads="1"/>
          </p:cNvSpPr>
          <p:nvPr>
            <p:ph type="title"/>
          </p:nvPr>
        </p:nvSpPr>
        <p:spPr/>
        <p:txBody>
          <a:bodyPr/>
          <a:lstStyle/>
          <a:p>
            <a:r>
              <a:rPr lang="en-US" altLang="en-US"/>
              <a:t>Structure of Models Expressed in SBML</a:t>
            </a:r>
          </a:p>
        </p:txBody>
      </p:sp>
      <p:sp>
        <p:nvSpPr>
          <p:cNvPr id="624643" name="Rectangle 3"/>
          <p:cNvSpPr>
            <a:spLocks noGrp="1" noRot="1" noChangeArrowheads="1"/>
          </p:cNvSpPr>
          <p:nvPr>
            <p:ph idx="1"/>
          </p:nvPr>
        </p:nvSpPr>
        <p:spPr/>
        <p:txBody>
          <a:bodyPr>
            <a:normAutofit fontScale="77500" lnSpcReduction="20000"/>
          </a:bodyPr>
          <a:lstStyle/>
          <a:p>
            <a:pPr lvl="2">
              <a:lnSpc>
                <a:spcPct val="120000"/>
              </a:lnSpc>
            </a:pPr>
            <a:r>
              <a:rPr lang="en-US" altLang="en-US" sz="2200"/>
              <a:t>Beginning of SBML model definition</a:t>
            </a:r>
          </a:p>
          <a:p>
            <a:pPr lvl="3">
              <a:lnSpc>
                <a:spcPct val="80000"/>
              </a:lnSpc>
            </a:pPr>
            <a:r>
              <a:rPr lang="en-US" altLang="en-US" sz="2200"/>
              <a:t>List of function definitions</a:t>
            </a:r>
            <a:endParaRPr lang="en-US" altLang="en-US" sz="2200">
              <a:solidFill>
                <a:srgbClr val="F3CA00"/>
              </a:solidFill>
            </a:endParaRPr>
          </a:p>
          <a:p>
            <a:pPr lvl="3">
              <a:lnSpc>
                <a:spcPct val="80000"/>
              </a:lnSpc>
            </a:pPr>
            <a:r>
              <a:rPr lang="en-US" altLang="en-US" sz="2200"/>
              <a:t>List of unit definitions</a:t>
            </a:r>
          </a:p>
          <a:p>
            <a:pPr lvl="3">
              <a:lnSpc>
                <a:spcPct val="80000"/>
              </a:lnSpc>
            </a:pPr>
            <a:r>
              <a:rPr lang="en-US" altLang="en-US" sz="2200"/>
              <a:t>List of compartment types</a:t>
            </a:r>
          </a:p>
          <a:p>
            <a:pPr lvl="3">
              <a:lnSpc>
                <a:spcPct val="80000"/>
              </a:lnSpc>
            </a:pPr>
            <a:r>
              <a:rPr lang="en-US" altLang="en-US" sz="2200"/>
              <a:t>List of molecular species types</a:t>
            </a:r>
          </a:p>
          <a:p>
            <a:pPr lvl="3">
              <a:lnSpc>
                <a:spcPct val="80000"/>
              </a:lnSpc>
            </a:pPr>
            <a:r>
              <a:rPr lang="en-US" altLang="en-US" sz="2200"/>
              <a:t>List of compartments</a:t>
            </a:r>
          </a:p>
          <a:p>
            <a:pPr lvl="3">
              <a:lnSpc>
                <a:spcPct val="80000"/>
              </a:lnSpc>
            </a:pPr>
            <a:r>
              <a:rPr lang="en-US" altLang="en-US" sz="2200"/>
              <a:t>List of species</a:t>
            </a:r>
          </a:p>
          <a:p>
            <a:pPr lvl="3">
              <a:lnSpc>
                <a:spcPct val="80000"/>
              </a:lnSpc>
            </a:pPr>
            <a:r>
              <a:rPr lang="en-US" altLang="en-US" sz="2200"/>
              <a:t>List of parameters</a:t>
            </a:r>
          </a:p>
          <a:p>
            <a:pPr lvl="3">
              <a:lnSpc>
                <a:spcPct val="80000"/>
              </a:lnSpc>
            </a:pPr>
            <a:r>
              <a:rPr lang="en-US" altLang="en-US" sz="2200"/>
              <a:t>List of initial assignments</a:t>
            </a:r>
          </a:p>
          <a:p>
            <a:pPr lvl="3">
              <a:lnSpc>
                <a:spcPct val="80000"/>
              </a:lnSpc>
            </a:pPr>
            <a:r>
              <a:rPr lang="en-US" altLang="en-US" sz="2200"/>
              <a:t>List of rules</a:t>
            </a:r>
          </a:p>
          <a:p>
            <a:pPr lvl="3">
              <a:lnSpc>
                <a:spcPct val="80000"/>
              </a:lnSpc>
            </a:pPr>
            <a:r>
              <a:rPr lang="en-US" altLang="en-US" sz="2200"/>
              <a:t>List of constraints</a:t>
            </a:r>
          </a:p>
          <a:p>
            <a:pPr lvl="3">
              <a:lnSpc>
                <a:spcPct val="80000"/>
              </a:lnSpc>
            </a:pPr>
            <a:r>
              <a:rPr lang="en-US" altLang="en-US" sz="2200">
                <a:solidFill>
                  <a:srgbClr val="F3CA00"/>
                </a:solidFill>
              </a:rPr>
              <a:t>List of reactions</a:t>
            </a:r>
            <a:endParaRPr lang="en-US" altLang="en-US" sz="2200"/>
          </a:p>
          <a:p>
            <a:pPr lvl="3">
              <a:lnSpc>
                <a:spcPct val="80000"/>
              </a:lnSpc>
            </a:pPr>
            <a:r>
              <a:rPr lang="en-US" altLang="en-US" sz="2200"/>
              <a:t>List of events</a:t>
            </a:r>
            <a:endParaRPr lang="en-US" altLang="en-US" sz="2200">
              <a:solidFill>
                <a:srgbClr val="FF6600"/>
              </a:solidFill>
            </a:endParaRPr>
          </a:p>
          <a:p>
            <a:pPr lvl="2">
              <a:lnSpc>
                <a:spcPct val="95000"/>
              </a:lnSpc>
            </a:pPr>
            <a:r>
              <a:rPr lang="en-US" altLang="en-US" sz="2200"/>
              <a:t>End of SBML model definition</a:t>
            </a:r>
            <a:endParaRPr lang="en-US" altLang="en-US"/>
          </a:p>
        </p:txBody>
      </p:sp>
      <p:sp>
        <p:nvSpPr>
          <p:cNvPr id="624645" name="AutoShape 5"/>
          <p:cNvSpPr>
            <a:spLocks noChangeArrowheads="1"/>
          </p:cNvSpPr>
          <p:nvPr/>
        </p:nvSpPr>
        <p:spPr bwMode="auto">
          <a:xfrm>
            <a:off x="6419850" y="4370389"/>
            <a:ext cx="3949700" cy="2276475"/>
          </a:xfrm>
          <a:prstGeom prst="leftArrowCallout">
            <a:avLst>
              <a:gd name="adj1" fmla="val 25000"/>
              <a:gd name="adj2" fmla="val 25000"/>
              <a:gd name="adj3" fmla="val 28917"/>
              <a:gd name="adj4" fmla="val 66667"/>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a:effectLst>
                  <a:outerShdw blurRad="38100" dist="38100" dir="2700000" algn="tl">
                    <a:srgbClr val="000000"/>
                  </a:outerShdw>
                </a:effectLst>
              </a:rPr>
              <a:t>Processes—</a:t>
            </a:r>
          </a:p>
          <a:p>
            <a:pPr algn="ctr"/>
            <a:r>
              <a:rPr lang="en-US" altLang="en-US">
                <a:effectLst>
                  <a:outerShdw blurRad="38100" dist="38100" dir="2700000" algn="tl">
                    <a:srgbClr val="000000"/>
                  </a:outerShdw>
                </a:effectLst>
              </a:rPr>
              <a:t>reactions,</a:t>
            </a:r>
          </a:p>
          <a:p>
            <a:pPr algn="ctr"/>
            <a:r>
              <a:rPr lang="en-US" altLang="en-US">
                <a:effectLst>
                  <a:outerShdw blurRad="38100" dist="38100" dir="2700000" algn="tl">
                    <a:srgbClr val="000000"/>
                  </a:outerShdw>
                </a:effectLst>
              </a:rPr>
              <a:t>translocation,</a:t>
            </a:r>
          </a:p>
          <a:p>
            <a:pPr algn="ctr"/>
            <a:r>
              <a:rPr lang="en-US" altLang="en-US">
                <a:effectLst>
                  <a:outerShdw blurRad="38100" dist="38100" dir="2700000" algn="tl">
                    <a:srgbClr val="000000"/>
                  </a:outerShdw>
                </a:effectLst>
              </a:rPr>
              <a:t>modification,</a:t>
            </a:r>
          </a:p>
          <a:p>
            <a:pPr algn="ctr"/>
            <a:r>
              <a:rPr lang="en-US" altLang="en-US">
                <a:effectLst>
                  <a:outerShdw blurRad="38100" dist="38100" dir="2700000" algn="tl">
                    <a:srgbClr val="000000"/>
                  </a:outerShdw>
                </a:effectLst>
              </a:rPr>
              <a:t>etc.</a:t>
            </a:r>
            <a:endParaRPr lang="en-US" altLang="en-US"/>
          </a:p>
        </p:txBody>
      </p:sp>
    </p:spTree>
    <p:extLst>
      <p:ext uri="{BB962C8B-B14F-4D97-AF65-F5344CB8AC3E}">
        <p14:creationId xmlns:p14="http://schemas.microsoft.com/office/powerpoint/2010/main" val="2184719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7224</TotalTime>
  <Words>1742</Words>
  <Application>Microsoft Office PowerPoint</Application>
  <PresentationFormat>Widescreen</PresentationFormat>
  <Paragraphs>405</Paragraphs>
  <Slides>42</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ＭＳ Ｐゴシック</vt:lpstr>
      <vt:lpstr>Arial</vt:lpstr>
      <vt:lpstr>Calibri</vt:lpstr>
      <vt:lpstr>Century Gothic</vt:lpstr>
      <vt:lpstr>Courier</vt:lpstr>
      <vt:lpstr>Courier New</vt:lpstr>
      <vt:lpstr>Times New Roman</vt:lpstr>
      <vt:lpstr>Trebuchet MS</vt:lpstr>
      <vt:lpstr>Webdings</vt:lpstr>
      <vt:lpstr>Wingdings</vt:lpstr>
      <vt:lpstr>Wingdings 3</vt:lpstr>
      <vt:lpstr>Ion</vt:lpstr>
      <vt:lpstr>Software, Databases and Standards</vt:lpstr>
      <vt:lpstr>SBML = Systems Biology Markup Language</vt:lpstr>
      <vt:lpstr>SBML: A Lingua Franca</vt:lpstr>
      <vt:lpstr>Broad Acceptance of SBML</vt:lpstr>
      <vt:lpstr>What Kind of Models?</vt:lpstr>
      <vt:lpstr>Structure of Models Expressed in SBML</vt:lpstr>
      <vt:lpstr>Structure of Models Expressed in SBML</vt:lpstr>
      <vt:lpstr>Structure of Models Expressed in SBML</vt:lpstr>
      <vt:lpstr>Structure of Models Expressed in SBML</vt:lpstr>
      <vt:lpstr>Structure of Models Expressed in SBML</vt:lpstr>
      <vt:lpstr>Structure of Models Expressed in SBML</vt:lpstr>
      <vt:lpstr>Structure of Models Expressed in SBML</vt:lpstr>
      <vt:lpstr>Structure of Models Expressed in SBML</vt:lpstr>
      <vt:lpstr>Structure of Models Expressed in SBML</vt:lpstr>
      <vt:lpstr>What Are SBML Levels?</vt:lpstr>
      <vt:lpstr>LibSBML</vt:lpstr>
      <vt:lpstr>Related Efforts</vt:lpstr>
      <vt:lpstr>SBGN</vt:lpstr>
      <vt:lpstr>Background</vt:lpstr>
      <vt:lpstr>Value of Standard Notations</vt:lpstr>
      <vt:lpstr>Process Diagram Notation Elements</vt:lpstr>
      <vt:lpstr>Starting Points: Process Diagram Notation</vt:lpstr>
      <vt:lpstr>BioModels.net</vt:lpstr>
      <vt:lpstr>Background</vt:lpstr>
      <vt:lpstr>Agreement on format opens new possibilities</vt:lpstr>
      <vt:lpstr>Why do the search issues arise?</vt:lpstr>
      <vt:lpstr>BioModels Database: the driving force</vt:lpstr>
      <vt:lpstr>BioModels Database</vt:lpstr>
      <vt:lpstr>www.ebi.ac.uk/biomodels</vt:lpstr>
      <vt:lpstr>SBO = Systems Biology Ontology</vt:lpstr>
      <vt:lpstr>Example of SBO Term in OBO Format</vt:lpstr>
      <vt:lpstr>SBML: Tellurium Support</vt:lpstr>
      <vt:lpstr>Annotation: Tellurium Support</vt:lpstr>
      <vt:lpstr>SABIO-RK</vt:lpstr>
      <vt:lpstr>SED-ML</vt:lpstr>
      <vt:lpstr>SED-ML</vt:lpstr>
      <vt:lpstr>COMBINE Archive</vt:lpstr>
      <vt:lpstr>COMBINE Archive</vt:lpstr>
      <vt:lpstr>Other Tools</vt:lpstr>
      <vt:lpstr>Reusable Software Libraries </vt:lpstr>
      <vt:lpstr>Capabilities of Platforms</vt:lpstr>
      <vt:lpstr>Real-time simulation and Novel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Databases and Standards</dc:title>
  <dc:creator>Herbert M. Sauro</dc:creator>
  <cp:lastModifiedBy>Herbert Sauro</cp:lastModifiedBy>
  <cp:revision>6</cp:revision>
  <dcterms:created xsi:type="dcterms:W3CDTF">2018-11-02T19:20:44Z</dcterms:created>
  <dcterms:modified xsi:type="dcterms:W3CDTF">2018-11-07T20:43:50Z</dcterms:modified>
</cp:coreProperties>
</file>