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347" r:id="rId2"/>
    <p:sldId id="348" r:id="rId3"/>
    <p:sldId id="353" r:id="rId4"/>
    <p:sldId id="354" r:id="rId5"/>
    <p:sldId id="352" r:id="rId6"/>
    <p:sldId id="351" r:id="rId7"/>
    <p:sldId id="355" r:id="rId8"/>
    <p:sldId id="356" r:id="rId9"/>
    <p:sldId id="357" r:id="rId10"/>
    <p:sldId id="358" r:id="rId11"/>
    <p:sldId id="361" r:id="rId12"/>
    <p:sldId id="362" r:id="rId13"/>
    <p:sldId id="349" r:id="rId14"/>
    <p:sldId id="364" r:id="rId15"/>
    <p:sldId id="367" r:id="rId16"/>
    <p:sldId id="366" r:id="rId17"/>
    <p:sldId id="365" r:id="rId18"/>
    <p:sldId id="363" r:id="rId19"/>
    <p:sldId id="359" r:id="rId20"/>
    <p:sldId id="368" r:id="rId21"/>
    <p:sldId id="360" r:id="rId22"/>
    <p:sldId id="350" r:id="rId23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SEPH L. HELLERSTEIN" initials="JLH [2]" lastIdx="1" clrIdx="0"/>
  <p:cmAuthor id="2" name="justin" initials="j" lastIdx="2" clrIdx="1"/>
  <p:cmAuthor id="3" name="amc" initials="amc" lastIdx="8" clrIdx="2"/>
  <p:cmAuthor id="4" name="JOSEPH L. HELLERSTEIN" initials="JLH" lastIdx="8" clrIdx="3"/>
  <p:cmAuthor id="5" name="JOSEPH L. HELLERSTEIN" initials="JLH [3]" lastIdx="1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A7FF"/>
    <a:srgbClr val="3B18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49"/>
    <p:restoredTop sz="86407"/>
  </p:normalViewPr>
  <p:slideViewPr>
    <p:cSldViewPr snapToGrid="0" snapToObjects="1">
      <p:cViewPr varScale="1">
        <p:scale>
          <a:sx n="140" d="100"/>
          <a:sy n="140" d="100"/>
        </p:scale>
        <p:origin x="1112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05BE4F18-81D8-4BC1-98BD-D84381BD97DF}" type="datetimeFigureOut">
              <a:rPr lang="en-US" altLang="x-none"/>
              <a:pPr>
                <a:defRPr/>
              </a:pPr>
              <a:t>1/27/21</a:t>
            </a:fld>
            <a:endParaRPr lang="en-US" alt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783BC0B9-C385-45F2-A496-F5EEADCF36A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061252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DCC3E5AD-E8F4-4AA4-AA5E-D6F4AD4B1421}" type="datetimeFigureOut">
              <a:rPr lang="en-US" altLang="x-none"/>
              <a:pPr>
                <a:defRPr/>
              </a:pPr>
              <a:t>1/27/21</a:t>
            </a:fld>
            <a:endParaRPr lang="en-US" altLang="x-non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1E3608CA-DBCA-4E8F-8DAB-6E1AFAF1978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788846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563895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Even if we ignore the issue of protonation (which Pi), we still have a missing O when we add the atoms in Pi to ADP. This is because we haven’t included water in the reaction.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6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4391444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we ignore the maximization, then this is a feasibility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14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520319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3B185A"/>
          </a:solidFill>
          <a:ln w="222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28600" y="254000"/>
            <a:ext cx="8686800" cy="6418263"/>
          </a:xfrm>
          <a:prstGeom prst="rect">
            <a:avLst/>
          </a:prstGeom>
          <a:noFill/>
          <a:ln w="222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447675" y="152400"/>
            <a:ext cx="3314700" cy="215900"/>
          </a:xfrm>
          <a:prstGeom prst="rect">
            <a:avLst/>
          </a:prstGeom>
          <a:solidFill>
            <a:srgbClr val="3B18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7" name="Picture 9" descr="UW.Wordmark_ct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rapezoid 7"/>
          <p:cNvSpPr/>
          <p:nvPr userDrawn="1"/>
        </p:nvSpPr>
        <p:spPr>
          <a:xfrm flipV="1">
            <a:off x="8167688" y="6348413"/>
            <a:ext cx="585787" cy="396875"/>
          </a:xfrm>
          <a:prstGeom prst="trapezoid">
            <a:avLst/>
          </a:prstGeom>
          <a:solidFill>
            <a:srgbClr val="3B18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9" name="Picture 11" descr="UW_W-Logo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9275" y="6348413"/>
            <a:ext cx="5937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52600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08375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59436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14675" y="5943600"/>
            <a:ext cx="2895600" cy="365125"/>
          </a:xfrm>
        </p:spPr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Sauro</a:t>
            </a:r>
            <a:r>
              <a:rPr lang="en-US" dirty="0"/>
              <a:t>, 2018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34275" y="5943600"/>
            <a:ext cx="466725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6B70CF0-7673-4231-A8DF-C83F6333DC4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98469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371600"/>
            <a:ext cx="8229600" cy="45720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28E452-D2D8-47BA-BE45-E1562FFD7E8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80069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1"/>
            <a:ext cx="2057400" cy="5410200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33400"/>
            <a:ext cx="6019800" cy="541020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8BD57A-FCD1-46D0-B4F3-27475AE259D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31333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447675" y="152400"/>
            <a:ext cx="3314700" cy="2159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5" name="Picture 8" descr="UW.Wordmark_ct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19"/>
          <p:cNvGrpSpPr>
            <a:grpSpLocks noChangeAspect="1"/>
          </p:cNvGrpSpPr>
          <p:nvPr userDrawn="1"/>
        </p:nvGrpSpPr>
        <p:grpSpPr bwMode="auto">
          <a:xfrm>
            <a:off x="8167688" y="6348413"/>
            <a:ext cx="595312" cy="400050"/>
            <a:chOff x="8045450" y="6222997"/>
            <a:chExt cx="745067" cy="500464"/>
          </a:xfrm>
        </p:grpSpPr>
        <p:sp>
          <p:nvSpPr>
            <p:cNvPr id="7" name="Trapezoid 6"/>
            <p:cNvSpPr/>
            <p:nvPr userDrawn="1"/>
          </p:nvSpPr>
          <p:spPr>
            <a:xfrm flipV="1">
              <a:off x="8045450" y="6222997"/>
              <a:ext cx="733146" cy="494505"/>
            </a:xfrm>
            <a:prstGeom prst="trapezoid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>
                <a:solidFill>
                  <a:srgbClr val="FFFFFF"/>
                </a:solidFill>
                <a:ea typeface="ＭＳ Ｐゴシック" charset="0"/>
                <a:cs typeface="ＭＳ Ｐゴシック" charset="0"/>
              </a:endParaRPr>
            </a:p>
          </p:txBody>
        </p:sp>
        <p:pic>
          <p:nvPicPr>
            <p:cNvPr id="8" name="Picture 7" descr="UW_W-Logo_RGB.pn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8047567" y="6223002"/>
              <a:ext cx="742950" cy="500459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57200" y="1371599"/>
            <a:ext cx="8229600" cy="4572001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Hellerstein &amp; </a:t>
            </a:r>
            <a:r>
              <a:rPr lang="en-US" dirty="0" err="1"/>
              <a:t>Sauro</a:t>
            </a:r>
            <a:r>
              <a:rPr lang="en-US" dirty="0"/>
              <a:t>, 2021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543801" y="6248400"/>
            <a:ext cx="533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F4E9CC-9D91-476E-91FD-5BEEC164293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616457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52984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Hellerstein &amp; </a:t>
            </a:r>
            <a:r>
              <a:rPr lang="en-US" dirty="0" err="1"/>
              <a:t>Sauro</a:t>
            </a:r>
            <a:r>
              <a:rPr lang="en-US" dirty="0"/>
              <a:t>, 2021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588372" y="6264274"/>
            <a:ext cx="53771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D48AF5-AD24-49E4-870F-03E7FFAFF73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68392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457200" y="13716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>
          <a:xfrm>
            <a:off x="6096000" y="62642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0F3666-4F92-4AFE-AA79-734D2E6D8EFE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24008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172200" y="6264275"/>
            <a:ext cx="1905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0CB552-6A5F-485E-BCBC-10B8AA1A3860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99722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Hellerstein &amp; </a:t>
            </a:r>
            <a:r>
              <a:rPr lang="en-US" dirty="0" err="1"/>
              <a:t>Sauro</a:t>
            </a:r>
            <a:r>
              <a:rPr lang="en-US" dirty="0"/>
              <a:t>, 2020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565366" y="6324600"/>
            <a:ext cx="51183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4304A7-0FB2-4094-BC1E-DB17183AD0C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34960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Hellerstein &amp; </a:t>
            </a:r>
            <a:r>
              <a:rPr lang="en-US" dirty="0" err="1"/>
              <a:t>Sauro</a:t>
            </a:r>
            <a:r>
              <a:rPr lang="en-US" dirty="0"/>
              <a:t>, 2020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543800" y="6324600"/>
            <a:ext cx="4667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F96DF4-0A1C-4FFD-A010-55DAD04D9A67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78201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3008313" cy="106680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533401"/>
            <a:ext cx="5111750" cy="54102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76400"/>
            <a:ext cx="3008313" cy="42672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811D7C-4033-419C-969A-BBAEE2EDFC2C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9672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6482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3959225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214938"/>
            <a:ext cx="5486400" cy="7286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E8D658-39E5-437A-8A5B-1BB29676E30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28563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 smtClean="0">
                <a:solidFill>
                  <a:srgbClr val="898989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grpSp>
        <p:nvGrpSpPr>
          <p:cNvPr id="1027" name="Group 19"/>
          <p:cNvGrpSpPr>
            <a:grpSpLocks noChangeAspect="1"/>
          </p:cNvGrpSpPr>
          <p:nvPr userDrawn="1"/>
        </p:nvGrpSpPr>
        <p:grpSpPr bwMode="auto">
          <a:xfrm>
            <a:off x="8167688" y="6348413"/>
            <a:ext cx="595312" cy="400050"/>
            <a:chOff x="8045450" y="6222997"/>
            <a:chExt cx="745067" cy="500464"/>
          </a:xfrm>
        </p:grpSpPr>
        <p:sp>
          <p:nvSpPr>
            <p:cNvPr id="9" name="Trapezoid 8"/>
            <p:cNvSpPr/>
            <p:nvPr userDrawn="1"/>
          </p:nvSpPr>
          <p:spPr>
            <a:xfrm flipV="1">
              <a:off x="8045450" y="6222997"/>
              <a:ext cx="733146" cy="494505"/>
            </a:xfrm>
            <a:prstGeom prst="trapezoid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>
                <a:solidFill>
                  <a:srgbClr val="FFFFFF"/>
                </a:solidFill>
                <a:ea typeface="ＭＳ Ｐゴシック" charset="0"/>
                <a:cs typeface="ＭＳ Ｐゴシック" charset="0"/>
              </a:endParaRPr>
            </a:p>
          </p:txBody>
        </p:sp>
        <p:pic>
          <p:nvPicPr>
            <p:cNvPr id="10" name="Picture 9" descr="UW_W-Logo_RGB.png"/>
            <p:cNvPicPr>
              <a:picLocks noChangeAspect="1"/>
            </p:cNvPicPr>
            <p:nvPr userDrawn="1"/>
          </p:nvPicPr>
          <p:blipFill>
            <a:blip r:embed="rId13"/>
            <a:stretch>
              <a:fillRect/>
            </a:stretch>
          </p:blipFill>
          <p:spPr>
            <a:xfrm>
              <a:off x="8047567" y="6223002"/>
              <a:ext cx="742950" cy="500459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</p:grpSp>
      <p:sp>
        <p:nvSpPr>
          <p:cNvPr id="14" name="Rectangle 13"/>
          <p:cNvSpPr/>
          <p:nvPr userDrawn="1"/>
        </p:nvSpPr>
        <p:spPr>
          <a:xfrm>
            <a:off x="228600" y="254000"/>
            <a:ext cx="8686800" cy="6418263"/>
          </a:xfrm>
          <a:prstGeom prst="rect">
            <a:avLst/>
          </a:prstGeom>
          <a:noFill/>
          <a:ln w="22225" cap="flat" cmpd="sng" algn="ctr">
            <a:solidFill>
              <a:srgbClr val="3B185A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1029" name="Picture 8" descr="UW.Wordmark_ctr.jp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12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43675" y="6248400"/>
            <a:ext cx="1381125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27F3DADD-C4F0-4FD0-93A2-8E07AC6F0FB5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20" r:id="rId1"/>
    <p:sldLayoutId id="2147484221" r:id="rId2"/>
    <p:sldLayoutId id="2147484222" r:id="rId3"/>
    <p:sldLayoutId id="2147484223" r:id="rId4"/>
    <p:sldLayoutId id="2147484224" r:id="rId5"/>
    <p:sldLayoutId id="2147484225" r:id="rId6"/>
    <p:sldLayoutId id="2147484226" r:id="rId7"/>
    <p:sldLayoutId id="2147484227" r:id="rId8"/>
    <p:sldLayoutId id="2147484228" r:id="rId9"/>
    <p:sldLayoutId id="2147484229" r:id="rId10"/>
    <p:sldLayoutId id="2147484230" r:id="rId11"/>
  </p:sldLayoutIdLst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ＭＳ Ｐゴシック" pitchFamily="-112" charset="-128"/>
          <a:cs typeface="ＭＳ Ｐゴシック" pitchFamily="-112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ＭＳ Ｐゴシック" pitchFamily="-112" charset="-128"/>
          <a:cs typeface="ＭＳ Ｐゴシック" pitchFamily="-112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9.png"/><Relationship Id="rId7" Type="http://schemas.openxmlformats.org/officeDocument/2006/relationships/image" Target="../media/image31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0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45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12" Type="http://schemas.openxmlformats.org/officeDocument/2006/relationships/image" Target="../media/image44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4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8.png"/><Relationship Id="rId11" Type="http://schemas.openxmlformats.org/officeDocument/2006/relationships/image" Target="../media/image43.png"/><Relationship Id="rId5" Type="http://schemas.openxmlformats.org/officeDocument/2006/relationships/image" Target="../media/image37.png"/><Relationship Id="rId15" Type="http://schemas.openxmlformats.org/officeDocument/2006/relationships/image" Target="../media/image47.png"/><Relationship Id="rId10" Type="http://schemas.openxmlformats.org/officeDocument/2006/relationships/image" Target="../media/image42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Relationship Id="rId14" Type="http://schemas.openxmlformats.org/officeDocument/2006/relationships/image" Target="../media/image4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0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3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20.png"/><Relationship Id="rId5" Type="http://schemas.openxmlformats.org/officeDocument/2006/relationships/image" Target="../media/image310.png"/><Relationship Id="rId4" Type="http://schemas.openxmlformats.org/officeDocument/2006/relationships/image" Target="../media/image30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10.jpe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ctrTitle"/>
          </p:nvPr>
        </p:nvSpPr>
        <p:spPr bwMode="auto">
          <a:xfrm>
            <a:off x="381000" y="533400"/>
            <a:ext cx="8458200" cy="14700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z="3200" b="1" dirty="0">
                <a:ea typeface="ＭＳ Ｐゴシック" panose="020B0600070205080204" pitchFamily="34" charset="-128"/>
              </a:rPr>
              <a:t>BIOE 498 / BIOE 599: Computational Systems Biology for Medical Applications</a:t>
            </a:r>
            <a:br>
              <a:rPr lang="en-US" altLang="en-US" sz="3200" b="1" dirty="0">
                <a:ea typeface="ＭＳ Ｐゴシック" panose="020B0600070205080204" pitchFamily="34" charset="-128"/>
              </a:rPr>
            </a:br>
            <a:br>
              <a:rPr lang="en-US" altLang="en-US" sz="3200" b="1" dirty="0">
                <a:ea typeface="ＭＳ Ｐゴシック" panose="020B0600070205080204" pitchFamily="34" charset="-128"/>
              </a:rPr>
            </a:br>
            <a:br>
              <a:rPr lang="en-US" altLang="en-US" sz="3200" b="1" dirty="0">
                <a:ea typeface="ＭＳ Ｐゴシック" panose="020B0600070205080204" pitchFamily="34" charset="-128"/>
              </a:rPr>
            </a:br>
            <a:r>
              <a:rPr lang="en-US" altLang="en-US" sz="3200" b="1" dirty="0">
                <a:ea typeface="ＭＳ Ｐゴシック" panose="020B0600070205080204" pitchFamily="34" charset="-128"/>
              </a:rPr>
              <a:t>Lecture 15: </a:t>
            </a:r>
            <a:r>
              <a:rPr lang="en-US" altLang="en-US" sz="3200" b="1" u="sng" dirty="0">
                <a:ea typeface="ＭＳ Ｐゴシック" panose="020B0600070205080204" pitchFamily="34" charset="-128"/>
              </a:rPr>
              <a:t>Testing Models</a:t>
            </a:r>
            <a:br>
              <a:rPr lang="en-US" altLang="en-US" b="1" dirty="0">
                <a:ea typeface="ＭＳ Ｐゴシック" panose="020B0600070205080204" pitchFamily="34" charset="-128"/>
              </a:rPr>
            </a:br>
            <a:br>
              <a:rPr lang="en-US" altLang="en-US" b="1" dirty="0">
                <a:ea typeface="ＭＳ Ｐゴシック" panose="020B0600070205080204" pitchFamily="34" charset="-128"/>
              </a:rPr>
            </a:br>
            <a:endParaRPr lang="en-US" altLang="en-US" i="1" dirty="0">
              <a:ea typeface="ＭＳ Ｐゴシック" panose="020B0600070205080204" pitchFamily="34" charset="-12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10F5ED-CA3C-E74C-AA2B-DC3C09E1EB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382000" cy="1752600"/>
          </a:xfrm>
        </p:spPr>
        <p:txBody>
          <a:bodyPr/>
          <a:lstStyle/>
          <a:p>
            <a:r>
              <a:rPr lang="en-US" dirty="0"/>
              <a:t>Joseph L. </a:t>
            </a:r>
            <a:r>
              <a:rPr lang="en-US" dirty="0" err="1"/>
              <a:t>Hellerstein</a:t>
            </a:r>
            <a:r>
              <a:rPr lang="en-US" dirty="0"/>
              <a:t>*</a:t>
            </a:r>
          </a:p>
          <a:p>
            <a:r>
              <a:rPr lang="en-US" dirty="0"/>
              <a:t>Herbert </a:t>
            </a:r>
            <a:r>
              <a:rPr lang="en-US" dirty="0" err="1"/>
              <a:t>Sauro</a:t>
            </a:r>
            <a:r>
              <a:rPr lang="en-US" dirty="0"/>
              <a:t>**</a:t>
            </a:r>
          </a:p>
          <a:p>
            <a:endParaRPr lang="en-US" dirty="0"/>
          </a:p>
          <a:p>
            <a:r>
              <a:rPr lang="en-US" sz="2800" dirty="0"/>
              <a:t>*</a:t>
            </a:r>
            <a:r>
              <a:rPr lang="en-US" sz="2800" dirty="0" err="1"/>
              <a:t>eScience</a:t>
            </a:r>
            <a:r>
              <a:rPr lang="en-US" sz="2800" dirty="0"/>
              <a:t> Institute, Computer Science &amp; Engineering</a:t>
            </a:r>
          </a:p>
          <a:p>
            <a:r>
              <a:rPr lang="en-US" sz="2800" dirty="0"/>
              <a:t>**</a:t>
            </a:r>
            <a:r>
              <a:rPr lang="en-US" sz="2800" dirty="0" err="1"/>
              <a:t>BioEngineering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888632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28405-19F5-CB48-B1F1-0628B826C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With Moiety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7C0CC9-27DB-074A-B9B6-B5B86C6DC1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Requires database of moiety structures for chemical species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Requires annotating models to identify chemical species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203018-F956-0644-B054-8EA9D9ED290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10</a:t>
            </a:fld>
            <a:endParaRPr lang="en-US" altLang="x-none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F4221F90-0E17-754F-AC8E-71C3D3354D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8627" y="4335462"/>
            <a:ext cx="3225800" cy="2095500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972862A-AB37-194E-8747-961109CCC6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1842653"/>
              </p:ext>
            </p:extLst>
          </p:nvPr>
        </p:nvGraphicFramePr>
        <p:xfrm>
          <a:off x="882756" y="2011522"/>
          <a:ext cx="3185393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1319">
                  <a:extLst>
                    <a:ext uri="{9D8B030D-6E8A-4147-A177-3AD203B41FA5}">
                      <a16:colId xmlns:a16="http://schemas.microsoft.com/office/drawing/2014/main" val="502210968"/>
                    </a:ext>
                  </a:extLst>
                </a:gridCol>
                <a:gridCol w="681134">
                  <a:extLst>
                    <a:ext uri="{9D8B030D-6E8A-4147-A177-3AD203B41FA5}">
                      <a16:colId xmlns:a16="http://schemas.microsoft.com/office/drawing/2014/main" val="2969247410"/>
                    </a:ext>
                  </a:extLst>
                </a:gridCol>
                <a:gridCol w="709127">
                  <a:extLst>
                    <a:ext uri="{9D8B030D-6E8A-4147-A177-3AD203B41FA5}">
                      <a16:colId xmlns:a16="http://schemas.microsoft.com/office/drawing/2014/main" val="3150918022"/>
                    </a:ext>
                  </a:extLst>
                </a:gridCol>
                <a:gridCol w="643813">
                  <a:extLst>
                    <a:ext uri="{9D8B030D-6E8A-4147-A177-3AD203B41FA5}">
                      <a16:colId xmlns:a16="http://schemas.microsoft.com/office/drawing/2014/main" val="16496204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Moiety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ATP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75995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13744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44159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04939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2123759-78DB-6945-B959-2F217032766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11</a:t>
            </a:fld>
            <a:endParaRPr lang="en-US" altLang="x-none"/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C1BB102F-CC1F-1342-A389-AF18A416C3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806" y="425606"/>
            <a:ext cx="7814388" cy="287898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6DB26AB-BA89-D44C-B4D5-7265D87995CB}"/>
              </a:ext>
            </a:extLst>
          </p:cNvPr>
          <p:cNvSpPr txBox="1"/>
          <p:nvPr/>
        </p:nvSpPr>
        <p:spPr>
          <a:xfrm>
            <a:off x="664806" y="3620278"/>
            <a:ext cx="7814388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Stoichiometric inconsistency</a:t>
            </a:r>
            <a:r>
              <a:rPr lang="en-US" dirty="0"/>
              <a:t>: There is no assignment of positive values of mass to chemical species such that all reactions are mass balanced.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F948964-F690-CA4F-92E5-CBDB457F2E82}"/>
                  </a:ext>
                </a:extLst>
              </p:cNvPr>
              <p:cNvSpPr txBox="1"/>
              <p:nvPr/>
            </p:nvSpPr>
            <p:spPr>
              <a:xfrm>
                <a:off x="382556" y="5164499"/>
                <a:ext cx="20559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b="0" dirty="0"/>
                  <a:t>R1: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𝐴𝑇𝑃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𝐴𝐷𝑃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F948964-F690-CA4F-92E5-CBDB457F2E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556" y="5164499"/>
                <a:ext cx="2055947" cy="276999"/>
              </a:xfrm>
              <a:prstGeom prst="rect">
                <a:avLst/>
              </a:prstGeom>
              <a:blipFill>
                <a:blip r:embed="rId3"/>
                <a:stretch>
                  <a:fillRect l="-7407" t="-26087" r="-3086" b="-478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2268943-A313-6E4F-8090-FAD89B30B7F6}"/>
                  </a:ext>
                </a:extLst>
              </p:cNvPr>
              <p:cNvSpPr txBox="1"/>
              <p:nvPr/>
            </p:nvSpPr>
            <p:spPr>
              <a:xfrm>
                <a:off x="382556" y="5490283"/>
                <a:ext cx="16319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b="0" dirty="0"/>
                  <a:t>R2: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𝐴𝐷𝑃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𝐴𝑇𝑃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2268943-A313-6E4F-8090-FAD89B30B7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556" y="5490283"/>
                <a:ext cx="1631922" cy="276999"/>
              </a:xfrm>
              <a:prstGeom prst="rect">
                <a:avLst/>
              </a:prstGeom>
              <a:blipFill>
                <a:blip r:embed="rId4"/>
                <a:stretch>
                  <a:fillRect l="-9302" t="-26087" r="-3876" b="-478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8C4472F-01C4-8348-AA61-2AAEF7997069}"/>
                  </a:ext>
                </a:extLst>
              </p:cNvPr>
              <p:cNvSpPr txBox="1"/>
              <p:nvPr/>
            </p:nvSpPr>
            <p:spPr>
              <a:xfrm>
                <a:off x="2687216" y="5113658"/>
                <a:ext cx="6135013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Cannot assign positive masses that balance the reactions.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𝑚𝑎𝑠𝑠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𝐴𝐷𝑃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𝑚𝑎𝑠𝑠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𝐴𝑇𝑃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beause</a:t>
                </a:r>
                <a:r>
                  <a:rPr lang="en-US" dirty="0"/>
                  <a:t> of R2.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But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𝑚𝑎𝑠𝑠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𝐴𝑇𝑃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𝑚𝑎𝑠𝑠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𝐴𝐷𝑃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because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𝑚𝑎𝑠𝑠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&gt;0.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8C4472F-01C4-8348-AA61-2AAEF79970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7216" y="5113658"/>
                <a:ext cx="6135013" cy="923330"/>
              </a:xfrm>
              <a:prstGeom prst="rect">
                <a:avLst/>
              </a:prstGeom>
              <a:blipFill>
                <a:blip r:embed="rId5"/>
                <a:stretch>
                  <a:fillRect l="-826" t="-2703" b="-94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94689AF6-ACBC-7B43-8B05-2A36D6749718}"/>
              </a:ext>
            </a:extLst>
          </p:cNvPr>
          <p:cNvSpPr txBox="1"/>
          <p:nvPr/>
        </p:nvSpPr>
        <p:spPr>
          <a:xfrm>
            <a:off x="317239" y="4693299"/>
            <a:ext cx="12394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2188485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67CDEAD-1CCF-8248-99C7-96E6A06BB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Stoichiometric Inconsistencies (SI)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22FEF08-C9C7-924C-8702-97FB52BD091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1F96DF4-0A1C-4FFD-A010-55DAD04D9A67}" type="slidenum">
              <a:rPr lang="en-US" altLang="x-none" smtClean="0"/>
              <a:pPr>
                <a:defRPr/>
              </a:pPr>
              <a:t>12</a:t>
            </a:fld>
            <a:endParaRPr lang="en-US" altLang="x-non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7F8139E-AD5D-A64E-8FC0-C4EC9AE529EF}"/>
                  </a:ext>
                </a:extLst>
              </p:cNvPr>
              <p:cNvSpPr txBox="1"/>
              <p:nvPr/>
            </p:nvSpPr>
            <p:spPr>
              <a:xfrm>
                <a:off x="457200" y="928300"/>
                <a:ext cx="20559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b="0" dirty="0"/>
                  <a:t>R1: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𝐴𝑇𝑃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𝐴𝐷𝑃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7F8139E-AD5D-A64E-8FC0-C4EC9AE529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928300"/>
                <a:ext cx="2055947" cy="276999"/>
              </a:xfrm>
              <a:prstGeom prst="rect">
                <a:avLst/>
              </a:prstGeom>
              <a:blipFill>
                <a:blip r:embed="rId2"/>
                <a:stretch>
                  <a:fillRect l="-7407" t="-20833" r="-3086" b="-458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C0A1476-71FE-084E-B3E3-2F608DBF2C76}"/>
                  </a:ext>
                </a:extLst>
              </p:cNvPr>
              <p:cNvSpPr txBox="1"/>
              <p:nvPr/>
            </p:nvSpPr>
            <p:spPr>
              <a:xfrm>
                <a:off x="457200" y="1254084"/>
                <a:ext cx="16319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b="0" dirty="0"/>
                  <a:t>R2: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𝐴𝐷𝑃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𝐴𝑇𝑃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C0A1476-71FE-084E-B3E3-2F608DBF2C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254084"/>
                <a:ext cx="1631922" cy="276999"/>
              </a:xfrm>
              <a:prstGeom prst="rect">
                <a:avLst/>
              </a:prstGeom>
              <a:blipFill>
                <a:blip r:embed="rId3"/>
                <a:stretch>
                  <a:fillRect l="-9302" t="-21739" r="-3101" b="-478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D427A6C3-6CEF-0C48-8352-E77C76F64141}"/>
              </a:ext>
            </a:extLst>
          </p:cNvPr>
          <p:cNvSpPr txBox="1"/>
          <p:nvPr/>
        </p:nvSpPr>
        <p:spPr>
          <a:xfrm>
            <a:off x="559837" y="2331161"/>
            <a:ext cx="5275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 Construct the mass equations for the reactions.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ED2D593-BE7D-814B-8D6C-25A6DFC105C3}"/>
                  </a:ext>
                </a:extLst>
              </p:cNvPr>
              <p:cNvSpPr txBox="1"/>
              <p:nvPr/>
            </p:nvSpPr>
            <p:spPr>
              <a:xfrm>
                <a:off x="544289" y="3976458"/>
                <a:ext cx="822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2. Determine if there are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 such that satisfy R1, R2.</a:t>
                </a: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ED2D593-BE7D-814B-8D6C-25A6DFC105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289" y="3976458"/>
                <a:ext cx="8229600" cy="369332"/>
              </a:xfrm>
              <a:prstGeom prst="rect">
                <a:avLst/>
              </a:prstGeom>
              <a:blipFill>
                <a:blip r:embed="rId4"/>
                <a:stretch>
                  <a:fillRect l="-616" t="-3226" b="-2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0D8537E-D813-F746-BDCE-8B1415DE8930}"/>
                  </a:ext>
                </a:extLst>
              </p:cNvPr>
              <p:cNvSpPr txBox="1"/>
              <p:nvPr/>
            </p:nvSpPr>
            <p:spPr>
              <a:xfrm>
                <a:off x="740664" y="4405204"/>
                <a:ext cx="5381410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From R2: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000" b="0" dirty="0"/>
              </a:p>
              <a:p>
                <a:r>
                  <a:rPr lang="en-US" sz="2000" dirty="0"/>
                  <a:t>Substituting into R1: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≡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=0.</m:t>
                    </m:r>
                  </m:oMath>
                </a14:m>
                <a:endParaRPr lang="en-US" sz="2000" b="0" dirty="0"/>
              </a:p>
              <a:p>
                <a:r>
                  <a:rPr lang="en-US" sz="2000" dirty="0"/>
                  <a:t>We conclude that </a:t>
                </a:r>
                <a:r>
                  <a:rPr lang="en-US" sz="2000" b="1" dirty="0"/>
                  <a:t>no such vector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r>
                  <a:rPr lang="en-US" sz="2000" b="1" dirty="0"/>
                  <a:t> exists</a:t>
                </a:r>
                <a:r>
                  <a:rPr lang="en-US" sz="2000" dirty="0"/>
                  <a:t>.</a:t>
                </a: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0D8537E-D813-F746-BDCE-8B1415DE89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664" y="4405204"/>
                <a:ext cx="5381410" cy="1015663"/>
              </a:xfrm>
              <a:prstGeom prst="rect">
                <a:avLst/>
              </a:prstGeom>
              <a:blipFill>
                <a:blip r:embed="rId5"/>
                <a:stretch>
                  <a:fillRect l="-1179" t="-3750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A8BFBE12-36C6-8D46-B22D-F6B03B6DB098}"/>
              </a:ext>
            </a:extLst>
          </p:cNvPr>
          <p:cNvSpPr txBox="1"/>
          <p:nvPr/>
        </p:nvSpPr>
        <p:spPr>
          <a:xfrm>
            <a:off x="3191256" y="1012575"/>
            <a:ext cx="5459712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Stoichiometric inconsistency</a:t>
            </a:r>
            <a:r>
              <a:rPr lang="en-US" dirty="0"/>
              <a:t>: There is no assignment of positive values of mass to chemical species such that all reactions are mass balanced.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8B00FD4-F634-414F-A7C7-B349A83A4884}"/>
                  </a:ext>
                </a:extLst>
              </p:cNvPr>
              <p:cNvSpPr txBox="1"/>
              <p:nvPr/>
            </p:nvSpPr>
            <p:spPr>
              <a:xfrm>
                <a:off x="546150" y="2775709"/>
                <a:ext cx="835133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 be the masses of </a:t>
                </a:r>
                <a:r>
                  <a:rPr lang="en-US" i="1" dirty="0"/>
                  <a:t>ATP</a:t>
                </a:r>
                <a:r>
                  <a:rPr lang="en-US" dirty="0"/>
                  <a:t>, </a:t>
                </a:r>
                <a:r>
                  <a:rPr lang="en-US" i="1" dirty="0"/>
                  <a:t>ADP</a:t>
                </a:r>
                <a:r>
                  <a:rPr lang="en-US" dirty="0"/>
                  <a:t>, </a:t>
                </a:r>
                <a:r>
                  <a:rPr lang="en-US" i="1" dirty="0"/>
                  <a:t>P</a:t>
                </a:r>
                <a:r>
                  <a:rPr lang="en-US" dirty="0"/>
                  <a:t>, respectively.</a:t>
                </a:r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8B00FD4-F634-414F-A7C7-B349A83A48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150" y="2775709"/>
                <a:ext cx="8351333" cy="369332"/>
              </a:xfrm>
              <a:prstGeom prst="rect">
                <a:avLst/>
              </a:prstGeom>
              <a:blipFill>
                <a:blip r:embed="rId6"/>
                <a:stretch>
                  <a:fillRect l="-760"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861BAA4-1E46-8845-AE19-7601FB35043B}"/>
                  </a:ext>
                </a:extLst>
              </p:cNvPr>
              <p:cNvSpPr txBox="1"/>
              <p:nvPr/>
            </p:nvSpPr>
            <p:spPr>
              <a:xfrm>
                <a:off x="694944" y="3169274"/>
                <a:ext cx="210826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000" b="0" dirty="0"/>
                  <a:t>R1: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sz="2000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861BAA4-1E46-8845-AE19-7601FB3504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944" y="3169274"/>
                <a:ext cx="2108269" cy="307777"/>
              </a:xfrm>
              <a:prstGeom prst="rect">
                <a:avLst/>
              </a:prstGeom>
              <a:blipFill>
                <a:blip r:embed="rId7"/>
                <a:stretch>
                  <a:fillRect l="-7186" t="-24000" r="-1796" b="-4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4E7A049-9818-714D-B503-84C362C31763}"/>
                  </a:ext>
                </a:extLst>
              </p:cNvPr>
              <p:cNvSpPr txBox="1"/>
              <p:nvPr/>
            </p:nvSpPr>
            <p:spPr>
              <a:xfrm>
                <a:off x="3427450" y="3169274"/>
                <a:ext cx="146745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000" b="0" dirty="0"/>
                  <a:t>R2: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2000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4E7A049-9818-714D-B503-84C362C317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7450" y="3169274"/>
                <a:ext cx="1467453" cy="307777"/>
              </a:xfrm>
              <a:prstGeom prst="rect">
                <a:avLst/>
              </a:prstGeom>
              <a:blipFill>
                <a:blip r:embed="rId8"/>
                <a:stretch>
                  <a:fillRect l="-10256" t="-24000" r="-2564" b="-4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A00D719A-211C-DF43-80C5-4398EAE0180C}"/>
              </a:ext>
            </a:extLst>
          </p:cNvPr>
          <p:cNvSpPr txBox="1"/>
          <p:nvPr/>
        </p:nvSpPr>
        <p:spPr>
          <a:xfrm>
            <a:off x="1749078" y="5952744"/>
            <a:ext cx="54136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Is there way to detect SI in general?</a:t>
            </a:r>
          </a:p>
        </p:txBody>
      </p:sp>
    </p:spTree>
    <p:extLst>
      <p:ext uri="{BB962C8B-B14F-4D97-AF65-F5344CB8AC3E}">
        <p14:creationId xmlns:p14="http://schemas.microsoft.com/office/powerpoint/2010/main" val="659805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4" grpId="0"/>
      <p:bldP spid="16" grpId="0"/>
      <p:bldP spid="19" grpId="0"/>
      <p:bldP spid="20" grpId="0"/>
      <p:bldP spid="21" grpId="0"/>
      <p:bldP spid="2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014A721-0EC0-FF48-8AA8-6791998B7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More Complicated Mass Balance Errors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9307DC-C783-C449-8C3A-AC8970C5FF5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13</a:t>
            </a:fld>
            <a:endParaRPr lang="en-US" altLang="x-none"/>
          </a:p>
        </p:txBody>
      </p:sp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88BB4251-EB22-FD46-BFAA-0FF8709EC9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0640" y="976666"/>
            <a:ext cx="6222719" cy="4360444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D16509F1-B883-0241-9704-1F6C7C69E721}"/>
              </a:ext>
            </a:extLst>
          </p:cNvPr>
          <p:cNvSpPr/>
          <p:nvPr/>
        </p:nvSpPr>
        <p:spPr>
          <a:xfrm>
            <a:off x="1460640" y="4399696"/>
            <a:ext cx="6222719" cy="101193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7" name="Picture 2" descr="A Mixed-Integer Linear Programming (MILP) Problem for Generator Bids –  Kathleen West">
            <a:extLst>
              <a:ext uri="{FF2B5EF4-FFF2-40B4-BE49-F238E27FC236}">
                <a16:creationId xmlns:a16="http://schemas.microsoft.com/office/drawing/2014/main" id="{9186FC6C-AD7E-BD46-A029-8D7261DC90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6929" y="3775364"/>
            <a:ext cx="3606800" cy="226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5FDD384-06C2-924B-A795-FDABC420EC16}"/>
              </a:ext>
            </a:extLst>
          </p:cNvPr>
          <p:cNvSpPr txBox="1"/>
          <p:nvPr/>
        </p:nvSpPr>
        <p:spPr>
          <a:xfrm>
            <a:off x="2277945" y="6282744"/>
            <a:ext cx="4160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Part of </a:t>
            </a:r>
            <a:r>
              <a:rPr lang="en-US" dirty="0" err="1"/>
              <a:t>ErbB</a:t>
            </a:r>
            <a:r>
              <a:rPr lang="en-US" dirty="0"/>
              <a:t> signaling (</a:t>
            </a:r>
            <a:r>
              <a:rPr lang="en-US" dirty="0" err="1"/>
              <a:t>BioModels</a:t>
            </a:r>
            <a:r>
              <a:rPr lang="en-US" dirty="0"/>
              <a:t> 255)</a:t>
            </a:r>
          </a:p>
        </p:txBody>
      </p:sp>
    </p:spTree>
    <p:extLst>
      <p:ext uri="{BB962C8B-B14F-4D97-AF65-F5344CB8AC3E}">
        <p14:creationId xmlns:p14="http://schemas.microsoft.com/office/powerpoint/2010/main" val="3197967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C1986-4116-444F-987F-488633D6E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600"/>
            <a:ext cx="5714617" cy="838200"/>
          </a:xfrm>
        </p:spPr>
        <p:txBody>
          <a:bodyPr/>
          <a:lstStyle/>
          <a:p>
            <a:r>
              <a:rPr lang="en-US" dirty="0"/>
              <a:t>SI as a Linear Program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5AEA44-4D79-5644-957A-B49A3F6CF33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14</a:t>
            </a:fld>
            <a:endParaRPr lang="en-US" altLang="x-non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D5C0D4F-D382-E64B-9E5C-1CF8F9293938}"/>
                  </a:ext>
                </a:extLst>
              </p:cNvPr>
              <p:cNvSpPr txBox="1"/>
              <p:nvPr/>
            </p:nvSpPr>
            <p:spPr>
              <a:xfrm>
                <a:off x="1110336" y="1523130"/>
                <a:ext cx="1561902" cy="7469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𝑚𝑖𝑛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D5C0D4F-D382-E64B-9E5C-1CF8F92939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0336" y="1523130"/>
                <a:ext cx="1561902" cy="746936"/>
              </a:xfrm>
              <a:prstGeom prst="rect">
                <a:avLst/>
              </a:prstGeom>
              <a:blipFill>
                <a:blip r:embed="rId3"/>
                <a:stretch>
                  <a:fillRect l="-28226" t="-149153" r="-806" b="-2050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F7BAFA4-A159-4E4E-A66B-A06CA603D21A}"/>
                  </a:ext>
                </a:extLst>
              </p:cNvPr>
              <p:cNvSpPr txBox="1"/>
              <p:nvPr/>
            </p:nvSpPr>
            <p:spPr>
              <a:xfrm>
                <a:off x="1203645" y="2936844"/>
                <a:ext cx="1476494" cy="6721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F7BAFA4-A159-4E4E-A66B-A06CA603D2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3645" y="2936844"/>
                <a:ext cx="1476494" cy="672172"/>
              </a:xfrm>
              <a:prstGeom prst="rect">
                <a:avLst/>
              </a:prstGeom>
              <a:blipFill>
                <a:blip r:embed="rId4"/>
                <a:stretch>
                  <a:fillRect l="-55085" t="-144444" r="-2542" b="-1981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0B46E67-59A9-DB4E-BBC5-8BCFD408BD9B}"/>
                  </a:ext>
                </a:extLst>
              </p:cNvPr>
              <p:cNvSpPr txBox="1"/>
              <p:nvPr/>
            </p:nvSpPr>
            <p:spPr>
              <a:xfrm>
                <a:off x="1225414" y="3869099"/>
                <a:ext cx="1493037" cy="6721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0B46E67-59A9-DB4E-BBC5-8BCFD408BD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5414" y="3869099"/>
                <a:ext cx="1493037" cy="672172"/>
              </a:xfrm>
              <a:prstGeom prst="rect">
                <a:avLst/>
              </a:prstGeom>
              <a:blipFill>
                <a:blip r:embed="rId5"/>
                <a:stretch>
                  <a:fillRect l="-54622" t="-144444" r="-1681" b="-20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83CA2C6-0338-494C-93E6-B75EDF616F59}"/>
                  </a:ext>
                </a:extLst>
              </p:cNvPr>
              <p:cNvSpPr txBox="1"/>
              <p:nvPr/>
            </p:nvSpPr>
            <p:spPr>
              <a:xfrm>
                <a:off x="1178758" y="4899945"/>
                <a:ext cx="195848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&gt;0,⋯,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83CA2C6-0338-494C-93E6-B75EDF616F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8758" y="4899945"/>
                <a:ext cx="1958485" cy="276999"/>
              </a:xfrm>
              <a:prstGeom prst="rect">
                <a:avLst/>
              </a:prstGeom>
              <a:blipFill>
                <a:blip r:embed="rId6"/>
                <a:stretch>
                  <a:fillRect l="-641" r="-1923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8A6B0364-B27F-8E47-9F44-FC33B89377A3}"/>
              </a:ext>
            </a:extLst>
          </p:cNvPr>
          <p:cNvSpPr txBox="1"/>
          <p:nvPr/>
        </p:nvSpPr>
        <p:spPr>
          <a:xfrm>
            <a:off x="815324" y="2471650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Constraints: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BAB6C98-A2E6-E643-AAE7-A3DFEC6803FD}"/>
              </a:ext>
            </a:extLst>
          </p:cNvPr>
          <p:cNvGrpSpPr>
            <a:grpSpLocks noChangeAspect="1"/>
          </p:cNvGrpSpPr>
          <p:nvPr/>
        </p:nvGrpSpPr>
        <p:grpSpPr>
          <a:xfrm>
            <a:off x="1885708" y="3572444"/>
            <a:ext cx="43117" cy="192548"/>
            <a:chOff x="5384619" y="2648523"/>
            <a:chExt cx="86230" cy="385095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DFAFB13-7348-0E49-97E5-A58892D04488}"/>
                </a:ext>
              </a:extLst>
            </p:cNvPr>
            <p:cNvSpPr/>
            <p:nvPr/>
          </p:nvSpPr>
          <p:spPr>
            <a:xfrm>
              <a:off x="5384619" y="2648523"/>
              <a:ext cx="86230" cy="8029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27BEDC0-2985-4F44-BA90-641BA32C8B3E}"/>
                </a:ext>
              </a:extLst>
            </p:cNvPr>
            <p:cNvSpPr/>
            <p:nvPr/>
          </p:nvSpPr>
          <p:spPr>
            <a:xfrm>
              <a:off x="5384619" y="2800923"/>
              <a:ext cx="86230" cy="8029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6D368ACD-2386-164E-8DC1-7423111ABA66}"/>
                </a:ext>
              </a:extLst>
            </p:cNvPr>
            <p:cNvSpPr/>
            <p:nvPr/>
          </p:nvSpPr>
          <p:spPr>
            <a:xfrm>
              <a:off x="5384619" y="2953323"/>
              <a:ext cx="86230" cy="8029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B3697A7-739C-BC46-AFA2-E4236DF54B4B}"/>
                  </a:ext>
                </a:extLst>
              </p:cNvPr>
              <p:cNvSpPr txBox="1"/>
              <p:nvPr/>
            </p:nvSpPr>
            <p:spPr>
              <a:xfrm>
                <a:off x="542864" y="5821461"/>
                <a:ext cx="292221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𝑖𝑘</m:t>
                        </m:r>
                      </m:sub>
                    </m:sSub>
                  </m:oMath>
                </a14:m>
                <a:r>
                  <a:rPr lang="en-US" sz="1600" dirty="0"/>
                  <a:t> are constants of the problem</a:t>
                </a: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B3697A7-739C-BC46-AFA2-E4236DF54B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864" y="5821461"/>
                <a:ext cx="2922210" cy="246221"/>
              </a:xfrm>
              <a:prstGeom prst="rect">
                <a:avLst/>
              </a:prstGeom>
              <a:blipFill>
                <a:blip r:embed="rId7"/>
                <a:stretch>
                  <a:fillRect l="-2597" t="-25000" r="-3463" b="-5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68CF188-C88D-B645-891B-3DFA24E609F4}"/>
                  </a:ext>
                </a:extLst>
              </p:cNvPr>
              <p:cNvSpPr txBox="1"/>
              <p:nvPr/>
            </p:nvSpPr>
            <p:spPr>
              <a:xfrm>
                <a:off x="542864" y="5580832"/>
                <a:ext cx="287905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1600" dirty="0"/>
                  <a:t> are constants of the problem</a:t>
                </a:r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68CF188-C88D-B645-891B-3DFA24E609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864" y="5580832"/>
                <a:ext cx="2879058" cy="246221"/>
              </a:xfrm>
              <a:prstGeom prst="rect">
                <a:avLst/>
              </a:prstGeom>
              <a:blipFill>
                <a:blip r:embed="rId8"/>
                <a:stretch>
                  <a:fillRect l="-1754" t="-25000" r="-3070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45CF30D-A11D-4346-A7B0-D232A54CAF53}"/>
                  </a:ext>
                </a:extLst>
              </p:cNvPr>
              <p:cNvSpPr txBox="1"/>
              <p:nvPr/>
            </p:nvSpPr>
            <p:spPr>
              <a:xfrm>
                <a:off x="4660845" y="3165915"/>
                <a:ext cx="3284874" cy="8000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m:rPr>
                                <m:brk m:alnAt="7"/>
                              </m:r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m:rPr>
                                <m:brk m:alnAt="7"/>
                              </m:r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m:rPr>
                                <m:brk m:alnAt="7"/>
                              </m:r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+ 0  =  0</m:t>
                            </m:r>
                          </m:e>
                        </m:mr>
                      </m:m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45CF30D-A11D-4346-A7B0-D232A54CAF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0845" y="3165915"/>
                <a:ext cx="3284874" cy="800027"/>
              </a:xfrm>
              <a:prstGeom prst="rect">
                <a:avLst/>
              </a:prstGeom>
              <a:blipFill>
                <a:blip r:embed="rId9"/>
                <a:stretch>
                  <a:fillRect t="-1563" r="-1931" b="-218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2AB0D89F-79C4-6541-BB6A-FD046799664D}"/>
              </a:ext>
            </a:extLst>
          </p:cNvPr>
          <p:cNvSpPr txBox="1"/>
          <p:nvPr/>
        </p:nvSpPr>
        <p:spPr>
          <a:xfrm>
            <a:off x="489494" y="720397"/>
            <a:ext cx="20794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/>
              <a:t>Linear</a:t>
            </a:r>
            <a:r>
              <a:rPr lang="en-US" sz="2000" b="1" dirty="0"/>
              <a:t> </a:t>
            </a:r>
            <a:r>
              <a:rPr lang="en-US" sz="2000" b="1" u="sng" dirty="0"/>
              <a:t>Program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01634E3-51BA-CC41-9C4D-ECA5473BFC50}"/>
              </a:ext>
            </a:extLst>
          </p:cNvPr>
          <p:cNvSpPr txBox="1"/>
          <p:nvPr/>
        </p:nvSpPr>
        <p:spPr>
          <a:xfrm>
            <a:off x="5534857" y="648763"/>
            <a:ext cx="27724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/>
              <a:t>SI for ATP</a:t>
            </a:r>
            <a:r>
              <a:rPr lang="en-US" sz="2000" b="1" dirty="0"/>
              <a:t> </a:t>
            </a:r>
            <a:r>
              <a:rPr lang="en-US" sz="2000" b="1" u="sng" dirty="0"/>
              <a:t>Hydrolysis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E67106B-F0BA-2B43-9611-E581AF552810}"/>
                  </a:ext>
                </a:extLst>
              </p:cNvPr>
              <p:cNvSpPr txBox="1"/>
              <p:nvPr/>
            </p:nvSpPr>
            <p:spPr>
              <a:xfrm>
                <a:off x="5722768" y="1489205"/>
                <a:ext cx="1289263" cy="7469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𝑚𝑖𝑛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E67106B-F0BA-2B43-9611-E581AF5528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2768" y="1489205"/>
                <a:ext cx="1289263" cy="746936"/>
              </a:xfrm>
              <a:prstGeom prst="rect">
                <a:avLst/>
              </a:prstGeom>
              <a:blipFill>
                <a:blip r:embed="rId10"/>
                <a:stretch>
                  <a:fillRect l="-34314" t="-145000" r="-16667" b="-20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2A14BD4-495A-8349-AF36-C08E5AA9C6F6}"/>
                  </a:ext>
                </a:extLst>
              </p:cNvPr>
              <p:cNvSpPr txBox="1"/>
              <p:nvPr/>
            </p:nvSpPr>
            <p:spPr>
              <a:xfrm>
                <a:off x="5408635" y="4814970"/>
                <a:ext cx="217348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&gt;0,⋯,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2A14BD4-495A-8349-AF36-C08E5AA9C6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8635" y="4814970"/>
                <a:ext cx="2173480" cy="307777"/>
              </a:xfrm>
              <a:prstGeom prst="rect">
                <a:avLst/>
              </a:prstGeom>
              <a:blipFill>
                <a:blip r:embed="rId11"/>
                <a:stretch>
                  <a:fillRect l="-578" r="-1156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8B6FE220-A93B-CA4F-9B5B-FD8975C223E5}"/>
                  </a:ext>
                </a:extLst>
              </p:cNvPr>
              <p:cNvSpPr txBox="1"/>
              <p:nvPr/>
            </p:nvSpPr>
            <p:spPr>
              <a:xfrm>
                <a:off x="5978248" y="2226548"/>
                <a:ext cx="9428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</m:sSub>
                      <m:r>
                        <a:rPr lang="en-US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b="1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8B6FE220-A93B-CA4F-9B5B-FD8975C223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8248" y="2226548"/>
                <a:ext cx="942822" cy="369332"/>
              </a:xfrm>
              <a:prstGeom prst="rect">
                <a:avLst/>
              </a:prstGeom>
              <a:blipFill>
                <a:blip r:embed="rId12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19FA534-383C-D34D-8665-554852960270}"/>
                  </a:ext>
                </a:extLst>
              </p:cNvPr>
              <p:cNvSpPr txBox="1"/>
              <p:nvPr/>
            </p:nvSpPr>
            <p:spPr>
              <a:xfrm>
                <a:off x="4706265" y="4111286"/>
                <a:ext cx="34867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𝒊𝒌</m:t>
                        </m:r>
                      </m:sub>
                    </m:sSub>
                  </m:oMath>
                </a14:m>
                <a:r>
                  <a:rPr lang="en-US" b="1" dirty="0">
                    <a:solidFill>
                      <a:srgbClr val="FFC000"/>
                    </a:solidFill>
                  </a:rPr>
                  <a:t> from stoichiometry matrix</a:t>
                </a:r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19FA534-383C-D34D-8665-5548529602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6265" y="4111286"/>
                <a:ext cx="3486788" cy="369332"/>
              </a:xfrm>
              <a:prstGeom prst="rect">
                <a:avLst/>
              </a:prstGeom>
              <a:blipFill>
                <a:blip r:embed="rId13"/>
                <a:stretch>
                  <a:fillRect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16200184-8F05-A640-B5C0-13F8DF609D77}"/>
                  </a:ext>
                </a:extLst>
              </p:cNvPr>
              <p:cNvSpPr txBox="1"/>
              <p:nvPr/>
            </p:nvSpPr>
            <p:spPr>
              <a:xfrm>
                <a:off x="536640" y="5360004"/>
                <a:ext cx="2226635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1600" dirty="0"/>
                  <a:t> are unknowns to find</a:t>
                </a:r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16200184-8F05-A640-B5C0-13F8DF609D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640" y="5360004"/>
                <a:ext cx="2226635" cy="246221"/>
              </a:xfrm>
              <a:prstGeom prst="rect">
                <a:avLst/>
              </a:prstGeom>
              <a:blipFill>
                <a:blip r:embed="rId14"/>
                <a:stretch>
                  <a:fillRect l="-2841" t="-19048" r="-4545" b="-476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99FEE8C-49B0-FE46-A405-72ED73B3B309}"/>
                  </a:ext>
                </a:extLst>
              </p:cNvPr>
              <p:cNvSpPr txBox="1"/>
              <p:nvPr/>
            </p:nvSpPr>
            <p:spPr>
              <a:xfrm>
                <a:off x="4680619" y="1048113"/>
                <a:ext cx="20559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b="0" dirty="0"/>
                  <a:t>R1: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𝐴𝑇𝑃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𝐴𝐷𝑃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99FEE8C-49B0-FE46-A405-72ED73B3B3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0619" y="1048113"/>
                <a:ext cx="2055947" cy="276999"/>
              </a:xfrm>
              <a:prstGeom prst="rect">
                <a:avLst/>
              </a:prstGeom>
              <a:blipFill>
                <a:blip r:embed="rId15"/>
                <a:stretch>
                  <a:fillRect l="-6748" t="-26087" r="-2454" b="-478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45CFB9C-15C2-DD43-B912-BFAB4208E43F}"/>
                  </a:ext>
                </a:extLst>
              </p:cNvPr>
              <p:cNvSpPr txBox="1"/>
              <p:nvPr/>
            </p:nvSpPr>
            <p:spPr>
              <a:xfrm>
                <a:off x="7129758" y="1048113"/>
                <a:ext cx="16319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b="0" dirty="0"/>
                  <a:t>R2: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𝐴𝐷𝑃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𝐴𝑇𝑃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45CFB9C-15C2-DD43-B912-BFAB4208E4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9758" y="1048113"/>
                <a:ext cx="1631922" cy="276999"/>
              </a:xfrm>
              <a:prstGeom prst="rect">
                <a:avLst/>
              </a:prstGeom>
              <a:blipFill>
                <a:blip r:embed="rId16"/>
                <a:stretch>
                  <a:fillRect l="-8527" t="-26087" r="-3876" b="-478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CBBCBFF4-9F1D-A44B-BB75-109890D751BE}"/>
              </a:ext>
            </a:extLst>
          </p:cNvPr>
          <p:cNvSpPr txBox="1"/>
          <p:nvPr/>
        </p:nvSpPr>
        <p:spPr>
          <a:xfrm>
            <a:off x="3648456" y="5533740"/>
            <a:ext cx="5120312" cy="70788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b="1" dirty="0"/>
              <a:t>Feasibility problem:</a:t>
            </a:r>
          </a:p>
          <a:p>
            <a:r>
              <a:rPr lang="en-US" sz="2000" b="1" dirty="0"/>
              <a:t>Only care if the constraints are satisfied.</a:t>
            </a:r>
          </a:p>
        </p:txBody>
      </p:sp>
    </p:spTree>
    <p:extLst>
      <p:ext uri="{BB962C8B-B14F-4D97-AF65-F5344CB8AC3E}">
        <p14:creationId xmlns:p14="http://schemas.microsoft.com/office/powerpoint/2010/main" val="2003195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8" grpId="0"/>
      <p:bldP spid="9" grpId="0"/>
      <p:bldP spid="5" grpId="0"/>
      <p:bldP spid="14" grpId="0"/>
      <p:bldP spid="18" grpId="0"/>
      <p:bldP spid="21" grpId="0"/>
      <p:bldP spid="23" grpId="0"/>
      <p:bldP spid="24" grpId="0"/>
      <p:bldP spid="26" grpId="0"/>
      <p:bldP spid="28" grpId="0"/>
      <p:bldP spid="29" grpId="0"/>
      <p:bldP spid="33" grpId="0"/>
      <p:bldP spid="35" grpId="0"/>
      <p:bldP spid="27" grpId="0"/>
      <p:bldP spid="3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78ACB-FBB0-FF4C-A00E-AE6BAA616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Equality constraints are determined by the stoichiometry matrix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4BFE3AC-0C99-424D-9E1C-8F48F95F7AD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15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9343749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67CDEAD-1CCF-8248-99C7-96E6A06BB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Equality constraints are determined by the stoichiometry matrix.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22FEF08-C9C7-924C-8702-97FB52BD091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1F96DF4-0A1C-4FFD-A010-55DAD04D9A67}" type="slidenum">
              <a:rPr lang="en-US" altLang="x-none" smtClean="0"/>
              <a:pPr>
                <a:defRPr/>
              </a:pPr>
              <a:t>16</a:t>
            </a:fld>
            <a:endParaRPr lang="en-US" altLang="x-non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7F8139E-AD5D-A64E-8FC0-C4EC9AE529EF}"/>
                  </a:ext>
                </a:extLst>
              </p:cNvPr>
              <p:cNvSpPr txBox="1"/>
              <p:nvPr/>
            </p:nvSpPr>
            <p:spPr>
              <a:xfrm>
                <a:off x="457200" y="1156900"/>
                <a:ext cx="20559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b="0" dirty="0"/>
                  <a:t>R1: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𝐴𝑇𝑃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𝐴𝐷𝑃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7F8139E-AD5D-A64E-8FC0-C4EC9AE529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56900"/>
                <a:ext cx="2055947" cy="276999"/>
              </a:xfrm>
              <a:prstGeom prst="rect">
                <a:avLst/>
              </a:prstGeom>
              <a:blipFill>
                <a:blip r:embed="rId2"/>
                <a:stretch>
                  <a:fillRect l="-7407" t="-27273" r="-3086" b="-5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C0A1476-71FE-084E-B3E3-2F608DBF2C76}"/>
                  </a:ext>
                </a:extLst>
              </p:cNvPr>
              <p:cNvSpPr txBox="1"/>
              <p:nvPr/>
            </p:nvSpPr>
            <p:spPr>
              <a:xfrm>
                <a:off x="457200" y="1482684"/>
                <a:ext cx="16319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b="0" dirty="0"/>
                  <a:t>R2: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𝐴𝐷𝑃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𝐴𝑇𝑃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C0A1476-71FE-084E-B3E3-2F608DBF2C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482684"/>
                <a:ext cx="1631922" cy="276999"/>
              </a:xfrm>
              <a:prstGeom prst="rect">
                <a:avLst/>
              </a:prstGeom>
              <a:blipFill>
                <a:blip r:embed="rId3"/>
                <a:stretch>
                  <a:fillRect l="-9302" t="-26087" r="-3101" b="-478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D427A6C3-6CEF-0C48-8352-E77C76F64141}"/>
              </a:ext>
            </a:extLst>
          </p:cNvPr>
          <p:cNvSpPr txBox="1"/>
          <p:nvPr/>
        </p:nvSpPr>
        <p:spPr>
          <a:xfrm>
            <a:off x="559837" y="1791665"/>
            <a:ext cx="3638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Transpose of stoichiometry matrix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2206DAC-2873-3D46-907E-403B718174BC}"/>
                  </a:ext>
                </a:extLst>
              </p:cNvPr>
              <p:cNvSpPr txBox="1"/>
              <p:nvPr/>
            </p:nvSpPr>
            <p:spPr>
              <a:xfrm>
                <a:off x="802433" y="2442972"/>
                <a:ext cx="3501920" cy="7256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2206DAC-2873-3D46-907E-403B718174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433" y="2442972"/>
                <a:ext cx="3501920" cy="725648"/>
              </a:xfrm>
              <a:prstGeom prst="rect">
                <a:avLst/>
              </a:prstGeom>
              <a:blipFill>
                <a:blip r:embed="rId4"/>
                <a:stretch>
                  <a:fillRect t="-1724" b="-137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88D331ED-B623-2D4F-AD26-771C94244F64}"/>
              </a:ext>
            </a:extLst>
          </p:cNvPr>
          <p:cNvSpPr txBox="1"/>
          <p:nvPr/>
        </p:nvSpPr>
        <p:spPr>
          <a:xfrm>
            <a:off x="322815" y="2442972"/>
            <a:ext cx="479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DA0FFD-ECE6-C140-A207-FD7F8660150E}"/>
              </a:ext>
            </a:extLst>
          </p:cNvPr>
          <p:cNvSpPr txBox="1"/>
          <p:nvPr/>
        </p:nvSpPr>
        <p:spPr>
          <a:xfrm>
            <a:off x="325923" y="2847301"/>
            <a:ext cx="479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172860-8A9D-A440-B486-1B32605B2742}"/>
              </a:ext>
            </a:extLst>
          </p:cNvPr>
          <p:cNvSpPr txBox="1"/>
          <p:nvPr/>
        </p:nvSpPr>
        <p:spPr>
          <a:xfrm>
            <a:off x="1063045" y="2119505"/>
            <a:ext cx="737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ATP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390845-3827-D44B-9980-0D42143628CB}"/>
              </a:ext>
            </a:extLst>
          </p:cNvPr>
          <p:cNvSpPr txBox="1"/>
          <p:nvPr/>
        </p:nvSpPr>
        <p:spPr>
          <a:xfrm>
            <a:off x="1821936" y="2131944"/>
            <a:ext cx="737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ADP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56ADE2A-F096-E049-AD8D-038406979EDB}"/>
              </a:ext>
            </a:extLst>
          </p:cNvPr>
          <p:cNvSpPr txBox="1"/>
          <p:nvPr/>
        </p:nvSpPr>
        <p:spPr>
          <a:xfrm>
            <a:off x="2702126" y="2125721"/>
            <a:ext cx="737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ED2D593-BE7D-814B-8D6C-25A6DFC105C3}"/>
              </a:ext>
            </a:extLst>
          </p:cNvPr>
          <p:cNvSpPr txBox="1"/>
          <p:nvPr/>
        </p:nvSpPr>
        <p:spPr>
          <a:xfrm>
            <a:off x="544289" y="3436962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Mass balance means that the sum of masses of reactants equals the sum of masses of the products for all reactions.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98CCBB0-C157-5B43-ADDA-400A39C53795}"/>
                  </a:ext>
                </a:extLst>
              </p:cNvPr>
              <p:cNvSpPr txBox="1"/>
              <p:nvPr/>
            </p:nvSpPr>
            <p:spPr>
              <a:xfrm>
                <a:off x="618931" y="4134921"/>
                <a:ext cx="8205773" cy="11405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≡</m:t>
                      </m:r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m:rPr>
                                <m:brk m:alnAt="7"/>
                              </m:r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m:rPr>
                                <m:brk m:alnAt="7"/>
                              </m:r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m:rPr>
                                <m:brk m:alnAt="7"/>
                              </m:r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mr>
                      </m:m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98CCBB0-C157-5B43-ADDA-400A39C537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931" y="4134921"/>
                <a:ext cx="8205773" cy="1140569"/>
              </a:xfrm>
              <a:prstGeom prst="rect">
                <a:avLst/>
              </a:prstGeom>
              <a:blipFill>
                <a:blip r:embed="rId5"/>
                <a:stretch>
                  <a:fillRect r="-309" b="-65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AEF0D0EF-1DEE-0941-B634-A8DDA5626AB6}"/>
              </a:ext>
            </a:extLst>
          </p:cNvPr>
          <p:cNvSpPr txBox="1"/>
          <p:nvPr/>
        </p:nvSpPr>
        <p:spPr>
          <a:xfrm>
            <a:off x="457200" y="527549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Matrix representation of the equality constraints.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12543C4-7C99-904F-8151-63A47A95ABD9}"/>
                  </a:ext>
                </a:extLst>
              </p:cNvPr>
              <p:cNvSpPr txBox="1"/>
              <p:nvPr/>
            </p:nvSpPr>
            <p:spPr>
              <a:xfrm>
                <a:off x="4721817" y="5495924"/>
                <a:ext cx="2871748" cy="9775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=0,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12543C4-7C99-904F-8151-63A47A95AB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1817" y="5495924"/>
                <a:ext cx="2871748" cy="977575"/>
              </a:xfrm>
              <a:prstGeom prst="rect">
                <a:avLst/>
              </a:prstGeom>
              <a:blipFill>
                <a:blip r:embed="rId6"/>
                <a:stretch>
                  <a:fillRect l="-2203"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597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  <p:bldP spid="12" grpId="0"/>
      <p:bldP spid="14" grpId="0"/>
      <p:bldP spid="15" grpId="0"/>
      <p:bldP spid="1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014A721-0EC0-FF48-8AA8-6791998B7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More Complicated Mass Balance Errors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9307DC-C783-C449-8C3A-AC8970C5FF5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17</a:t>
            </a:fld>
            <a:endParaRPr lang="en-US" altLang="x-none"/>
          </a:p>
        </p:txBody>
      </p:sp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88BB4251-EB22-FD46-BFAA-0FF8709EC9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627" y="976666"/>
            <a:ext cx="5406587" cy="3788556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D16509F1-B883-0241-9704-1F6C7C69E721}"/>
              </a:ext>
            </a:extLst>
          </p:cNvPr>
          <p:cNvSpPr/>
          <p:nvPr/>
        </p:nvSpPr>
        <p:spPr>
          <a:xfrm>
            <a:off x="327274" y="3968611"/>
            <a:ext cx="6222719" cy="101193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5669517-B19C-5B45-AFFC-C84A11B662E6}"/>
                  </a:ext>
                </a:extLst>
              </p:cNvPr>
              <p:cNvSpPr txBox="1"/>
              <p:nvPr/>
            </p:nvSpPr>
            <p:spPr>
              <a:xfrm>
                <a:off x="2594317" y="4548674"/>
                <a:ext cx="4420121" cy="15490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3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−2</m:t>
                                            </m:r>
                                          </m:e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+1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−1</m:t>
                                            </m:r>
                                          </m:e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−1</m:t>
                                            </m:r>
                                          </m:e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+1</m:t>
                                            </m:r>
                                          </m:e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3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−1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−1</m:t>
                                            </m:r>
                                          </m:e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+1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3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3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+1</m:t>
                                            </m:r>
                                          </m:e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+1</m:t>
                                            </m:r>
                                          </m:e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+1</m:t>
                                            </m:r>
                                          </m:e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−1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−1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5669517-B19C-5B45-AFFC-C84A11B662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4317" y="4548674"/>
                <a:ext cx="4420121" cy="1549078"/>
              </a:xfrm>
              <a:prstGeom prst="rect">
                <a:avLst/>
              </a:prstGeom>
              <a:blipFill>
                <a:blip r:embed="rId3"/>
                <a:stretch>
                  <a:fillRect t="-1626" b="-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1DF3F270-7D87-594C-AFD4-07766000D714}"/>
              </a:ext>
            </a:extLst>
          </p:cNvPr>
          <p:cNvSpPr txBox="1"/>
          <p:nvPr/>
        </p:nvSpPr>
        <p:spPr>
          <a:xfrm>
            <a:off x="3340765" y="4190802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c6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DBA2DA-D9B9-9240-A9D7-7730EC449C21}"/>
              </a:ext>
            </a:extLst>
          </p:cNvPr>
          <p:cNvSpPr txBox="1"/>
          <p:nvPr/>
        </p:nvSpPr>
        <p:spPr>
          <a:xfrm>
            <a:off x="3754421" y="4190802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c10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F82DC5B-17A2-F144-9A2B-CEEBA68B9C42}"/>
              </a:ext>
            </a:extLst>
          </p:cNvPr>
          <p:cNvSpPr txBox="1"/>
          <p:nvPr/>
        </p:nvSpPr>
        <p:spPr>
          <a:xfrm>
            <a:off x="4298707" y="4190802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c11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786B8C4-86A2-DA46-BF39-A5480E56634A}"/>
              </a:ext>
            </a:extLst>
          </p:cNvPr>
          <p:cNvSpPr txBox="1"/>
          <p:nvPr/>
        </p:nvSpPr>
        <p:spPr>
          <a:xfrm>
            <a:off x="4811889" y="4190802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c16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16FFD5F-5934-C345-84E5-52E95C5908FF}"/>
              </a:ext>
            </a:extLst>
          </p:cNvPr>
          <p:cNvSpPr txBox="1"/>
          <p:nvPr/>
        </p:nvSpPr>
        <p:spPr>
          <a:xfrm>
            <a:off x="5312638" y="4190802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c86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9F387E9-65C4-1746-AAB4-D32398873026}"/>
              </a:ext>
            </a:extLst>
          </p:cNvPr>
          <p:cNvSpPr txBox="1"/>
          <p:nvPr/>
        </p:nvSpPr>
        <p:spPr>
          <a:xfrm>
            <a:off x="5735628" y="4190802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c154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219E122-789A-9941-8A6E-F274CCC15767}"/>
              </a:ext>
            </a:extLst>
          </p:cNvPr>
          <p:cNvSpPr txBox="1"/>
          <p:nvPr/>
        </p:nvSpPr>
        <p:spPr>
          <a:xfrm>
            <a:off x="6271630" y="4190802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C160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78668F1-C6F2-F045-9C39-38A715D2E893}"/>
              </a:ext>
            </a:extLst>
          </p:cNvPr>
          <p:cNvSpPr txBox="1"/>
          <p:nvPr/>
        </p:nvSpPr>
        <p:spPr>
          <a:xfrm>
            <a:off x="7160095" y="4464497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v8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CE29E1E-A16B-FD45-B791-12733DBD6363}"/>
              </a:ext>
            </a:extLst>
          </p:cNvPr>
          <p:cNvSpPr txBox="1"/>
          <p:nvPr/>
        </p:nvSpPr>
        <p:spPr>
          <a:xfrm>
            <a:off x="7066788" y="4738494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v13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72E3C62-6B28-2C45-9EA3-5F0B9B08F94D}"/>
              </a:ext>
            </a:extLst>
          </p:cNvPr>
          <p:cNvSpPr txBox="1"/>
          <p:nvPr/>
        </p:nvSpPr>
        <p:spPr>
          <a:xfrm>
            <a:off x="7066788" y="5012491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v208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C9E533E-F3B4-784A-83C3-9AF2A3E5EADC}"/>
              </a:ext>
            </a:extLst>
          </p:cNvPr>
          <p:cNvSpPr txBox="1"/>
          <p:nvPr/>
        </p:nvSpPr>
        <p:spPr>
          <a:xfrm>
            <a:off x="7066788" y="5286488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v523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645495E-D892-754A-BCD1-0943C8EDA241}"/>
              </a:ext>
            </a:extLst>
          </p:cNvPr>
          <p:cNvSpPr txBox="1"/>
          <p:nvPr/>
        </p:nvSpPr>
        <p:spPr>
          <a:xfrm>
            <a:off x="7066788" y="5560485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v537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856C9A3-B47A-9146-9767-F0DF38638693}"/>
              </a:ext>
            </a:extLst>
          </p:cNvPr>
          <p:cNvSpPr txBox="1"/>
          <p:nvPr/>
        </p:nvSpPr>
        <p:spPr>
          <a:xfrm>
            <a:off x="7066788" y="5834480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v601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AEC83E-C342-D347-A818-D9F55F1946F2}"/>
              </a:ext>
            </a:extLst>
          </p:cNvPr>
          <p:cNvSpPr txBox="1"/>
          <p:nvPr/>
        </p:nvSpPr>
        <p:spPr>
          <a:xfrm>
            <a:off x="531241" y="3636778"/>
            <a:ext cx="5224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BioModels</a:t>
            </a:r>
            <a:r>
              <a:rPr lang="en-US" dirty="0"/>
              <a:t> 255: Model of </a:t>
            </a:r>
            <a:r>
              <a:rPr lang="en-US" dirty="0" err="1"/>
              <a:t>Erb</a:t>
            </a:r>
            <a:r>
              <a:rPr lang="en-US" dirty="0"/>
              <a:t> signaling pathways.</a:t>
            </a:r>
          </a:p>
        </p:txBody>
      </p:sp>
    </p:spTree>
    <p:extLst>
      <p:ext uri="{BB962C8B-B14F-4D97-AF65-F5344CB8AC3E}">
        <p14:creationId xmlns:p14="http://schemas.microsoft.com/office/powerpoint/2010/main" val="25889952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B3871-FEE7-5441-9CA7-609EE9A8C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5008E2A-9E64-4446-8B5D-1A25C3A9FAD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18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1564599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33B9E-3557-0243-B946-B5577AA1B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BACKUP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403046D-F06B-6140-B7B3-D5190DD458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19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346420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07AD0-3BDA-7644-996A-CECD92CC4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BE734-BD78-4F4E-A722-0E0F174627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dirty="0"/>
              <a:t>Kinds of tests</a:t>
            </a:r>
          </a:p>
          <a:p>
            <a:pPr lvl="1"/>
            <a:r>
              <a:rPr lang="en-US" sz="1600" dirty="0"/>
              <a:t>Validation</a:t>
            </a:r>
          </a:p>
          <a:p>
            <a:pPr lvl="1"/>
            <a:r>
              <a:rPr lang="en-US" sz="1600" dirty="0"/>
              <a:t>Verification</a:t>
            </a:r>
          </a:p>
          <a:p>
            <a:pPr lvl="2"/>
            <a:r>
              <a:rPr lang="en-US" sz="1600" dirty="0"/>
              <a:t>Static</a:t>
            </a:r>
          </a:p>
          <a:p>
            <a:pPr lvl="2"/>
            <a:r>
              <a:rPr lang="en-US" sz="1600" dirty="0"/>
              <a:t>Dynamic</a:t>
            </a:r>
          </a:p>
          <a:p>
            <a:r>
              <a:rPr lang="en-US" sz="1600" dirty="0"/>
              <a:t>Static tests in software</a:t>
            </a:r>
          </a:p>
          <a:p>
            <a:r>
              <a:rPr lang="en-US" sz="1600" dirty="0"/>
              <a:t>Static tests for biological models</a:t>
            </a:r>
          </a:p>
          <a:p>
            <a:pPr lvl="1"/>
            <a:r>
              <a:rPr lang="en-US" sz="1600" dirty="0"/>
              <a:t>MEMOTE</a:t>
            </a:r>
          </a:p>
          <a:p>
            <a:r>
              <a:rPr lang="en-US" sz="1600" dirty="0"/>
              <a:t>Mass balance errors</a:t>
            </a:r>
          </a:p>
          <a:p>
            <a:r>
              <a:rPr lang="en-US" sz="1600" dirty="0"/>
              <a:t>Problems with atomic mass analysis</a:t>
            </a:r>
          </a:p>
          <a:p>
            <a:r>
              <a:rPr lang="en-US" sz="1600" dirty="0"/>
              <a:t>Moiety analysis and its shortcomings</a:t>
            </a:r>
          </a:p>
          <a:p>
            <a:r>
              <a:rPr lang="en-US" sz="1600" dirty="0"/>
              <a:t>Stoichiometric inconsistencies</a:t>
            </a:r>
          </a:p>
          <a:p>
            <a:r>
              <a:rPr lang="en-US" sz="1600" dirty="0"/>
              <a:t>SI with isolation - GAMES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50B251-F1A2-0846-A6F8-989235092A4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2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5055103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67CDEAD-1CCF-8248-99C7-96E6A06BB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Stoichiometric Inconsistencies (SI)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22FEF08-C9C7-924C-8702-97FB52BD091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1F96DF4-0A1C-4FFD-A010-55DAD04D9A67}" type="slidenum">
              <a:rPr lang="en-US" altLang="x-none" smtClean="0"/>
              <a:pPr>
                <a:defRPr/>
              </a:pPr>
              <a:t>20</a:t>
            </a:fld>
            <a:endParaRPr lang="en-US" altLang="x-non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7F8139E-AD5D-A64E-8FC0-C4EC9AE529EF}"/>
                  </a:ext>
                </a:extLst>
              </p:cNvPr>
              <p:cNvSpPr txBox="1"/>
              <p:nvPr/>
            </p:nvSpPr>
            <p:spPr>
              <a:xfrm>
                <a:off x="457200" y="928300"/>
                <a:ext cx="20559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b="0" dirty="0"/>
                  <a:t>R1: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𝐴𝑇𝑃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𝐴𝐷𝑃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7F8139E-AD5D-A64E-8FC0-C4EC9AE529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928300"/>
                <a:ext cx="2055947" cy="276999"/>
              </a:xfrm>
              <a:prstGeom prst="rect">
                <a:avLst/>
              </a:prstGeom>
              <a:blipFill>
                <a:blip r:embed="rId2"/>
                <a:stretch>
                  <a:fillRect l="-7407" t="-20833" r="-3086" b="-458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C0A1476-71FE-084E-B3E3-2F608DBF2C76}"/>
                  </a:ext>
                </a:extLst>
              </p:cNvPr>
              <p:cNvSpPr txBox="1"/>
              <p:nvPr/>
            </p:nvSpPr>
            <p:spPr>
              <a:xfrm>
                <a:off x="457200" y="1254084"/>
                <a:ext cx="16319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b="0" dirty="0"/>
                  <a:t>R2: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𝐴𝐷𝑃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𝐴𝑇𝑃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C0A1476-71FE-084E-B3E3-2F608DBF2C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254084"/>
                <a:ext cx="1631922" cy="276999"/>
              </a:xfrm>
              <a:prstGeom prst="rect">
                <a:avLst/>
              </a:prstGeom>
              <a:blipFill>
                <a:blip r:embed="rId3"/>
                <a:stretch>
                  <a:fillRect l="-9302" t="-21739" r="-3101" b="-478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D427A6C3-6CEF-0C48-8352-E77C76F64141}"/>
              </a:ext>
            </a:extLst>
          </p:cNvPr>
          <p:cNvSpPr txBox="1"/>
          <p:nvPr/>
        </p:nvSpPr>
        <p:spPr>
          <a:xfrm>
            <a:off x="559837" y="1800809"/>
            <a:ext cx="4878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 Construct transpose of stoichiometry matrix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2206DAC-2873-3D46-907E-403B718174BC}"/>
                  </a:ext>
                </a:extLst>
              </p:cNvPr>
              <p:cNvSpPr txBox="1"/>
              <p:nvPr/>
            </p:nvSpPr>
            <p:spPr>
              <a:xfrm>
                <a:off x="802433" y="2452116"/>
                <a:ext cx="3307893" cy="7256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2206DAC-2873-3D46-907E-403B718174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433" y="2452116"/>
                <a:ext cx="3307893" cy="725648"/>
              </a:xfrm>
              <a:prstGeom prst="rect">
                <a:avLst/>
              </a:prstGeom>
              <a:blipFill>
                <a:blip r:embed="rId4"/>
                <a:stretch>
                  <a:fillRect t="-1695" r="-1533" b="-135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88D331ED-B623-2D4F-AD26-771C94244F64}"/>
              </a:ext>
            </a:extLst>
          </p:cNvPr>
          <p:cNvSpPr txBox="1"/>
          <p:nvPr/>
        </p:nvSpPr>
        <p:spPr>
          <a:xfrm>
            <a:off x="322815" y="2452116"/>
            <a:ext cx="479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DA0FFD-ECE6-C140-A207-FD7F8660150E}"/>
              </a:ext>
            </a:extLst>
          </p:cNvPr>
          <p:cNvSpPr txBox="1"/>
          <p:nvPr/>
        </p:nvSpPr>
        <p:spPr>
          <a:xfrm>
            <a:off x="325923" y="2856445"/>
            <a:ext cx="479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172860-8A9D-A440-B486-1B32605B2742}"/>
              </a:ext>
            </a:extLst>
          </p:cNvPr>
          <p:cNvSpPr txBox="1"/>
          <p:nvPr/>
        </p:nvSpPr>
        <p:spPr>
          <a:xfrm>
            <a:off x="1063045" y="2128649"/>
            <a:ext cx="737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ATP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390845-3827-D44B-9980-0D42143628CB}"/>
              </a:ext>
            </a:extLst>
          </p:cNvPr>
          <p:cNvSpPr txBox="1"/>
          <p:nvPr/>
        </p:nvSpPr>
        <p:spPr>
          <a:xfrm>
            <a:off x="1821936" y="2141088"/>
            <a:ext cx="737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ADP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56ADE2A-F096-E049-AD8D-038406979EDB}"/>
              </a:ext>
            </a:extLst>
          </p:cNvPr>
          <p:cNvSpPr txBox="1"/>
          <p:nvPr/>
        </p:nvSpPr>
        <p:spPr>
          <a:xfrm>
            <a:off x="2702126" y="2134865"/>
            <a:ext cx="737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ED2D593-BE7D-814B-8D6C-25A6DFC105C3}"/>
                  </a:ext>
                </a:extLst>
              </p:cNvPr>
              <p:cNvSpPr txBox="1"/>
              <p:nvPr/>
            </p:nvSpPr>
            <p:spPr>
              <a:xfrm>
                <a:off x="544289" y="3446106"/>
                <a:ext cx="82296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2. Determine if there is </a:t>
                </a:r>
                <a:r>
                  <a:rPr lang="en-US" i="1" dirty="0"/>
                  <a:t>no</a:t>
                </a:r>
                <a:r>
                  <a:rPr lang="en-US" dirty="0"/>
                  <a:t> a vector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,⋯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of mass assignments for the </a:t>
                </a:r>
                <a:r>
                  <a:rPr lang="en-US" i="1" dirty="0"/>
                  <a:t>k</a:t>
                </a:r>
                <a:r>
                  <a:rPr lang="en-US" dirty="0"/>
                  <a:t> chemical species such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ED2D593-BE7D-814B-8D6C-25A6DFC105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289" y="3446106"/>
                <a:ext cx="8229600" cy="646331"/>
              </a:xfrm>
              <a:prstGeom prst="rect">
                <a:avLst/>
              </a:prstGeom>
              <a:blipFill>
                <a:blip r:embed="rId5"/>
                <a:stretch>
                  <a:fillRect l="-616" t="-3846" b="-13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98CCBB0-C157-5B43-ADDA-400A39C53795}"/>
                  </a:ext>
                </a:extLst>
              </p:cNvPr>
              <p:cNvSpPr txBox="1"/>
              <p:nvPr/>
            </p:nvSpPr>
            <p:spPr>
              <a:xfrm>
                <a:off x="618931" y="4144065"/>
                <a:ext cx="8205773" cy="11405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≡</m:t>
                      </m:r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m:rPr>
                                <m:brk m:alnAt="7"/>
                              </m:r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m:rPr>
                                <m:brk m:alnAt="7"/>
                              </m:r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m:rPr>
                                <m:brk m:alnAt="7"/>
                              </m:r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mr>
                      </m:m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98CCBB0-C157-5B43-ADDA-400A39C537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931" y="4144065"/>
                <a:ext cx="8205773" cy="1140569"/>
              </a:xfrm>
              <a:prstGeom prst="rect">
                <a:avLst/>
              </a:prstGeom>
              <a:blipFill>
                <a:blip r:embed="rId6"/>
                <a:stretch>
                  <a:fillRect r="-309" b="-65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0D8537E-D813-F746-BDCE-8B1415DE8930}"/>
                  </a:ext>
                </a:extLst>
              </p:cNvPr>
              <p:cNvSpPr txBox="1"/>
              <p:nvPr/>
            </p:nvSpPr>
            <p:spPr>
              <a:xfrm>
                <a:off x="1431926" y="5584771"/>
                <a:ext cx="6811673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Observe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/>
                  <a:t> (second equation).</a:t>
                </a:r>
              </a:p>
              <a:p>
                <a:r>
                  <a:rPr lang="en-US" sz="2000" dirty="0" err="1"/>
                  <a:t>Subsituting</a:t>
                </a:r>
                <a:r>
                  <a:rPr lang="en-US" sz="2000" dirty="0"/>
                  <a:t>, the first equation is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=0.</m:t>
                    </m:r>
                  </m:oMath>
                </a14:m>
                <a:endParaRPr lang="en-US" sz="2000" b="0" dirty="0"/>
              </a:p>
              <a:p>
                <a:r>
                  <a:rPr lang="en-US" sz="2000" dirty="0"/>
                  <a:t>We conclude that </a:t>
                </a:r>
                <a:r>
                  <a:rPr lang="en-US" sz="2000" b="1" dirty="0"/>
                  <a:t>no vector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r>
                  <a:rPr lang="en-US" sz="2000" b="1" dirty="0"/>
                  <a:t> exists</a:t>
                </a:r>
                <a:r>
                  <a:rPr lang="en-US" sz="2000" dirty="0"/>
                  <a:t>.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0D8537E-D813-F746-BDCE-8B1415DE89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1926" y="5584771"/>
                <a:ext cx="6811673" cy="1015663"/>
              </a:xfrm>
              <a:prstGeom prst="rect">
                <a:avLst/>
              </a:prstGeom>
              <a:blipFill>
                <a:blip r:embed="rId7"/>
                <a:stretch>
                  <a:fillRect l="-931" t="-2469" b="-98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A8BFBE12-36C6-8D46-B22D-F6B03B6DB098}"/>
              </a:ext>
            </a:extLst>
          </p:cNvPr>
          <p:cNvSpPr txBox="1"/>
          <p:nvPr/>
        </p:nvSpPr>
        <p:spPr>
          <a:xfrm>
            <a:off x="3364992" y="802263"/>
            <a:ext cx="5459712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Stoichiometric inconsistency</a:t>
            </a:r>
            <a:r>
              <a:rPr lang="en-US" dirty="0"/>
              <a:t>: There is no assignment of positive values of mass to chemical species such that all reactions are mass balanced.</a:t>
            </a:r>
          </a:p>
        </p:txBody>
      </p:sp>
    </p:spTree>
    <p:extLst>
      <p:ext uri="{BB962C8B-B14F-4D97-AF65-F5344CB8AC3E}">
        <p14:creationId xmlns:p14="http://schemas.microsoft.com/office/powerpoint/2010/main" val="1058633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  <p:bldP spid="12" grpId="0"/>
      <p:bldP spid="14" grpId="0"/>
      <p:bldP spid="15" grpId="0"/>
      <p:bldP spid="1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164E0-350E-1E40-8A29-489DBF8C9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Stoichiometric Inconsistency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167EB51-717A-B944-B2A4-06F5784A3A3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21</a:t>
            </a:fld>
            <a:endParaRPr lang="en-US" altLang="x-none"/>
          </a:p>
        </p:txBody>
      </p:sp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2A854A49-11C5-1947-B6C1-0FEA8FE820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586" y="1147803"/>
            <a:ext cx="6677384" cy="445989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4322338-F153-7C4F-963B-296BC8EB9EBC}"/>
              </a:ext>
            </a:extLst>
          </p:cNvPr>
          <p:cNvSpPr txBox="1"/>
          <p:nvPr/>
        </p:nvSpPr>
        <p:spPr>
          <a:xfrm>
            <a:off x="3629608" y="6130212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ErbB</a:t>
            </a:r>
            <a:r>
              <a:rPr lang="en-US" dirty="0"/>
              <a:t> signaling (</a:t>
            </a:r>
            <a:r>
              <a:rPr lang="en-US" dirty="0" err="1"/>
              <a:t>BioModels</a:t>
            </a:r>
            <a:r>
              <a:rPr lang="en-US" dirty="0"/>
              <a:t> 255)</a:t>
            </a:r>
          </a:p>
        </p:txBody>
      </p:sp>
    </p:spTree>
    <p:extLst>
      <p:ext uri="{BB962C8B-B14F-4D97-AF65-F5344CB8AC3E}">
        <p14:creationId xmlns:p14="http://schemas.microsoft.com/office/powerpoint/2010/main" val="10059318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164E0-350E-1E40-8A29-489DBF8C9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167EB51-717A-B944-B2A4-06F5784A3A3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22</a:t>
            </a:fld>
            <a:endParaRPr lang="en-US" altLang="x-none"/>
          </a:p>
        </p:txBody>
      </p:sp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2A854A49-11C5-1947-B6C1-0FEA8FE820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586" y="1147803"/>
            <a:ext cx="4412742" cy="2947317"/>
          </a:xfrm>
          <a:prstGeom prst="rect">
            <a:avLst/>
          </a:prstGeom>
        </p:spPr>
      </p:pic>
      <p:pic>
        <p:nvPicPr>
          <p:cNvPr id="8" name="Picture 7" descr="A picture containing text, indoor, screenshot&#10;&#10;Description automatically generated">
            <a:extLst>
              <a:ext uri="{FF2B5EF4-FFF2-40B4-BE49-F238E27FC236}">
                <a16:creationId xmlns:a16="http://schemas.microsoft.com/office/drawing/2014/main" id="{8DF076A3-9E9D-D343-A1B2-08B717D1FD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586" y="4157662"/>
            <a:ext cx="7581900" cy="234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073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31FB65-CF09-0843-B203-1D00CCA554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3</a:t>
            </a:fld>
            <a:endParaRPr lang="en-US" altLang="x-none"/>
          </a:p>
        </p:txBody>
      </p:sp>
      <p:pic>
        <p:nvPicPr>
          <p:cNvPr id="2050" name="Picture 2" descr="Types of Software Testing | Two Main Types of Software Testing">
            <a:extLst>
              <a:ext uri="{FF2B5EF4-FFF2-40B4-BE49-F238E27FC236}">
                <a16:creationId xmlns:a16="http://schemas.microsoft.com/office/drawing/2014/main" id="{A06E7787-094F-4E42-9BC4-831EA3E0B5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972" y="1012507"/>
            <a:ext cx="8374848" cy="4832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8361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315CB68-6B4E-B841-9510-2D381C705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Linting Catches Errors Without Running the Program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ACEC736-30D6-0346-859A-B22542301A1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1F96DF4-0A1C-4FFD-A010-55DAD04D9A67}" type="slidenum">
              <a:rPr lang="en-US" altLang="x-none" smtClean="0"/>
              <a:pPr>
                <a:defRPr/>
              </a:pPr>
              <a:t>4</a:t>
            </a:fld>
            <a:endParaRPr lang="en-US" altLang="x-none"/>
          </a:p>
        </p:txBody>
      </p:sp>
      <p:pic>
        <p:nvPicPr>
          <p:cNvPr id="3074" name="Picture 2" descr="enter image description here">
            <a:extLst>
              <a:ext uri="{FF2B5EF4-FFF2-40B4-BE49-F238E27FC236}">
                <a16:creationId xmlns:a16="http://schemas.microsoft.com/office/drawing/2014/main" id="{FAC0213B-67A8-614A-A46C-8AB31F948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327" y="2089150"/>
            <a:ext cx="8342483" cy="3605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0169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913A9-E32E-8340-97C0-B4945EA43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Wrong With This Model?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E7B570-7D86-DA4D-9E39-19244C07369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5</a:t>
            </a:fld>
            <a:endParaRPr lang="en-US" altLang="x-none"/>
          </a:p>
        </p:txBody>
      </p:sp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4F820A8A-A26B-E943-8DC0-101BD53B24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628" y="3776980"/>
            <a:ext cx="3817112" cy="2547620"/>
          </a:xfrm>
          <a:prstGeom prst="rect">
            <a:avLst/>
          </a:prstGeom>
        </p:spPr>
      </p:pic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B67E1149-D3CF-3449-AA33-B69E0161FD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284" y="1333500"/>
            <a:ext cx="3225800" cy="20955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6C7E600-839F-EE42-9D47-8CAA5FAF0838}"/>
              </a:ext>
            </a:extLst>
          </p:cNvPr>
          <p:cNvSpPr txBox="1"/>
          <p:nvPr/>
        </p:nvSpPr>
        <p:spPr>
          <a:xfrm>
            <a:off x="4269740" y="4404459"/>
            <a:ext cx="4417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Why does [P] increase without bound?</a:t>
            </a:r>
          </a:p>
        </p:txBody>
      </p:sp>
    </p:spTree>
    <p:extLst>
      <p:ext uri="{BB962C8B-B14F-4D97-AF65-F5344CB8AC3E}">
        <p14:creationId xmlns:p14="http://schemas.microsoft.com/office/powerpoint/2010/main" val="2397231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B29B2-13E0-B944-8113-805B29989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We Mean by Mass Balance Errors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8FE254-B0DF-124A-A18D-B2F064F0265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6</a:t>
            </a:fld>
            <a:endParaRPr lang="en-US" altLang="x-non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78B3BEA-4AF0-674D-BEF5-7D09BD69B069}"/>
                  </a:ext>
                </a:extLst>
              </p:cNvPr>
              <p:cNvSpPr txBox="1"/>
              <p:nvPr/>
            </p:nvSpPr>
            <p:spPr>
              <a:xfrm>
                <a:off x="615696" y="1170432"/>
                <a:ext cx="198041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𝐴𝑇𝑃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𝐴𝐷𝑃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78B3BEA-4AF0-674D-BEF5-7D09BD69B0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696" y="1170432"/>
                <a:ext cx="1980414" cy="430887"/>
              </a:xfrm>
              <a:prstGeom prst="rect">
                <a:avLst/>
              </a:prstGeom>
              <a:blipFill>
                <a:blip r:embed="rId3"/>
                <a:stretch>
                  <a:fillRect l="-3185" r="-2548" b="-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C62ED6C9-FB17-4D43-85F6-A9D753D57478}"/>
              </a:ext>
            </a:extLst>
          </p:cNvPr>
          <p:cNvSpPr txBox="1"/>
          <p:nvPr/>
        </p:nvSpPr>
        <p:spPr>
          <a:xfrm>
            <a:off x="548113" y="801100"/>
            <a:ext cx="45272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Is there mass missing in this reaction?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887A0A3-A6EC-EF41-9768-1200EDC87F9E}"/>
                  </a:ext>
                </a:extLst>
              </p:cNvPr>
              <p:cNvSpPr txBox="1"/>
              <p:nvPr/>
            </p:nvSpPr>
            <p:spPr>
              <a:xfrm>
                <a:off x="621792" y="2273808"/>
                <a:ext cx="263924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𝐴𝑇𝑃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𝐴𝐷𝑃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887A0A3-A6EC-EF41-9768-1200EDC87F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792" y="2273808"/>
                <a:ext cx="2639249" cy="430887"/>
              </a:xfrm>
              <a:prstGeom prst="rect">
                <a:avLst/>
              </a:prstGeom>
              <a:blipFill>
                <a:blip r:embed="rId4"/>
                <a:stretch>
                  <a:fillRect l="-1914" r="-2392" b="-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2FD0C07D-FA34-BD4D-BABE-BB2CA5D05741}"/>
              </a:ext>
            </a:extLst>
          </p:cNvPr>
          <p:cNvSpPr txBox="1"/>
          <p:nvPr/>
        </p:nvSpPr>
        <p:spPr>
          <a:xfrm>
            <a:off x="554209" y="1904476"/>
            <a:ext cx="19928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In this reaction?</a:t>
            </a:r>
          </a:p>
        </p:txBody>
      </p:sp>
      <p:pic>
        <p:nvPicPr>
          <p:cNvPr id="1026" name="Picture 2" descr="ATP structure + function">
            <a:extLst>
              <a:ext uri="{FF2B5EF4-FFF2-40B4-BE49-F238E27FC236}">
                <a16:creationId xmlns:a16="http://schemas.microsoft.com/office/drawing/2014/main" id="{529501AA-13E7-9B4A-81B4-BE5E2E456B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3904" y="1128269"/>
            <a:ext cx="4718304" cy="2660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denosine diphosphate - Wikipedia">
            <a:extLst>
              <a:ext uri="{FF2B5EF4-FFF2-40B4-BE49-F238E27FC236}">
                <a16:creationId xmlns:a16="http://schemas.microsoft.com/office/drawing/2014/main" id="{3FD388CD-45FE-9F4A-945F-2B87A12A1F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053" y="3207279"/>
            <a:ext cx="4069478" cy="2373862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2" name="Picture 11" descr="Chart&#10;&#10;Description automatically generated with medium confidence">
            <a:extLst>
              <a:ext uri="{FF2B5EF4-FFF2-40B4-BE49-F238E27FC236}">
                <a16:creationId xmlns:a16="http://schemas.microsoft.com/office/drawing/2014/main" id="{83428B38-BCB4-E944-9E68-1D7C4C56DB9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51208" y="4386124"/>
            <a:ext cx="1376688" cy="1201314"/>
          </a:xfrm>
          <a:prstGeom prst="rect">
            <a:avLst/>
          </a:prstGeom>
        </p:spPr>
      </p:pic>
      <p:pic>
        <p:nvPicPr>
          <p:cNvPr id="14" name="Picture 13" descr="Chart&#10;&#10;Description automatically generated">
            <a:extLst>
              <a:ext uri="{FF2B5EF4-FFF2-40B4-BE49-F238E27FC236}">
                <a16:creationId xmlns:a16="http://schemas.microsoft.com/office/drawing/2014/main" id="{7965E14B-AC29-794D-A8FC-4186452076E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79029" y="4386124"/>
            <a:ext cx="1533986" cy="1201314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61780ED7-52B4-E24F-A49E-99EF23C876CE}"/>
              </a:ext>
            </a:extLst>
          </p:cNvPr>
          <p:cNvSpPr/>
          <p:nvPr/>
        </p:nvSpPr>
        <p:spPr>
          <a:xfrm>
            <a:off x="4777740" y="1022020"/>
            <a:ext cx="2787626" cy="40011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B2156F0-2582-B249-8810-033AC520E761}"/>
              </a:ext>
            </a:extLst>
          </p:cNvPr>
          <p:cNvSpPr txBox="1"/>
          <p:nvPr/>
        </p:nvSpPr>
        <p:spPr>
          <a:xfrm>
            <a:off x="6217920" y="1422130"/>
            <a:ext cx="629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ATP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A187F6D-8322-D643-806A-BCD7DD3B49B8}"/>
              </a:ext>
            </a:extLst>
          </p:cNvPr>
          <p:cNvSpPr txBox="1"/>
          <p:nvPr/>
        </p:nvSpPr>
        <p:spPr>
          <a:xfrm>
            <a:off x="2234217" y="3553157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ADP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4BFA92E-AE44-494C-B8DE-2C91D6D7F96C}"/>
              </a:ext>
            </a:extLst>
          </p:cNvPr>
          <p:cNvSpPr txBox="1"/>
          <p:nvPr/>
        </p:nvSpPr>
        <p:spPr>
          <a:xfrm>
            <a:off x="6681582" y="4218918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05F3607-6706-4746-ADE2-D8DFD8AE9601}"/>
                  </a:ext>
                </a:extLst>
              </p:cNvPr>
              <p:cNvSpPr txBox="1"/>
              <p:nvPr/>
            </p:nvSpPr>
            <p:spPr>
              <a:xfrm>
                <a:off x="1337243" y="6109156"/>
                <a:ext cx="384118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𝐴𝑇𝑃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𝐴𝐷𝑃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05F3607-6706-4746-ADE2-D8DFD8AE96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7243" y="6109156"/>
                <a:ext cx="3841180" cy="430887"/>
              </a:xfrm>
              <a:prstGeom prst="rect">
                <a:avLst/>
              </a:prstGeom>
              <a:blipFill>
                <a:blip r:embed="rId9"/>
                <a:stretch>
                  <a:fillRect b="-13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9600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5" grpId="0"/>
      <p:bldP spid="19" grpId="0"/>
      <p:bldP spid="20" grpId="0"/>
      <p:bldP spid="2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15FD7-E000-4D40-AD8C-219E18305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True Mass Balance May Not Be Desirable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93E5C7-54D5-C14A-BD4B-D73C363C0C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209799"/>
            <a:ext cx="8229600" cy="2948941"/>
          </a:xfrm>
        </p:spPr>
        <p:txBody>
          <a:bodyPr/>
          <a:lstStyle/>
          <a:p>
            <a:r>
              <a:rPr lang="en-US" dirty="0"/>
              <a:t>True mass balance precludes having implicit chemical species</a:t>
            </a:r>
          </a:p>
          <a:p>
            <a:pPr lvl="1"/>
            <a:r>
              <a:rPr lang="en-US" dirty="0"/>
              <a:t>Present in large quantities so that concentration does not change (e.g., water)</a:t>
            </a:r>
          </a:p>
          <a:p>
            <a:r>
              <a:rPr lang="en-US" dirty="0"/>
              <a:t>Appeal of implicit chemical species</a:t>
            </a:r>
          </a:p>
          <a:p>
            <a:pPr lvl="1"/>
            <a:r>
              <a:rPr lang="en-US" dirty="0"/>
              <a:t>Simpler reactions</a:t>
            </a:r>
          </a:p>
          <a:p>
            <a:pPr lvl="1"/>
            <a:r>
              <a:rPr lang="en-US" dirty="0"/>
              <a:t>More efficient simulation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3472C6D-DC89-1B4A-B360-508FC791B2A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7</a:t>
            </a:fld>
            <a:endParaRPr lang="en-US" altLang="x-non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42A1149-EC8C-2844-A486-80D0D75441C3}"/>
                  </a:ext>
                </a:extLst>
              </p:cNvPr>
              <p:cNvSpPr txBox="1"/>
              <p:nvPr/>
            </p:nvSpPr>
            <p:spPr>
              <a:xfrm>
                <a:off x="2331653" y="1333142"/>
                <a:ext cx="384118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𝐴𝑇𝑃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𝐴𝐷𝑃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42A1149-EC8C-2844-A486-80D0D75441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1653" y="1333142"/>
                <a:ext cx="3841180" cy="430887"/>
              </a:xfrm>
              <a:prstGeom prst="rect">
                <a:avLst/>
              </a:prstGeom>
              <a:blipFill>
                <a:blip r:embed="rId2"/>
                <a:stretch>
                  <a:fillRect b="-17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69280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89191-1199-B54C-9C80-2769873E6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Moietities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775E74-9B5C-FA45-B08C-8793854AEA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71599"/>
            <a:ext cx="8229600" cy="1783081"/>
          </a:xfrm>
        </p:spPr>
        <p:txBody>
          <a:bodyPr/>
          <a:lstStyle/>
          <a:p>
            <a:r>
              <a:rPr lang="en-US" dirty="0"/>
              <a:t>A moiety refers to a collection of chemical species that have similar chemical functions.</a:t>
            </a:r>
          </a:p>
          <a:p>
            <a:r>
              <a:rPr lang="en-US" dirty="0"/>
              <a:t>Example: Variations in the chemical structure of inorganic phosphates.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FA6603-CC09-9543-81B6-D13EB8D38D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8</a:t>
            </a:fld>
            <a:endParaRPr lang="en-US" altLang="x-none"/>
          </a:p>
        </p:txBody>
      </p:sp>
      <p:pic>
        <p:nvPicPr>
          <p:cNvPr id="5" name="Picture 2" descr="ATP structure + function">
            <a:extLst>
              <a:ext uri="{FF2B5EF4-FFF2-40B4-BE49-F238E27FC236}">
                <a16:creationId xmlns:a16="http://schemas.microsoft.com/office/drawing/2014/main" id="{1906D2C7-8548-F644-9269-F68B50DD06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3584" y="3321711"/>
            <a:ext cx="4718304" cy="2660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C3586C1-78B7-4E4F-AFFD-C5A8325726B2}"/>
              </a:ext>
            </a:extLst>
          </p:cNvPr>
          <p:cNvSpPr/>
          <p:nvPr/>
        </p:nvSpPr>
        <p:spPr>
          <a:xfrm>
            <a:off x="2208922" y="3321711"/>
            <a:ext cx="2843137" cy="34731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48CA075-0859-D44F-B8DC-613C4982AB2E}"/>
              </a:ext>
            </a:extLst>
          </p:cNvPr>
          <p:cNvSpPr/>
          <p:nvPr/>
        </p:nvSpPr>
        <p:spPr>
          <a:xfrm>
            <a:off x="3821199" y="3608070"/>
            <a:ext cx="2843137" cy="227838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2E5517D-9F49-9D48-A2CD-07B1B8442A60}"/>
                  </a:ext>
                </a:extLst>
              </p:cNvPr>
              <p:cNvSpPr txBox="1"/>
              <p:nvPr/>
            </p:nvSpPr>
            <p:spPr>
              <a:xfrm>
                <a:off x="3076177" y="3807061"/>
                <a:ext cx="27860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2E5517D-9F49-9D48-A2CD-07B1B8442A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6177" y="3807061"/>
                <a:ext cx="278601" cy="369332"/>
              </a:xfrm>
              <a:prstGeom prst="rect">
                <a:avLst/>
              </a:prstGeom>
              <a:blipFill>
                <a:blip r:embed="rId3"/>
                <a:stretch>
                  <a:fillRect l="-9091" r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ECCC29B-7E0C-8147-A030-0013F3E36537}"/>
                  </a:ext>
                </a:extLst>
              </p:cNvPr>
              <p:cNvSpPr txBox="1"/>
              <p:nvPr/>
            </p:nvSpPr>
            <p:spPr>
              <a:xfrm>
                <a:off x="2462767" y="3810871"/>
                <a:ext cx="28020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ECCC29B-7E0C-8147-A030-0013F3E365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2767" y="3810871"/>
                <a:ext cx="280205" cy="369332"/>
              </a:xfrm>
              <a:prstGeom prst="rect">
                <a:avLst/>
              </a:prstGeom>
              <a:blipFill>
                <a:blip r:embed="rId4"/>
                <a:stretch>
                  <a:fillRect l="-29167" r="-29167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6B0D32C-7C1E-4E4F-BFE8-0B3D7C3E86C1}"/>
                  </a:ext>
                </a:extLst>
              </p:cNvPr>
              <p:cNvSpPr txBox="1"/>
              <p:nvPr/>
            </p:nvSpPr>
            <p:spPr>
              <a:xfrm>
                <a:off x="1643617" y="3826111"/>
                <a:ext cx="767839" cy="10156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1" smtClean="0">
                          <a:latin typeface="Cambria Math" panose="02040503050406030204" pitchFamily="18" charset="0"/>
                        </a:rPr>
                        <m:t>γ</m:t>
                      </m:r>
                    </m:oMath>
                  </m:oMathPara>
                </a14:m>
                <a:endParaRPr lang="en-US" sz="2400" b="0" dirty="0"/>
              </a:p>
              <a:p>
                <a:endParaRPr lang="en-US" sz="2400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6B0D32C-7C1E-4E4F-BFE8-0B3D7C3E86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3617" y="3826111"/>
                <a:ext cx="767839" cy="101566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 descr="Chart&#10;&#10;Description automatically generated">
            <a:extLst>
              <a:ext uri="{FF2B5EF4-FFF2-40B4-BE49-F238E27FC236}">
                <a16:creationId xmlns:a16="http://schemas.microsoft.com/office/drawing/2014/main" id="{1C9732C7-E9E9-D04A-B56B-D0094B5EF6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60263" y="4087853"/>
            <a:ext cx="1533986" cy="1201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8243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74A68-6B44-BD45-9C34-BFD7B2A63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97021"/>
            <a:ext cx="8229600" cy="838200"/>
          </a:xfrm>
        </p:spPr>
        <p:txBody>
          <a:bodyPr/>
          <a:lstStyle/>
          <a:p>
            <a:r>
              <a:rPr lang="en-US" dirty="0"/>
              <a:t>Moiety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6BFEB7-34E1-F14F-B60C-ED72D40A21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76140"/>
            <a:ext cx="8229600" cy="2537461"/>
          </a:xfrm>
        </p:spPr>
        <p:txBody>
          <a:bodyPr/>
          <a:lstStyle/>
          <a:p>
            <a:r>
              <a:rPr lang="en-US" dirty="0"/>
              <a:t>Moiety analysis provides a way to check consistency of reactions while having flexibility about the exact chemical formula</a:t>
            </a:r>
          </a:p>
          <a:p>
            <a:r>
              <a:rPr lang="en-US" dirty="0"/>
              <a:t>Chemical species are represented by their moiety structure</a:t>
            </a:r>
          </a:p>
          <a:p>
            <a:r>
              <a:rPr lang="en-US" dirty="0"/>
              <a:t>A reaction is “moiety preserving” if the counts of moieties in the reactants is the same as the counts in the products.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908DA9-B396-0F44-A4D2-4CC8C37375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9</a:t>
            </a:fld>
            <a:endParaRPr lang="en-US" altLang="x-none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25AD06A-7EA3-374D-85AA-7062854324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2122071"/>
              </p:ext>
            </p:extLst>
          </p:nvPr>
        </p:nvGraphicFramePr>
        <p:xfrm>
          <a:off x="369571" y="3467099"/>
          <a:ext cx="3185393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1319">
                  <a:extLst>
                    <a:ext uri="{9D8B030D-6E8A-4147-A177-3AD203B41FA5}">
                      <a16:colId xmlns:a16="http://schemas.microsoft.com/office/drawing/2014/main" val="502210968"/>
                    </a:ext>
                  </a:extLst>
                </a:gridCol>
                <a:gridCol w="681134">
                  <a:extLst>
                    <a:ext uri="{9D8B030D-6E8A-4147-A177-3AD203B41FA5}">
                      <a16:colId xmlns:a16="http://schemas.microsoft.com/office/drawing/2014/main" val="2969247410"/>
                    </a:ext>
                  </a:extLst>
                </a:gridCol>
                <a:gridCol w="709127">
                  <a:extLst>
                    <a:ext uri="{9D8B030D-6E8A-4147-A177-3AD203B41FA5}">
                      <a16:colId xmlns:a16="http://schemas.microsoft.com/office/drawing/2014/main" val="3150918022"/>
                    </a:ext>
                  </a:extLst>
                </a:gridCol>
                <a:gridCol w="643813">
                  <a:extLst>
                    <a:ext uri="{9D8B030D-6E8A-4147-A177-3AD203B41FA5}">
                      <a16:colId xmlns:a16="http://schemas.microsoft.com/office/drawing/2014/main" val="16496204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Moiety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ATP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75995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13744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441593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40B0DD1-FFBA-6F45-A9B9-990FCC015F54}"/>
                  </a:ext>
                </a:extLst>
              </p:cNvPr>
              <p:cNvSpPr txBox="1"/>
              <p:nvPr/>
            </p:nvSpPr>
            <p:spPr>
              <a:xfrm>
                <a:off x="5589037" y="3337898"/>
                <a:ext cx="263924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𝐴𝑇𝑃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𝐴𝐷𝑃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40B0DD1-FFBA-6F45-A9B9-990FCC015F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9037" y="3337898"/>
                <a:ext cx="2639249" cy="430887"/>
              </a:xfrm>
              <a:prstGeom prst="rect">
                <a:avLst/>
              </a:prstGeom>
              <a:blipFill>
                <a:blip r:embed="rId2"/>
                <a:stretch>
                  <a:fillRect l="-2404" r="-1923" b="-8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2998F8A6-A32B-DA44-A8E5-E05D84D592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1981116"/>
              </p:ext>
            </p:extLst>
          </p:nvPr>
        </p:nvGraphicFramePr>
        <p:xfrm>
          <a:off x="4646194" y="3821427"/>
          <a:ext cx="395663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9158">
                  <a:extLst>
                    <a:ext uri="{9D8B030D-6E8A-4147-A177-3AD203B41FA5}">
                      <a16:colId xmlns:a16="http://schemas.microsoft.com/office/drawing/2014/main" val="1901718434"/>
                    </a:ext>
                  </a:extLst>
                </a:gridCol>
                <a:gridCol w="989158">
                  <a:extLst>
                    <a:ext uri="{9D8B030D-6E8A-4147-A177-3AD203B41FA5}">
                      <a16:colId xmlns:a16="http://schemas.microsoft.com/office/drawing/2014/main" val="1967387353"/>
                    </a:ext>
                  </a:extLst>
                </a:gridCol>
                <a:gridCol w="989158">
                  <a:extLst>
                    <a:ext uri="{9D8B030D-6E8A-4147-A177-3AD203B41FA5}">
                      <a16:colId xmlns:a16="http://schemas.microsoft.com/office/drawing/2014/main" val="1968856508"/>
                    </a:ext>
                  </a:extLst>
                </a:gridCol>
                <a:gridCol w="989158">
                  <a:extLst>
                    <a:ext uri="{9D8B030D-6E8A-4147-A177-3AD203B41FA5}">
                      <a16:colId xmlns:a16="http://schemas.microsoft.com/office/drawing/2014/main" val="30231096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Moiety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ATP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ADP + 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Equal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1644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1878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039686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9B6E3EB-83D8-A34F-A6DB-8AF13FDE8A42}"/>
                  </a:ext>
                </a:extLst>
              </p:cNvPr>
              <p:cNvSpPr txBox="1"/>
              <p:nvPr/>
            </p:nvSpPr>
            <p:spPr>
              <a:xfrm>
                <a:off x="5741437" y="5011191"/>
                <a:ext cx="198041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𝐴𝑇𝑃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𝐴𝐷𝑃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9B6E3EB-83D8-A34F-A6DB-8AF13FDE8A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1437" y="5011191"/>
                <a:ext cx="1980414" cy="430887"/>
              </a:xfrm>
              <a:prstGeom prst="rect">
                <a:avLst/>
              </a:prstGeom>
              <a:blipFill>
                <a:blip r:embed="rId3"/>
                <a:stretch>
                  <a:fillRect l="-3822" r="-2548" b="-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" name="Table 8">
            <a:extLst>
              <a:ext uri="{FF2B5EF4-FFF2-40B4-BE49-F238E27FC236}">
                <a16:creationId xmlns:a16="http://schemas.microsoft.com/office/drawing/2014/main" id="{66A8990E-539B-1840-9C4E-1CF15CE0BB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911735"/>
              </p:ext>
            </p:extLst>
          </p:nvPr>
        </p:nvGraphicFramePr>
        <p:xfrm>
          <a:off x="4798594" y="5494720"/>
          <a:ext cx="395663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9158">
                  <a:extLst>
                    <a:ext uri="{9D8B030D-6E8A-4147-A177-3AD203B41FA5}">
                      <a16:colId xmlns:a16="http://schemas.microsoft.com/office/drawing/2014/main" val="1901718434"/>
                    </a:ext>
                  </a:extLst>
                </a:gridCol>
                <a:gridCol w="989158">
                  <a:extLst>
                    <a:ext uri="{9D8B030D-6E8A-4147-A177-3AD203B41FA5}">
                      <a16:colId xmlns:a16="http://schemas.microsoft.com/office/drawing/2014/main" val="1967387353"/>
                    </a:ext>
                  </a:extLst>
                </a:gridCol>
                <a:gridCol w="989158">
                  <a:extLst>
                    <a:ext uri="{9D8B030D-6E8A-4147-A177-3AD203B41FA5}">
                      <a16:colId xmlns:a16="http://schemas.microsoft.com/office/drawing/2014/main" val="1968856508"/>
                    </a:ext>
                  </a:extLst>
                </a:gridCol>
                <a:gridCol w="989158">
                  <a:extLst>
                    <a:ext uri="{9D8B030D-6E8A-4147-A177-3AD203B41FA5}">
                      <a16:colId xmlns:a16="http://schemas.microsoft.com/office/drawing/2014/main" val="30231096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Moiety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ATP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ADP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Equal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1644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1878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0396860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E7E479E1-227A-AF46-95C1-D6B5C3D4D07C}"/>
              </a:ext>
            </a:extLst>
          </p:cNvPr>
          <p:cNvSpPr txBox="1"/>
          <p:nvPr/>
        </p:nvSpPr>
        <p:spPr>
          <a:xfrm>
            <a:off x="1213469" y="6159068"/>
            <a:ext cx="3249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Implicit chemical species: P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13E5585-B595-3D42-82C1-F4CA961D1C6B}"/>
              </a:ext>
            </a:extLst>
          </p:cNvPr>
          <p:cNvCxnSpPr/>
          <p:nvPr/>
        </p:nvCxnSpPr>
        <p:spPr>
          <a:xfrm>
            <a:off x="4798594" y="6430962"/>
            <a:ext cx="3804232" cy="0"/>
          </a:xfrm>
          <a:prstGeom prst="line">
            <a:avLst/>
          </a:prstGeom>
          <a:ln w="57150"/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0758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1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162382</TotalTime>
  <Words>992</Words>
  <Application>Microsoft Macintosh PowerPoint</Application>
  <PresentationFormat>On-screen Show (4:3)</PresentationFormat>
  <Paragraphs>225</Paragraphs>
  <Slides>22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Cambria Math</vt:lpstr>
      <vt:lpstr>Courier New</vt:lpstr>
      <vt:lpstr>Office Theme</vt:lpstr>
      <vt:lpstr>BIOE 498 / BIOE 599: Computational Systems Biology for Medical Applications   Lecture 15: Testing Models  </vt:lpstr>
      <vt:lpstr>Notes</vt:lpstr>
      <vt:lpstr>PowerPoint Presentation</vt:lpstr>
      <vt:lpstr>Software Linting Catches Errors Without Running the Program</vt:lpstr>
      <vt:lpstr>What’s Wrong With This Model?</vt:lpstr>
      <vt:lpstr>What Do We Mean by Mass Balance Errors</vt:lpstr>
      <vt:lpstr>True Mass Balance May Not Be Desirable</vt:lpstr>
      <vt:lpstr>Moietities</vt:lpstr>
      <vt:lpstr>Moiety Analysis</vt:lpstr>
      <vt:lpstr>Challenges With Moiety Analysis</vt:lpstr>
      <vt:lpstr>PowerPoint Presentation</vt:lpstr>
      <vt:lpstr>Finding Stoichiometric Inconsistencies (SI)</vt:lpstr>
      <vt:lpstr>Finding More Complicated Mass Balance Errors</vt:lpstr>
      <vt:lpstr>SI as a Linear Program</vt:lpstr>
      <vt:lpstr>Equality constraints are determined by the stoichiometry matrix</vt:lpstr>
      <vt:lpstr>Equality constraints are determined by the stoichiometry matrix.</vt:lpstr>
      <vt:lpstr>Finding More Complicated Mass Balance Errors</vt:lpstr>
      <vt:lpstr>PowerPoint Presentation</vt:lpstr>
      <vt:lpstr>BACKUP</vt:lpstr>
      <vt:lpstr>Finding Stoichiometric Inconsistencies (SI)</vt:lpstr>
      <vt:lpstr>Stoichiometric Inconsistency</vt:lpstr>
      <vt:lpstr>PowerPoint Presentation</vt:lpstr>
    </vt:vector>
  </TitlesOfParts>
  <Company>University of Washington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Tricia Caparas</dc:creator>
  <cp:lastModifiedBy>Joseph L. Hellerstein</cp:lastModifiedBy>
  <cp:revision>2622</cp:revision>
  <dcterms:created xsi:type="dcterms:W3CDTF">2008-11-04T22:35:39Z</dcterms:created>
  <dcterms:modified xsi:type="dcterms:W3CDTF">2021-01-27T22:56:09Z</dcterms:modified>
</cp:coreProperties>
</file>