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7" r:id="rId2"/>
    <p:sldId id="363" r:id="rId3"/>
    <p:sldId id="265" r:id="rId4"/>
    <p:sldId id="384" r:id="rId5"/>
    <p:sldId id="370" r:id="rId6"/>
    <p:sldId id="385" r:id="rId7"/>
    <p:sldId id="258" r:id="rId8"/>
    <p:sldId id="387" r:id="rId9"/>
    <p:sldId id="386" r:id="rId10"/>
    <p:sldId id="367" r:id="rId11"/>
    <p:sldId id="366" r:id="rId12"/>
    <p:sldId id="382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265"/>
            <p14:sldId id="384"/>
            <p14:sldId id="370"/>
            <p14:sldId id="385"/>
            <p14:sldId id="258"/>
            <p14:sldId id="387"/>
            <p14:sldId id="386"/>
          </p14:sldIdLst>
        </p14:section>
        <p14:section name="Untitled Section" id="{87D83A5A-145B-724B-99A6-B357B0086BDE}">
          <p14:sldIdLst>
            <p14:sldId id="367"/>
            <p14:sldId id="366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9"/>
    <p:restoredTop sz="91289"/>
  </p:normalViewPr>
  <p:slideViewPr>
    <p:cSldViewPr snapToObjects="1"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10/23/19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10/23/19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11: Parameter Confidence Intervals </a:t>
            </a:r>
            <a:br>
              <a:rPr lang="en-US" altLang="en-US" sz="2800" b="1" u="sng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With </a:t>
            </a:r>
            <a:r>
              <a:rPr lang="en-US" altLang="en-US" sz="2800" b="1" u="sng" dirty="0" err="1">
                <a:ea typeface="ＭＳ Ｐゴシック" panose="020B0600070205080204" pitchFamily="34" charset="-128"/>
              </a:rPr>
              <a:t>Boothstrapping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CA9C-E409-3C40-8632-4F324145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34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Lecture_11/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7F97-0735-C740-AE00-B2A9552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Software Engineering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26DD-71C8-1945-9AB4-64955C29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72001"/>
          </a:xfrm>
        </p:spPr>
        <p:txBody>
          <a:bodyPr/>
          <a:lstStyle/>
          <a:p>
            <a:r>
              <a:rPr lang="en-US" sz="2400" dirty="0"/>
              <a:t>Never write the same code (or data) twice</a:t>
            </a:r>
          </a:p>
          <a:p>
            <a:pPr lvl="1"/>
            <a:r>
              <a:rPr lang="en-US" sz="2000" dirty="0"/>
              <a:t>Why? Copies always diverge</a:t>
            </a:r>
          </a:p>
          <a:p>
            <a:pPr lvl="1"/>
            <a:r>
              <a:rPr lang="en-US" sz="2000" dirty="0"/>
              <a:t>Best practices: Use functions for code (and normalized data)</a:t>
            </a:r>
          </a:p>
          <a:p>
            <a:r>
              <a:rPr lang="en-US" sz="2400" dirty="0"/>
              <a:t>Software components should have well-defined interfaces</a:t>
            </a:r>
          </a:p>
          <a:p>
            <a:pPr lvl="1"/>
            <a:r>
              <a:rPr lang="en-US" sz="2000" dirty="0"/>
              <a:t>Why? Easy to understand, reuse, and modify components</a:t>
            </a:r>
          </a:p>
          <a:p>
            <a:pPr lvl="1"/>
            <a:r>
              <a:rPr lang="en-US" sz="2000" dirty="0"/>
              <a:t>Best practices: No global variables, use functions</a:t>
            </a:r>
          </a:p>
          <a:p>
            <a:r>
              <a:rPr lang="en-US" sz="2400" dirty="0"/>
              <a:t>Write readable code</a:t>
            </a:r>
          </a:p>
          <a:p>
            <a:pPr lvl="1"/>
            <a:r>
              <a:rPr lang="en-US" sz="2000" dirty="0"/>
              <a:t>Why? So others can understand and extend your work</a:t>
            </a:r>
          </a:p>
          <a:p>
            <a:pPr lvl="1"/>
            <a:r>
              <a:rPr lang="en-US" sz="2000" dirty="0"/>
              <a:t>Best practices: function, good documentation, meaningful names</a:t>
            </a:r>
          </a:p>
          <a:p>
            <a:r>
              <a:rPr lang="en-US" sz="2400" dirty="0"/>
              <a:t>Write reproducible code</a:t>
            </a:r>
          </a:p>
          <a:p>
            <a:pPr lvl="1"/>
            <a:r>
              <a:rPr lang="en-US" sz="2000" dirty="0"/>
              <a:t>Why? Reproducibility is the foundation of science</a:t>
            </a:r>
          </a:p>
          <a:p>
            <a:pPr lvl="1"/>
            <a:r>
              <a:rPr lang="en-US" sz="2000" dirty="0"/>
              <a:t>Best practices: write tests for each function, no manual steps in computational studies, automated installs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EB44-9A43-5F40-9D3D-4A169BDE2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59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E40-5DE4-9E46-92CC-BBCB72F5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</p:spPr>
            <p:txBody>
              <a:bodyPr/>
              <a:lstStyle/>
              <a:p>
                <a:r>
                  <a:rPr lang="en-US" dirty="0"/>
                  <a:t>Want to estimate confidence intervals for parameters</a:t>
                </a:r>
              </a:p>
              <a:p>
                <a:pPr lvl="1"/>
                <a:r>
                  <a:rPr lang="en-US" dirty="0"/>
                  <a:t>Example: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=90%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a distribution of parameter estimates</a:t>
                </a:r>
              </a:p>
              <a:p>
                <a:pPr lvl="1"/>
                <a:r>
                  <a:rPr lang="en-US" dirty="0"/>
                  <a:t>More observations? Expensive.</a:t>
                </a:r>
              </a:p>
              <a:p>
                <a:pPr lvl="1"/>
                <a:r>
                  <a:rPr lang="en-US" dirty="0"/>
                  <a:t>Cross validation? Small sample size.</a:t>
                </a:r>
              </a:p>
              <a:p>
                <a:r>
                  <a:rPr lang="en-US" dirty="0"/>
                  <a:t>Bootstrapping provides a way to generate synthetic data that are statistically similar to the original observations.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  <a:blipFill>
                <a:blip r:embed="rId2"/>
                <a:stretch>
                  <a:fillRect l="-1389" t="-7143" r="-1389" b="-26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61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Bootstrapping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16B1F-6047-124A-B3D7-AFAD44B8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1"/>
          </a:xfrm>
        </p:spPr>
        <p:txBody>
          <a:bodyPr/>
          <a:lstStyle/>
          <a:p>
            <a:r>
              <a:rPr lang="en-US" dirty="0"/>
              <a:t>Use the residuals from a good model to generate synthetic observations.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00" y="2618020"/>
            <a:ext cx="3360728" cy="26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3756" y="2209800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6045" y="2133600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81200" y="3276600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60278" y="3277942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1669" y="3886200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/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blipFill>
                <a:blip r:embed="rId3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/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blipFill>
                <a:blip r:embed="rId4"/>
                <a:stretch>
                  <a:fillRect l="-25000" r="-2083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/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blipFill>
                <a:blip r:embed="rId5"/>
                <a:stretch>
                  <a:fillRect l="-16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360BE5-1D8B-F747-A56E-251A32A9CCA3}"/>
              </a:ext>
            </a:extLst>
          </p:cNvPr>
          <p:cNvSpPr txBox="1"/>
          <p:nvPr/>
        </p:nvSpPr>
        <p:spPr>
          <a:xfrm>
            <a:off x="2266942" y="440953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i.i.d</a:t>
            </a:r>
            <a:r>
              <a:rPr lang="en-US" dirty="0"/>
              <a:t>. random variable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705E3-19E9-8841-AEA7-D54483758AB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3045185" y="3644717"/>
            <a:ext cx="1149710" cy="379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0BB341-285C-3544-A367-B3C77849412D}"/>
              </a:ext>
            </a:extLst>
          </p:cNvPr>
          <p:cNvGrpSpPr/>
          <p:nvPr/>
        </p:nvGrpSpPr>
        <p:grpSpPr>
          <a:xfrm>
            <a:off x="1297841" y="5456742"/>
            <a:ext cx="6482318" cy="1172658"/>
            <a:chOff x="1297841" y="5456742"/>
            <a:chExt cx="6482318" cy="1172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826568-1EB4-B447-BC71-FC6A7C789856}"/>
                </a:ext>
              </a:extLst>
            </p:cNvPr>
            <p:cNvSpPr txBox="1"/>
            <p:nvPr/>
          </p:nvSpPr>
          <p:spPr>
            <a:xfrm>
              <a:off x="1297841" y="5456742"/>
              <a:ext cx="12907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Synthetic</a:t>
              </a:r>
            </a:p>
            <a:p>
              <a:r>
                <a:rPr lang="en-US" sz="2100" dirty="0">
                  <a:solidFill>
                    <a:srgbClr val="FF0000"/>
                  </a:solidFill>
                </a:rPr>
                <a:t>Data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/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blipFill>
                  <a:blip r:embed="rId6"/>
                  <a:stretch>
                    <a:fillRect t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9FD2D3-DADC-9946-BB20-4ABB494C577B}"/>
                </a:ext>
              </a:extLst>
            </p:cNvPr>
            <p:cNvSpPr txBox="1"/>
            <p:nvPr/>
          </p:nvSpPr>
          <p:spPr>
            <a:xfrm>
              <a:off x="4876800" y="6107668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Randomly chosen residual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43EAC4-3F85-744D-880D-2BC99A80D176}"/>
                </a:ext>
              </a:extLst>
            </p:cNvPr>
            <p:cNvSpPr txBox="1"/>
            <p:nvPr/>
          </p:nvSpPr>
          <p:spPr>
            <a:xfrm rot="16200000" flipH="1">
              <a:off x="4103626" y="546953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D4155D-F3E1-FC44-BC1F-2AF9DDBE1851}"/>
                </a:ext>
              </a:extLst>
            </p:cNvPr>
            <p:cNvSpPr txBox="1"/>
            <p:nvPr/>
          </p:nvSpPr>
          <p:spPr>
            <a:xfrm>
              <a:off x="3127603" y="626006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estimate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59770-C773-2E4C-BCA2-E38F5FC26A25}"/>
                </a:ext>
              </a:extLst>
            </p:cNvPr>
            <p:cNvSpPr txBox="1"/>
            <p:nvPr/>
          </p:nvSpPr>
          <p:spPr>
            <a:xfrm rot="16200000" flipH="1">
              <a:off x="5531811" y="5669590"/>
              <a:ext cx="373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1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A34-8545-CE4D-8882-DB3F0E5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in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177B-3F80-CF4E-AFA4-C31665C57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6A012-72C6-6141-B419-7616B388A308}"/>
              </a:ext>
            </a:extLst>
          </p:cNvPr>
          <p:cNvSpPr/>
          <p:nvPr/>
        </p:nvSpPr>
        <p:spPr>
          <a:xfrm>
            <a:off x="685800" y="16002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good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2ECE8-D114-9346-AEFC-C7493A75E582}"/>
              </a:ext>
            </a:extLst>
          </p:cNvPr>
          <p:cNvSpPr/>
          <p:nvPr/>
        </p:nvSpPr>
        <p:spPr>
          <a:xfrm>
            <a:off x="685800" y="3052823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815B-3245-7843-A54F-607574C6EBF4}"/>
              </a:ext>
            </a:extLst>
          </p:cNvPr>
          <p:cNvSpPr/>
          <p:nvPr/>
        </p:nvSpPr>
        <p:spPr>
          <a:xfrm>
            <a:off x="3581399" y="1600200"/>
            <a:ext cx="3632197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synthetic data from model estimates + randomly chosen residuals.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223BB-254A-5248-ADC2-ED6FAF77957E}"/>
              </a:ext>
            </a:extLst>
          </p:cNvPr>
          <p:cNvSpPr/>
          <p:nvPr/>
        </p:nvSpPr>
        <p:spPr>
          <a:xfrm>
            <a:off x="4764430" y="2862805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 parameters.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7095F-798B-5548-94C2-1EC9F6CDF231}"/>
              </a:ext>
            </a:extLst>
          </p:cNvPr>
          <p:cNvSpPr/>
          <p:nvPr/>
        </p:nvSpPr>
        <p:spPr>
          <a:xfrm>
            <a:off x="2413158" y="4724400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confidence intervals from parameter estimates.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A6F4A42-0498-2442-A9AA-F3EA1AB0EC49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6974230" y="2133600"/>
            <a:ext cx="239366" cy="1186405"/>
          </a:xfrm>
          <a:prstGeom prst="bentConnector3">
            <a:avLst>
              <a:gd name="adj1" fmla="val 1955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B4AF756-4A2E-1546-9FD9-2540F7FF97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521589" y="2783711"/>
            <a:ext cx="53822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2C98F0-FFA7-1C4F-A701-6E2C2BC670D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95600" y="2133600"/>
            <a:ext cx="685799" cy="12216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958ECA3-EF81-D64F-ADCF-1B916CFCBEF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4410597" y="3265666"/>
            <a:ext cx="947195" cy="1970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3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1027E-7632-E949-83A8-4365F64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0050"/>
            <a:ext cx="78486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188023</TotalTime>
  <Words>456</Words>
  <Application>Microsoft Macintosh PowerPoint</Application>
  <PresentationFormat>On-screen Show (4:3)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11: Parameter Confidence Intervals  With Boothstrapping  </vt:lpstr>
      <vt:lpstr>Downloads</vt:lpstr>
      <vt:lpstr>The Layers of Modeling</vt:lpstr>
      <vt:lpstr>Key Software Engineering Practices</vt:lpstr>
      <vt:lpstr>Agenda</vt:lpstr>
      <vt:lpstr>Bootstrapping</vt:lpstr>
      <vt:lpstr>Principle of Bootstrapping</vt:lpstr>
      <vt:lpstr>Principles in Bootstrapping</vt:lpstr>
      <vt:lpstr>PowerPoint Presentation</vt:lpstr>
      <vt:lpstr>Synthetic Observations With Bootstrapping</vt:lpstr>
      <vt:lpstr>Generating a Synthetic Response Data</vt:lpstr>
      <vt:lpstr>Exercise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2969</cp:revision>
  <cp:lastPrinted>2018-10-12T18:44:59Z</cp:lastPrinted>
  <dcterms:created xsi:type="dcterms:W3CDTF">2008-11-04T22:35:39Z</dcterms:created>
  <dcterms:modified xsi:type="dcterms:W3CDTF">2019-10-24T00:18:30Z</dcterms:modified>
</cp:coreProperties>
</file>