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47" r:id="rId2"/>
    <p:sldId id="363" r:id="rId3"/>
    <p:sldId id="265" r:id="rId4"/>
    <p:sldId id="370" r:id="rId5"/>
    <p:sldId id="385" r:id="rId6"/>
    <p:sldId id="258" r:id="rId7"/>
    <p:sldId id="387" r:id="rId8"/>
    <p:sldId id="388" r:id="rId9"/>
    <p:sldId id="389" r:id="rId10"/>
    <p:sldId id="390" r:id="rId11"/>
    <p:sldId id="391" r:id="rId12"/>
    <p:sldId id="382" r:id="rId13"/>
    <p:sldId id="366" r:id="rId14"/>
    <p:sldId id="367" r:id="rId15"/>
    <p:sldId id="386" r:id="rId16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7542DE-3A9F-ED4D-B4EC-693CDE303B5B}">
          <p14:sldIdLst>
            <p14:sldId id="347"/>
            <p14:sldId id="363"/>
            <p14:sldId id="265"/>
            <p14:sldId id="370"/>
            <p14:sldId id="385"/>
            <p14:sldId id="258"/>
            <p14:sldId id="387"/>
            <p14:sldId id="388"/>
            <p14:sldId id="389"/>
            <p14:sldId id="390"/>
            <p14:sldId id="391"/>
            <p14:sldId id="382"/>
            <p14:sldId id="366"/>
            <p14:sldId id="367"/>
            <p14:sldId id="3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3"/>
    <p:restoredTop sz="91309"/>
  </p:normalViewPr>
  <p:slideViewPr>
    <p:cSldViewPr snapToObjects="1">
      <p:cViewPr varScale="1">
        <p:scale>
          <a:sx n="111" d="100"/>
          <a:sy n="111" d="100"/>
        </p:scale>
        <p:origin x="57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10/23/19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10/23/19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331179" y="6248400"/>
            <a:ext cx="59362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67600" y="6264275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58075" y="6281860"/>
            <a:ext cx="6191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13.png"/><Relationship Id="rId9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3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228600" y="533400"/>
            <a:ext cx="8534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Computational Systems Biology for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Lecture 11: Estimating Parameter Confidence Intervals </a:t>
            </a:r>
            <a:br>
              <a:rPr lang="en-US" altLang="en-US" sz="2800" b="1" u="sng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With </a:t>
            </a:r>
            <a:r>
              <a:rPr lang="en-US" altLang="en-US" sz="2800" b="1" u="sng" dirty="0" err="1">
                <a:ea typeface="ＭＳ Ｐゴシック" panose="020B0600070205080204" pitchFamily="34" charset="-128"/>
              </a:rPr>
              <a:t>Boothstrapping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F87E8-F973-3A48-A183-96F0506B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 Calculation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4F237-06B6-594F-8319-F28AD02E23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CCDFD9B-68F9-A242-965E-0C9C5F7CA0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3276600"/>
                <a:ext cx="8229600" cy="2590800"/>
              </a:xfrm>
            </p:spPr>
            <p:txBody>
              <a:bodyPr/>
              <a:lstStyle/>
              <a:p>
                <a:pPr marL="457200" lvl="1" indent="0">
                  <a:buNone/>
                </a:pPr>
                <a:r>
                  <a:rPr lang="en-US" sz="2000" dirty="0"/>
                  <a:t>Given: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acc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=0.15,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2000" dirty="0"/>
                  <a:t>=0.03, </a:t>
                </a:r>
                <a:r>
                  <a:rPr lang="en-US" sz="2000" i="1" dirty="0"/>
                  <a:t>M</a:t>
                </a:r>
                <a:r>
                  <a:rPr lang="en-US" sz="2000" dirty="0"/>
                  <a:t>=9. Find 95% confidence interval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The standard deviation of the mean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sz="2000" dirty="0"/>
                  <a:t> of the standard deviation of the observations. 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acc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ra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0.025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≈−2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0.975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≈2</m:t>
                    </m:r>
                  </m:oMath>
                </a14:m>
                <a:endParaRPr lang="en-US" sz="2000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acc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acc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=0.15+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0.01=0.13</m:t>
                    </m:r>
                  </m:oMath>
                </a14:m>
                <a:endParaRPr lang="en-US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b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acc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acc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0.01=0.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17</m:t>
                    </m:r>
                  </m:oMath>
                </a14:m>
                <a:endParaRPr lang="en-US" sz="2000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CCDFD9B-68F9-A242-965E-0C9C5F7CA0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276600"/>
                <a:ext cx="8229600" cy="2590800"/>
              </a:xfrm>
              <a:blipFill>
                <a:blip r:embed="rId2"/>
                <a:stretch>
                  <a:fillRect b="-1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1009A578-2AD3-0243-8BDE-6063C01EC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634" y="1064428"/>
            <a:ext cx="2286000" cy="16962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60167E-120E-4E49-8AF2-0F761B0318AD}"/>
              </a:ext>
            </a:extLst>
          </p:cNvPr>
          <p:cNvSpPr txBox="1"/>
          <p:nvPr/>
        </p:nvSpPr>
        <p:spPr>
          <a:xfrm>
            <a:off x="6374834" y="1274455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distribution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C1B4416-71D1-DB46-8591-963BE5881052}"/>
              </a:ext>
            </a:extLst>
          </p:cNvPr>
          <p:cNvGrpSpPr/>
          <p:nvPr/>
        </p:nvGrpSpPr>
        <p:grpSpPr>
          <a:xfrm>
            <a:off x="762000" y="1160450"/>
            <a:ext cx="2944692" cy="1600200"/>
            <a:chOff x="695086" y="4007982"/>
            <a:chExt cx="4214929" cy="242298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D42E9FC-B469-2842-A160-066470F1C733}"/>
                </a:ext>
              </a:extLst>
            </p:cNvPr>
            <p:cNvGrpSpPr/>
            <p:nvPr/>
          </p:nvGrpSpPr>
          <p:grpSpPr>
            <a:xfrm>
              <a:off x="1207172" y="4007982"/>
              <a:ext cx="3175000" cy="2422980"/>
              <a:chOff x="2514600" y="3795692"/>
              <a:chExt cx="3175000" cy="2422980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8275C587-84C6-EB4D-9CF0-68AAA8D759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4600" y="3795692"/>
                <a:ext cx="3175000" cy="2184400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D1CA32F-49C6-CA4F-94A5-C0F701D54A69}"/>
                      </a:ext>
                    </a:extLst>
                  </p:cNvPr>
                  <p:cNvSpPr txBox="1"/>
                  <p:nvPr/>
                </p:nvSpPr>
                <p:spPr>
                  <a:xfrm>
                    <a:off x="3968538" y="5745778"/>
                    <a:ext cx="256432" cy="37282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D1CA32F-49C6-CA4F-94A5-C0F701D54A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8538" y="5745778"/>
                    <a:ext cx="256432" cy="37282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8571" r="-21429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5420667-CFB7-454B-9FC3-5818F6C62BE4}"/>
                  </a:ext>
                </a:extLst>
              </p:cNvPr>
              <p:cNvSpPr/>
              <p:nvPr/>
            </p:nvSpPr>
            <p:spPr>
              <a:xfrm>
                <a:off x="2795217" y="5715000"/>
                <a:ext cx="625579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E454A50-7D74-934C-BB08-E049BE6C2303}"/>
                  </a:ext>
                </a:extLst>
              </p:cNvPr>
              <p:cNvSpPr/>
              <p:nvPr/>
            </p:nvSpPr>
            <p:spPr>
              <a:xfrm>
                <a:off x="4632221" y="5761472"/>
                <a:ext cx="625579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168499A2-6F7B-D540-8613-C1AAFF5D0DB5}"/>
                      </a:ext>
                    </a:extLst>
                  </p:cNvPr>
                  <p:cNvSpPr txBox="1"/>
                  <p:nvPr/>
                </p:nvSpPr>
                <p:spPr>
                  <a:xfrm>
                    <a:off x="3108007" y="5715000"/>
                    <a:ext cx="267124" cy="41942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168499A2-6F7B-D540-8613-C1AAFF5D0D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8007" y="5715000"/>
                    <a:ext cx="267124" cy="41942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500" r="-6250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D02A0B7-75B0-B54E-B363-FBD1BA610B3D}"/>
                      </a:ext>
                    </a:extLst>
                  </p:cNvPr>
                  <p:cNvSpPr txBox="1"/>
                  <p:nvPr/>
                </p:nvSpPr>
                <p:spPr>
                  <a:xfrm>
                    <a:off x="4762075" y="5715000"/>
                    <a:ext cx="267124" cy="41942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D02A0B7-75B0-B54E-B363-FBD1BA610B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2075" y="5715000"/>
                    <a:ext cx="267124" cy="41942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6667" r="-26667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C2D005F7-2802-484B-B39F-4714700DAE5C}"/>
                      </a:ext>
                    </a:extLst>
                  </p:cNvPr>
                  <p:cNvSpPr txBox="1"/>
                  <p:nvPr/>
                </p:nvSpPr>
                <p:spPr>
                  <a:xfrm>
                    <a:off x="3386918" y="5057001"/>
                    <a:ext cx="1276283" cy="279616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b="0" dirty="0"/>
                      <a:t>Area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=1−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C2D005F7-2802-484B-B39F-4714700DAE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6918" y="5057001"/>
                    <a:ext cx="1276283" cy="27961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451" t="-18750" r="-2817" b="-437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6E09CCA-EA04-B847-9C56-2DFA900DEAEE}"/>
                    </a:ext>
                  </a:extLst>
                </p:cNvPr>
                <p:cNvSpPr txBox="1"/>
                <p:nvPr/>
              </p:nvSpPr>
              <p:spPr>
                <a:xfrm>
                  <a:off x="3235594" y="4117245"/>
                  <a:ext cx="1674421" cy="38855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a14:m>
                  <a:r>
                    <a:rPr lang="en-US" sz="1600" dirty="0"/>
                    <a:t> distribution</a:t>
                  </a:r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6E09CCA-EA04-B847-9C56-2DFA900DEA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594" y="4117245"/>
                  <a:ext cx="1674421" cy="388550"/>
                </a:xfrm>
                <a:prstGeom prst="rect">
                  <a:avLst/>
                </a:prstGeom>
                <a:blipFill>
                  <a:blip r:embed="rId9"/>
                  <a:stretch>
                    <a:fillRect l="-6452" t="-19048" r="-8602" b="-4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F8C23BF-4376-A644-9E08-19ED35EAE3FB}"/>
                    </a:ext>
                  </a:extLst>
                </p:cNvPr>
                <p:cNvSpPr txBox="1"/>
                <p:nvPr/>
              </p:nvSpPr>
              <p:spPr>
                <a:xfrm>
                  <a:off x="3938832" y="5231161"/>
                  <a:ext cx="821518" cy="4085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200" b="0" dirty="0"/>
                    <a:t>Area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F8C23BF-4376-A644-9E08-19ED35EAE3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8832" y="5231161"/>
                  <a:ext cx="821518" cy="408550"/>
                </a:xfrm>
                <a:prstGeom prst="rect">
                  <a:avLst/>
                </a:prstGeom>
                <a:blipFill>
                  <a:blip r:embed="rId10"/>
                  <a:stretch>
                    <a:fillRect l="-12766" r="-4255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ABE7394-AD65-BF4F-9A26-3A4548DF83BD}"/>
                    </a:ext>
                  </a:extLst>
                </p:cNvPr>
                <p:cNvSpPr txBox="1"/>
                <p:nvPr/>
              </p:nvSpPr>
              <p:spPr>
                <a:xfrm>
                  <a:off x="695086" y="5205458"/>
                  <a:ext cx="821518" cy="4085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200" b="0" dirty="0"/>
                    <a:t>Area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ABE7394-AD65-BF4F-9A26-3A4548DF83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086" y="5205458"/>
                  <a:ext cx="821518" cy="408550"/>
                </a:xfrm>
                <a:prstGeom prst="rect">
                  <a:avLst/>
                </a:prstGeom>
                <a:blipFill>
                  <a:blip r:embed="rId11"/>
                  <a:stretch>
                    <a:fillRect l="-17778" r="-4444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2624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3BE8E-FEFB-4745-82FD-CD83513B5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Notebook </a:t>
            </a:r>
            <a:r>
              <a:rPr lang="en-US"/>
              <a:t>for Lecture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546EB-08A7-4648-971A-514D62225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E5BBD-B388-4546-8950-442A1F88C4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53808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CD8E-D28D-BA48-91E1-D41F2631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4CA9C-E409-3C40-8632-4F324145E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4F2996-EDB7-B54F-96E0-7945BA027B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1790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67AC-19A8-A84A-AD29-CE9094C8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 Synthetic Response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EA42C-8833-EF4C-974C-06FAC4D63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y_obs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y_fit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y_obs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y_fit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:return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bootstrap data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residuals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y_obs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y_fit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y_obs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residuals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residuals.reshape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samples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(0, length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, length)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y_fit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residuals[samples]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result.reshape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result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26B264-DF07-A34E-A052-73194C3256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92477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D150-7FF1-2A41-B255-4F99D65A4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838200"/>
          </a:xfrm>
        </p:spPr>
        <p:txBody>
          <a:bodyPr/>
          <a:lstStyle/>
          <a:p>
            <a:r>
              <a:rPr lang="en-US" dirty="0"/>
              <a:t>Synthetic Observations With Bootstrapping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E002D-3997-354B-976E-21A5C5884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F113A2-9A9B-AD4A-994A-45280F35C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710" y="2640862"/>
            <a:ext cx="2715940" cy="3866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DA8FBF-EA10-614F-BF6C-2CD3E5B2A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93" y="2544218"/>
            <a:ext cx="2809707" cy="39629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E84951-C0B4-1641-9CF2-708FE1A22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089" y="787400"/>
            <a:ext cx="2922621" cy="1981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FE8E0F-F681-3F4A-A536-2366CF09DB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2950" y="3866300"/>
            <a:ext cx="38100" cy="2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7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06DCE-0185-7F4A-AB13-36E0FB74EB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1027E-7632-E949-83A8-4365F64F4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00050"/>
            <a:ext cx="784860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0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1CDD-1AC0-D841-8608-0427D0F3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CE50-5F1A-AD42-9F7B-560319B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shorturl.at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/crOS2</a:t>
            </a:r>
          </a:p>
          <a:p>
            <a:pPr lvl="1"/>
            <a:r>
              <a:rPr lang="en-US" dirty="0"/>
              <a:t>Open Lecture_11</a:t>
            </a:r>
          </a:p>
          <a:p>
            <a:pPr lvl="1"/>
            <a:r>
              <a:rPr lang="en-US" dirty="0"/>
              <a:t>Download all files into the same directory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452FF-B381-E647-B00F-62D0CE459B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6876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501" y="228600"/>
            <a:ext cx="5582099" cy="994172"/>
          </a:xfrm>
        </p:spPr>
        <p:txBody>
          <a:bodyPr/>
          <a:lstStyle/>
          <a:p>
            <a:r>
              <a:rPr lang="en-US" dirty="0"/>
              <a:t>The Layers of Modeling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F7B8D8-94C7-0443-87E8-4FF147601AA0}"/>
              </a:ext>
            </a:extLst>
          </p:cNvPr>
          <p:cNvSpPr/>
          <p:nvPr/>
        </p:nvSpPr>
        <p:spPr>
          <a:xfrm>
            <a:off x="1828800" y="990600"/>
            <a:ext cx="2046756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Experimental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CBA8EF-DEBE-D04B-9E82-E050AF7B809E}"/>
              </a:ext>
            </a:extLst>
          </p:cNvPr>
          <p:cNvSpPr/>
          <p:nvPr/>
        </p:nvSpPr>
        <p:spPr>
          <a:xfrm>
            <a:off x="5447470" y="979611"/>
            <a:ext cx="2046756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1C127BD-72F6-5846-BAEF-CE5AFCE699F0}"/>
              </a:ext>
            </a:extLst>
          </p:cNvPr>
          <p:cNvSpPr/>
          <p:nvPr/>
        </p:nvSpPr>
        <p:spPr>
          <a:xfrm>
            <a:off x="1516777" y="4665979"/>
            <a:ext cx="2788173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Refined Parameter Estimates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D673782-D7ED-DA40-9981-9FA4ADAEFE32}"/>
              </a:ext>
            </a:extLst>
          </p:cNvPr>
          <p:cNvSpPr/>
          <p:nvPr/>
        </p:nvSpPr>
        <p:spPr>
          <a:xfrm>
            <a:off x="5524498" y="4651637"/>
            <a:ext cx="2552702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Refined Model Quality Metrics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49B175-BBF0-054B-B1DF-54C174F7BAB3}"/>
              </a:ext>
            </a:extLst>
          </p:cNvPr>
          <p:cNvSpPr/>
          <p:nvPr/>
        </p:nvSpPr>
        <p:spPr>
          <a:xfrm>
            <a:off x="3505200" y="3055069"/>
            <a:ext cx="1942270" cy="105973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Fitting</a:t>
            </a:r>
          </a:p>
          <a:p>
            <a:pPr algn="ctr"/>
            <a:endParaRPr lang="en-US" dirty="0">
              <a:solidFill>
                <a:srgbClr val="002060"/>
              </a:solidFill>
            </a:endParaRPr>
          </a:p>
          <a:p>
            <a:pPr algn="ctr"/>
            <a:endParaRPr lang="en-US" dirty="0">
              <a:solidFill>
                <a:srgbClr val="002060"/>
              </a:solidFill>
            </a:endParaRPr>
          </a:p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B9FF60-BF44-4343-81BE-45219BD945DD}"/>
              </a:ext>
            </a:extLst>
          </p:cNvPr>
          <p:cNvSpPr/>
          <p:nvPr/>
        </p:nvSpPr>
        <p:spPr>
          <a:xfrm>
            <a:off x="1592977" y="3260013"/>
            <a:ext cx="1637470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 Estimates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F5D10D-4F9A-6742-94A0-911BFCC43361}"/>
              </a:ext>
            </a:extLst>
          </p:cNvPr>
          <p:cNvSpPr/>
          <p:nvPr/>
        </p:nvSpPr>
        <p:spPr>
          <a:xfrm>
            <a:off x="5904670" y="3276600"/>
            <a:ext cx="2144138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Quality Metrics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7E2A15-CF79-544B-AEF3-2E39678B94C3}"/>
              </a:ext>
            </a:extLst>
          </p:cNvPr>
          <p:cNvSpPr/>
          <p:nvPr/>
        </p:nvSpPr>
        <p:spPr>
          <a:xfrm>
            <a:off x="4419600" y="3484028"/>
            <a:ext cx="87547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</a:t>
            </a:r>
          </a:p>
          <a:p>
            <a:pPr algn="ctr"/>
            <a:r>
              <a:rPr lang="en-US" b="1" dirty="0"/>
              <a:t>Model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8011F4-D3E4-4740-9DA6-619E73A3D2F3}"/>
              </a:ext>
            </a:extLst>
          </p:cNvPr>
          <p:cNvSpPr/>
          <p:nvPr/>
        </p:nvSpPr>
        <p:spPr>
          <a:xfrm>
            <a:off x="1524000" y="2514600"/>
            <a:ext cx="6629400" cy="1828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048827-4CFA-5047-B7FB-34B03FF394DB}"/>
              </a:ext>
            </a:extLst>
          </p:cNvPr>
          <p:cNvSpPr txBox="1"/>
          <p:nvPr/>
        </p:nvSpPr>
        <p:spPr>
          <a:xfrm>
            <a:off x="1657707" y="2602468"/>
            <a:ext cx="199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Cross Validation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4FDA44-D5DA-D34F-86B2-EF3BD27CFF6E}"/>
              </a:ext>
            </a:extLst>
          </p:cNvPr>
          <p:cNvSpPr/>
          <p:nvPr/>
        </p:nvSpPr>
        <p:spPr>
          <a:xfrm>
            <a:off x="1295400" y="1961944"/>
            <a:ext cx="7162800" cy="36768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5D0DFD-CFAF-2845-80FD-5C599A5D0AAF}"/>
              </a:ext>
            </a:extLst>
          </p:cNvPr>
          <p:cNvSpPr txBox="1"/>
          <p:nvPr/>
        </p:nvSpPr>
        <p:spPr>
          <a:xfrm>
            <a:off x="3505200" y="198120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Bootstrapping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E8F0A8A-109D-9C4B-906A-D23B5B7EA0D3}"/>
              </a:ext>
            </a:extLst>
          </p:cNvPr>
          <p:cNvSpPr/>
          <p:nvPr/>
        </p:nvSpPr>
        <p:spPr>
          <a:xfrm>
            <a:off x="1458091" y="5832658"/>
            <a:ext cx="3113909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 Confidence Intervals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7155338C-67F1-F84E-B03F-25E890652AF0}"/>
              </a:ext>
            </a:extLst>
          </p:cNvPr>
          <p:cNvCxnSpPr>
            <a:cxnSpLocks/>
            <a:stCxn id="11" idx="2"/>
            <a:endCxn id="17" idx="3"/>
          </p:cNvCxnSpPr>
          <p:nvPr/>
        </p:nvCxnSpPr>
        <p:spPr>
          <a:xfrm rot="10800000" flipV="1">
            <a:off x="5295070" y="1302012"/>
            <a:ext cx="152400" cy="24487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9F62BEBE-EFEC-B945-A326-F4FA2B7AC5AC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>
            <a:off x="2411712" y="3260013"/>
            <a:ext cx="1093488" cy="324922"/>
          </a:xfrm>
          <a:prstGeom prst="bentConnector4">
            <a:avLst>
              <a:gd name="adj1" fmla="val 12563"/>
              <a:gd name="adj2" fmla="val 17035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9F9668C4-C473-0342-83F7-C37F106E07DF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V="1">
            <a:off x="5447470" y="3276600"/>
            <a:ext cx="1529269" cy="308335"/>
          </a:xfrm>
          <a:prstGeom prst="bentConnector4">
            <a:avLst>
              <a:gd name="adj1" fmla="val 14948"/>
              <a:gd name="adj2" fmla="val 24598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492A49A6-D24F-C342-98E7-F714F3B9D169}"/>
              </a:ext>
            </a:extLst>
          </p:cNvPr>
          <p:cNvCxnSpPr>
            <a:stCxn id="18" idx="2"/>
            <a:endCxn id="15" idx="0"/>
          </p:cNvCxnSpPr>
          <p:nvPr/>
        </p:nvCxnSpPr>
        <p:spPr>
          <a:xfrm rot="5400000">
            <a:off x="3713493" y="3540771"/>
            <a:ext cx="322579" cy="19278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245BF8C6-EAE2-0D47-8ECC-5C2B376B1AAF}"/>
              </a:ext>
            </a:extLst>
          </p:cNvPr>
          <p:cNvCxnSpPr>
            <a:stCxn id="18" idx="2"/>
            <a:endCxn id="16" idx="0"/>
          </p:cNvCxnSpPr>
          <p:nvPr/>
        </p:nvCxnSpPr>
        <p:spPr>
          <a:xfrm rot="16200000" flipH="1">
            <a:off x="5665656" y="3516443"/>
            <a:ext cx="308237" cy="196214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4F40C94-E7EF-7E40-8EA4-8F908F96A5A0}"/>
              </a:ext>
            </a:extLst>
          </p:cNvPr>
          <p:cNvCxnSpPr>
            <a:stCxn id="20" idx="2"/>
            <a:endCxn id="23" idx="6"/>
          </p:cNvCxnSpPr>
          <p:nvPr/>
        </p:nvCxnSpPr>
        <p:spPr>
          <a:xfrm rot="5400000">
            <a:off x="4466271" y="5744529"/>
            <a:ext cx="516259" cy="3048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6C107EA-96F6-A44F-9121-724B4FD34FF0}"/>
              </a:ext>
            </a:extLst>
          </p:cNvPr>
          <p:cNvCxnSpPr>
            <a:stCxn id="10" idx="4"/>
          </p:cNvCxnSpPr>
          <p:nvPr/>
        </p:nvCxnSpPr>
        <p:spPr>
          <a:xfrm rot="16200000" flipH="1">
            <a:off x="2653647" y="1833933"/>
            <a:ext cx="1419667" cy="102260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4C1AE2C-B5BE-6449-BC50-06D932911E14}"/>
              </a:ext>
            </a:extLst>
          </p:cNvPr>
          <p:cNvSpPr/>
          <p:nvPr/>
        </p:nvSpPr>
        <p:spPr>
          <a:xfrm>
            <a:off x="3581400" y="3488803"/>
            <a:ext cx="778879" cy="4443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Est.</a:t>
            </a:r>
          </a:p>
        </p:txBody>
      </p:sp>
    </p:spTree>
    <p:extLst>
      <p:ext uri="{BB962C8B-B14F-4D97-AF65-F5344CB8AC3E}">
        <p14:creationId xmlns:p14="http://schemas.microsoft.com/office/powerpoint/2010/main" val="63874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7" grpId="0" animBg="1"/>
      <p:bldP spid="9" grpId="0" animBg="1"/>
      <p:bldP spid="12" grpId="0" animBg="1"/>
      <p:bldP spid="17" grpId="0" animBg="1"/>
      <p:bldP spid="18" grpId="0" animBg="1"/>
      <p:bldP spid="19" grpId="0"/>
      <p:bldP spid="20" grpId="0" animBg="1"/>
      <p:bldP spid="22" grpId="0"/>
      <p:bldP spid="23" grpId="0" animBg="1"/>
      <p:bldP spid="44" grpId="0" animBg="1"/>
      <p:bldP spid="4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0FC5-4607-3544-9AE7-2A2AE7D7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232E1-DDA0-7840-B460-59388493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Bootstrapping steps</a:t>
            </a:r>
          </a:p>
          <a:p>
            <a:r>
              <a:rPr lang="en-US" dirty="0"/>
              <a:t>Bootstrapping details (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r>
              <a:rPr lang="en-US" dirty="0"/>
              <a:t>Class exercises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1EE21-A226-204F-8EF8-9D8CBBE072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768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BE40-5DE4-9E46-92CC-BBCB72F5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B16592-27B6-3D40-B2A6-BC5FE0D41D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599"/>
                <a:ext cx="8229600" cy="1066801"/>
              </a:xfrm>
            </p:spPr>
            <p:txBody>
              <a:bodyPr/>
              <a:lstStyle/>
              <a:p>
                <a:r>
                  <a:rPr lang="en-US" dirty="0"/>
                  <a:t>Want to estimate confidence intervals for parameters</a:t>
                </a:r>
              </a:p>
              <a:p>
                <a:pPr lvl="1"/>
                <a:r>
                  <a:rPr lang="en-US" dirty="0"/>
                  <a:t>Example: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=90%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Requires a distribution of parameter estimates</a:t>
                </a:r>
              </a:p>
              <a:p>
                <a:pPr lvl="1"/>
                <a:r>
                  <a:rPr lang="en-US" dirty="0"/>
                  <a:t>More observations? Expensive.</a:t>
                </a:r>
              </a:p>
              <a:p>
                <a:pPr lvl="1"/>
                <a:r>
                  <a:rPr lang="en-US" dirty="0"/>
                  <a:t>Cross validation? Small sample size.</a:t>
                </a:r>
              </a:p>
              <a:p>
                <a:r>
                  <a:rPr lang="en-US" dirty="0"/>
                  <a:t>Bootstrapping provides a way to generate synthetic data that are statistically similar to the original observations.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B16592-27B6-3D40-B2A6-BC5FE0D41D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599"/>
                <a:ext cx="8229600" cy="1066801"/>
              </a:xfrm>
              <a:blipFill>
                <a:blip r:embed="rId2"/>
                <a:stretch>
                  <a:fillRect l="-1389" t="-7143" r="-1389" b="-263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06DCE-0185-7F4A-AB13-36E0FB74EB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4615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of Bootstrapping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B16B1F-6047-124A-B3D7-AFAD44B8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990601"/>
          </a:xfrm>
        </p:spPr>
        <p:txBody>
          <a:bodyPr/>
          <a:lstStyle/>
          <a:p>
            <a:r>
              <a:rPr lang="en-US" dirty="0"/>
              <a:t>Use the residuals from a good model to generate synthetic observations.</a:t>
            </a:r>
          </a:p>
        </p:txBody>
      </p:sp>
      <p:pic>
        <p:nvPicPr>
          <p:cNvPr id="1026" name="Picture 2" descr="Linear regre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000" y="2618020"/>
            <a:ext cx="3360728" cy="263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93756" y="2209800"/>
            <a:ext cx="145424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The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96045" y="2133600"/>
            <a:ext cx="10230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The Fit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981200" y="3276600"/>
            <a:ext cx="0" cy="546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660278" y="3277942"/>
            <a:ext cx="0" cy="546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91669" y="3886200"/>
            <a:ext cx="11801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0070C0"/>
                </a:solidFill>
              </a:rPr>
              <a:t>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8848E1-02EB-204B-9DF0-25CB059469C8}"/>
                  </a:ext>
                </a:extLst>
              </p:cNvPr>
              <p:cNvSpPr txBox="1"/>
              <p:nvPr/>
            </p:nvSpPr>
            <p:spPr>
              <a:xfrm>
                <a:off x="6399682" y="4903113"/>
                <a:ext cx="305918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8848E1-02EB-204B-9DF0-25CB05946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682" y="4903113"/>
                <a:ext cx="305918" cy="430887"/>
              </a:xfrm>
              <a:prstGeom prst="rect">
                <a:avLst/>
              </a:prstGeom>
              <a:blipFill>
                <a:blip r:embed="rId3"/>
                <a:stretch>
                  <a:fillRect l="-12500" r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E1FDAD8-1823-B341-A562-B0118DC79D9F}"/>
                  </a:ext>
                </a:extLst>
              </p:cNvPr>
              <p:cNvSpPr txBox="1"/>
              <p:nvPr/>
            </p:nvSpPr>
            <p:spPr>
              <a:xfrm>
                <a:off x="4724400" y="3531513"/>
                <a:ext cx="305918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E1FDAD8-1823-B341-A562-B0118DC79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531513"/>
                <a:ext cx="305918" cy="430887"/>
              </a:xfrm>
              <a:prstGeom prst="rect">
                <a:avLst/>
              </a:prstGeom>
              <a:blipFill>
                <a:blip r:embed="rId4"/>
                <a:stretch>
                  <a:fillRect l="-25000" r="-20833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B6A617-6952-8F4C-9850-FC33FF50874C}"/>
                  </a:ext>
                </a:extLst>
              </p:cNvPr>
              <p:cNvSpPr txBox="1"/>
              <p:nvPr/>
            </p:nvSpPr>
            <p:spPr>
              <a:xfrm>
                <a:off x="990600" y="2767174"/>
                <a:ext cx="30265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B6A617-6952-8F4C-9850-FC33FF508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767174"/>
                <a:ext cx="3026534" cy="430887"/>
              </a:xfrm>
              <a:prstGeom prst="rect">
                <a:avLst/>
              </a:prstGeom>
              <a:blipFill>
                <a:blip r:embed="rId5"/>
                <a:stretch>
                  <a:fillRect l="-1674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7360BE5-1D8B-F747-A56E-251A32A9CCA3}"/>
              </a:ext>
            </a:extLst>
          </p:cNvPr>
          <p:cNvSpPr txBox="1"/>
          <p:nvPr/>
        </p:nvSpPr>
        <p:spPr>
          <a:xfrm>
            <a:off x="2266942" y="4409531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i.i.d</a:t>
            </a:r>
            <a:r>
              <a:rPr lang="en-US" dirty="0"/>
              <a:t>. random variable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716705E3-19E9-8841-AEA7-D54483758ABE}"/>
              </a:ext>
            </a:extLst>
          </p:cNvPr>
          <p:cNvCxnSpPr>
            <a:stCxn id="18" idx="0"/>
          </p:cNvCxnSpPr>
          <p:nvPr/>
        </p:nvCxnSpPr>
        <p:spPr>
          <a:xfrm rot="5400000" flipH="1" flipV="1">
            <a:off x="3045185" y="3644717"/>
            <a:ext cx="1149710" cy="37991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80BB341-285C-3544-A367-B3C77849412D}"/>
              </a:ext>
            </a:extLst>
          </p:cNvPr>
          <p:cNvGrpSpPr/>
          <p:nvPr/>
        </p:nvGrpSpPr>
        <p:grpSpPr>
          <a:xfrm>
            <a:off x="1297841" y="5456742"/>
            <a:ext cx="6482318" cy="1172658"/>
            <a:chOff x="1297841" y="5456742"/>
            <a:chExt cx="6482318" cy="117265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A826568-1EB4-B447-BC71-FC6A7C789856}"/>
                </a:ext>
              </a:extLst>
            </p:cNvPr>
            <p:cNvSpPr txBox="1"/>
            <p:nvPr/>
          </p:nvSpPr>
          <p:spPr>
            <a:xfrm>
              <a:off x="1297841" y="5456742"/>
              <a:ext cx="129073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solidFill>
                    <a:srgbClr val="FF0000"/>
                  </a:solidFill>
                </a:rPr>
                <a:t>Synthetic</a:t>
              </a:r>
            </a:p>
            <a:p>
              <a:r>
                <a:rPr lang="en-US" sz="2100" dirty="0">
                  <a:solidFill>
                    <a:srgbClr val="FF0000"/>
                  </a:solidFill>
                </a:rPr>
                <a:t>Data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C1CFF8A-9316-934D-AABF-233E0A6FDD55}"/>
                    </a:ext>
                  </a:extLst>
                </p:cNvPr>
                <p:cNvSpPr txBox="1"/>
                <p:nvPr/>
              </p:nvSpPr>
              <p:spPr>
                <a:xfrm>
                  <a:off x="2895600" y="5525991"/>
                  <a:ext cx="3282181" cy="9038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2800" b="0" dirty="0"/>
                </a:p>
                <a:p>
                  <a:endParaRPr lang="en-US" sz="28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C1CFF8A-9316-934D-AABF-233E0A6FDD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5525991"/>
                  <a:ext cx="3282181" cy="903837"/>
                </a:xfrm>
                <a:prstGeom prst="rect">
                  <a:avLst/>
                </a:prstGeom>
                <a:blipFill>
                  <a:blip r:embed="rId6"/>
                  <a:stretch>
                    <a:fillRect t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29FD2D3-DADC-9946-BB20-4ABB494C577B}"/>
                </a:ext>
              </a:extLst>
            </p:cNvPr>
            <p:cNvSpPr txBox="1"/>
            <p:nvPr/>
          </p:nvSpPr>
          <p:spPr>
            <a:xfrm>
              <a:off x="4876800" y="6107668"/>
              <a:ext cx="2903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Randomly chosen residual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843EAC4-3F85-744D-880D-2BC99A80D176}"/>
                </a:ext>
              </a:extLst>
            </p:cNvPr>
            <p:cNvSpPr txBox="1"/>
            <p:nvPr/>
          </p:nvSpPr>
          <p:spPr>
            <a:xfrm rot="16200000" flipH="1">
              <a:off x="4103626" y="5469536"/>
              <a:ext cx="52770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/>
                <a:t>{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FD4155D-F3E1-FC44-BC1F-2AF9DDBE1851}"/>
                </a:ext>
              </a:extLst>
            </p:cNvPr>
            <p:cNvSpPr txBox="1"/>
            <p:nvPr/>
          </p:nvSpPr>
          <p:spPr>
            <a:xfrm>
              <a:off x="3127603" y="6260068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Model estimate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159770-C773-2E4C-BCA2-E38F5FC26A25}"/>
                </a:ext>
              </a:extLst>
            </p:cNvPr>
            <p:cNvSpPr txBox="1"/>
            <p:nvPr/>
          </p:nvSpPr>
          <p:spPr>
            <a:xfrm rot="16200000" flipH="1">
              <a:off x="5531811" y="5669590"/>
              <a:ext cx="37382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{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918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5A34-8545-CE4D-8882-DB3F0E5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7177B-3F80-CF4E-AFA4-C31665C576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56A012-72C6-6141-B419-7616B388A308}"/>
              </a:ext>
            </a:extLst>
          </p:cNvPr>
          <p:cNvSpPr/>
          <p:nvPr/>
        </p:nvSpPr>
        <p:spPr>
          <a:xfrm>
            <a:off x="685800" y="1066800"/>
            <a:ext cx="2209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Construct a good model.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82ECE8-D114-9346-AEFC-C7493A75E582}"/>
              </a:ext>
            </a:extLst>
          </p:cNvPr>
          <p:cNvSpPr/>
          <p:nvPr/>
        </p:nvSpPr>
        <p:spPr>
          <a:xfrm>
            <a:off x="685800" y="2519423"/>
            <a:ext cx="2209800" cy="604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Compute residuals.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41815B-3245-7843-A54F-607574C6EBF4}"/>
              </a:ext>
            </a:extLst>
          </p:cNvPr>
          <p:cNvSpPr/>
          <p:nvPr/>
        </p:nvSpPr>
        <p:spPr>
          <a:xfrm>
            <a:off x="3581399" y="1600200"/>
            <a:ext cx="5105401" cy="2438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Construct a collection of parameter fits.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A223BB-254A-5248-ADC2-ED6FAF77957E}"/>
              </a:ext>
            </a:extLst>
          </p:cNvPr>
          <p:cNvSpPr/>
          <p:nvPr/>
        </p:nvSpPr>
        <p:spPr>
          <a:xfrm>
            <a:off x="6384402" y="3202326"/>
            <a:ext cx="2209800" cy="5959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Fit parameters.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77095F-798B-5548-94C2-1EC9F6CDF231}"/>
              </a:ext>
            </a:extLst>
          </p:cNvPr>
          <p:cNvSpPr/>
          <p:nvPr/>
        </p:nvSpPr>
        <p:spPr>
          <a:xfrm>
            <a:off x="609599" y="4563169"/>
            <a:ext cx="2971800" cy="12201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Calculate the mean and standard deviations of the parameter estimates.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8B4AF756-4A2E-1546-9FD9-2540F7FF97F8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1521589" y="2250311"/>
            <a:ext cx="538223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42C98F0-FFA7-1C4F-A701-6E2C2BC670D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2895600" y="2819400"/>
            <a:ext cx="685799" cy="241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F958ECA3-EF81-D64F-ADCF-1B916CFCBEFA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5400000">
            <a:off x="3852516" y="2281584"/>
            <a:ext cx="524569" cy="403860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70209FE-3A3E-6E45-BF77-8E1A4D4C8B8F}"/>
              </a:ext>
            </a:extLst>
          </p:cNvPr>
          <p:cNvSpPr/>
          <p:nvPr/>
        </p:nvSpPr>
        <p:spPr>
          <a:xfrm>
            <a:off x="4393558" y="4563169"/>
            <a:ext cx="2971800" cy="12201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Construct confidence intervals for parameters.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3B9DB8-050C-4D4F-BF82-518176EB3139}"/>
              </a:ext>
            </a:extLst>
          </p:cNvPr>
          <p:cNvSpPr/>
          <p:nvPr/>
        </p:nvSpPr>
        <p:spPr>
          <a:xfrm>
            <a:off x="3793603" y="3202326"/>
            <a:ext cx="2209800" cy="604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Create synthetic observations.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5382D4D8-CC62-7047-BA63-E940D5C14D14}"/>
              </a:ext>
            </a:extLst>
          </p:cNvPr>
          <p:cNvCxnSpPr>
            <a:stCxn id="32" idx="3"/>
            <a:endCxn id="8" idx="1"/>
          </p:cNvCxnSpPr>
          <p:nvPr/>
        </p:nvCxnSpPr>
        <p:spPr>
          <a:xfrm flipV="1">
            <a:off x="6003403" y="3500321"/>
            <a:ext cx="380999" cy="439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F295A6A-2A02-DD43-9A7E-E955BB7649FE}"/>
              </a:ext>
            </a:extLst>
          </p:cNvPr>
          <p:cNvCxnSpPr>
            <a:stCxn id="8" idx="0"/>
            <a:endCxn id="32" idx="0"/>
          </p:cNvCxnSpPr>
          <p:nvPr/>
        </p:nvCxnSpPr>
        <p:spPr>
          <a:xfrm rot="16200000" flipV="1">
            <a:off x="6193903" y="1906926"/>
            <a:ext cx="12700" cy="259079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F5F2B20B-321A-8D43-90AD-043861552136}"/>
              </a:ext>
            </a:extLst>
          </p:cNvPr>
          <p:cNvCxnSpPr/>
          <p:nvPr/>
        </p:nvCxnSpPr>
        <p:spPr>
          <a:xfrm>
            <a:off x="3581399" y="5169320"/>
            <a:ext cx="812159" cy="786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932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000282-E1C3-E343-ABD4-D629BFFC8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C11521-AABF-A84B-A8D3-07AF5FEFFE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2438400"/>
              </a:xfrm>
            </p:spPr>
            <p:txBody>
              <a:bodyPr/>
              <a:lstStyle/>
              <a:p>
                <a:r>
                  <a:rPr lang="en-US" dirty="0"/>
                  <a:t>Given a distribution, find “critical values” that contain a parameter with a desired probability.</a:t>
                </a:r>
              </a:p>
              <a:p>
                <a:r>
                  <a:rPr lang="en-US" dirty="0"/>
                  <a:t>Typically, refer to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confidence interval. So, a 95% confidence interval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1−0.5</m:t>
                    </m:r>
                  </m:oMath>
                </a14:m>
                <a:r>
                  <a:rPr lang="en-US" dirty="0"/>
                  <a:t> confidence interval. That is,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Find </a:t>
                </a:r>
                <a:r>
                  <a:rPr lang="en-US" i="1" dirty="0" err="1"/>
                  <a:t>a,b</a:t>
                </a:r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C11521-AABF-A84B-A8D3-07AF5FEFFE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2438400"/>
              </a:xfrm>
              <a:blipFill>
                <a:blip r:embed="rId2"/>
                <a:stretch>
                  <a:fillRect l="-1389" t="-2591" r="-2469" b="-22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64A1AE-06B4-C149-AE6F-B3F72150E8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67F7FB8-4242-0043-BE9E-DECCC4017CD6}"/>
              </a:ext>
            </a:extLst>
          </p:cNvPr>
          <p:cNvGrpSpPr/>
          <p:nvPr/>
        </p:nvGrpSpPr>
        <p:grpSpPr>
          <a:xfrm>
            <a:off x="1251030" y="4110748"/>
            <a:ext cx="4298425" cy="2422980"/>
            <a:chOff x="695086" y="4007982"/>
            <a:chExt cx="4298425" cy="242298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487DF85-37A5-484F-9DA1-05C4D664CD6C}"/>
                </a:ext>
              </a:extLst>
            </p:cNvPr>
            <p:cNvGrpSpPr/>
            <p:nvPr/>
          </p:nvGrpSpPr>
          <p:grpSpPr>
            <a:xfrm>
              <a:off x="1207172" y="4007982"/>
              <a:ext cx="3175000" cy="2422980"/>
              <a:chOff x="2514600" y="3795692"/>
              <a:chExt cx="3175000" cy="242298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56935950-3795-FF4F-819C-2A5A3E0957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4600" y="3795692"/>
                <a:ext cx="3175000" cy="2184400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CD843AD-3317-AC44-A327-FAE054540F8A}"/>
                      </a:ext>
                    </a:extLst>
                  </p:cNvPr>
                  <p:cNvSpPr txBox="1"/>
                  <p:nvPr/>
                </p:nvSpPr>
                <p:spPr>
                  <a:xfrm>
                    <a:off x="3968538" y="5745777"/>
                    <a:ext cx="267124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CD843AD-3317-AC44-A327-FAE054540F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8538" y="5745777"/>
                    <a:ext cx="26712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8182" r="-18182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324119D-0E42-0245-B9D4-BCF3777C0757}"/>
                  </a:ext>
                </a:extLst>
              </p:cNvPr>
              <p:cNvSpPr/>
              <p:nvPr/>
            </p:nvSpPr>
            <p:spPr>
              <a:xfrm>
                <a:off x="2795217" y="5715000"/>
                <a:ext cx="625579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6E35326-9ADF-684E-8897-E6252297C34C}"/>
                  </a:ext>
                </a:extLst>
              </p:cNvPr>
              <p:cNvSpPr/>
              <p:nvPr/>
            </p:nvSpPr>
            <p:spPr>
              <a:xfrm>
                <a:off x="4632221" y="5761472"/>
                <a:ext cx="625579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F5121C3-F9A8-4D41-9F5F-DD6DAEAD808E}"/>
                      </a:ext>
                    </a:extLst>
                  </p:cNvPr>
                  <p:cNvSpPr txBox="1"/>
                  <p:nvPr/>
                </p:nvSpPr>
                <p:spPr>
                  <a:xfrm>
                    <a:off x="3108007" y="5715000"/>
                    <a:ext cx="267124" cy="43088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F5121C3-F9A8-4D41-9F5F-DD6DAEAD80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8007" y="5715000"/>
                    <a:ext cx="267124" cy="430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2727" r="-1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E2FF8F6-DCDC-0646-90DA-603FEC9B513C}"/>
                      </a:ext>
                    </a:extLst>
                  </p:cNvPr>
                  <p:cNvSpPr txBox="1"/>
                  <p:nvPr/>
                </p:nvSpPr>
                <p:spPr>
                  <a:xfrm>
                    <a:off x="4762076" y="5715000"/>
                    <a:ext cx="267124" cy="43088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E2FF8F6-DCDC-0646-90DA-603FEC9B51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2076" y="5715000"/>
                    <a:ext cx="267124" cy="430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1818" r="-27273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78BBFAF7-5F67-3647-ABA7-548B601C6704}"/>
                      </a:ext>
                    </a:extLst>
                  </p:cNvPr>
                  <p:cNvSpPr txBox="1"/>
                  <p:nvPr/>
                </p:nvSpPr>
                <p:spPr>
                  <a:xfrm>
                    <a:off x="3386918" y="5057001"/>
                    <a:ext cx="1337482" cy="276999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b="0" dirty="0"/>
                      <a:t>Area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78BBFAF7-5F67-3647-ABA7-548B601C6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6918" y="5057001"/>
                    <a:ext cx="1337482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0377" t="-21739" r="-1887" b="-478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505A9F2-17B9-F04D-98E7-0A2377050F71}"/>
                    </a:ext>
                  </a:extLst>
                </p:cNvPr>
                <p:cNvSpPr txBox="1"/>
                <p:nvPr/>
              </p:nvSpPr>
              <p:spPr>
                <a:xfrm>
                  <a:off x="3235594" y="4117245"/>
                  <a:ext cx="1757917" cy="38478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a14:m>
                  <a:r>
                    <a:rPr lang="en-US" sz="2400" dirty="0"/>
                    <a:t> distribution</a:t>
                  </a: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505A9F2-17B9-F04D-98E7-0A2377050F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594" y="4117245"/>
                  <a:ext cx="1757917" cy="384785"/>
                </a:xfrm>
                <a:prstGeom prst="rect">
                  <a:avLst/>
                </a:prstGeom>
                <a:blipFill>
                  <a:blip r:embed="rId8"/>
                  <a:stretch>
                    <a:fillRect l="-5755" t="-18750" r="-9353" b="-40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D057E4E-AA1F-AE45-AEA7-975FFB95B2FA}"/>
                    </a:ext>
                  </a:extLst>
                </p:cNvPr>
                <p:cNvSpPr txBox="1"/>
                <p:nvPr/>
              </p:nvSpPr>
              <p:spPr>
                <a:xfrm>
                  <a:off x="3938832" y="5231161"/>
                  <a:ext cx="867482" cy="3691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dirty="0"/>
                    <a:t>Area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D057E4E-AA1F-AE45-AEA7-975FFB95B2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8832" y="5231161"/>
                  <a:ext cx="867482" cy="369140"/>
                </a:xfrm>
                <a:prstGeom prst="rect">
                  <a:avLst/>
                </a:prstGeom>
                <a:blipFill>
                  <a:blip r:embed="rId9"/>
                  <a:stretch>
                    <a:fillRect l="-15942" t="-13793" r="-4348"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838B60B-088F-1A46-A7A2-6B0FF59E343F}"/>
                    </a:ext>
                  </a:extLst>
                </p:cNvPr>
                <p:cNvSpPr txBox="1"/>
                <p:nvPr/>
              </p:nvSpPr>
              <p:spPr>
                <a:xfrm>
                  <a:off x="695086" y="5205458"/>
                  <a:ext cx="867482" cy="3691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dirty="0"/>
                    <a:t>Area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838B60B-088F-1A46-A7A2-6B0FF59E34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086" y="5205458"/>
                  <a:ext cx="867482" cy="369140"/>
                </a:xfrm>
                <a:prstGeom prst="rect">
                  <a:avLst/>
                </a:prstGeom>
                <a:blipFill>
                  <a:blip r:embed="rId10"/>
                  <a:stretch>
                    <a:fillRect l="-15942" t="-10000" r="-289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89764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EE7EA-AD5C-0047-A021-EE9A78F6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Confidence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5448D-AD70-264C-BFF5-CF931F46BB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6307" y="2733551"/>
                <a:ext cx="8229600" cy="2895600"/>
              </a:xfrm>
            </p:spPr>
            <p:txBody>
              <a:bodyPr/>
              <a:lstStyle/>
              <a:p>
                <a:r>
                  <a:rPr lang="en-US" dirty="0"/>
                  <a:t>Given: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i="1" dirty="0"/>
                  <a:t>M </a:t>
                </a:r>
                <a:r>
                  <a:rPr lang="en-US" dirty="0"/>
                  <a:t>estimates of the parameters.</a:t>
                </a:r>
              </a:p>
              <a:p>
                <a:r>
                  <a:rPr lang="en-US" dirty="0"/>
                  <a:t>Calculate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acc>
                  </m:oMath>
                </a14:m>
                <a:r>
                  <a:rPr lang="en-US" dirty="0"/>
                  <a:t>, the mean value of the estimates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dirty="0"/>
                  <a:t>, the standard deviation of the estimates</a:t>
                </a:r>
              </a:p>
              <a:p>
                <a:r>
                  <a:rPr lang="en-US" dirty="0"/>
                  <a:t>Assuming normally distributed residuals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acc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acc>
                      </m:sub>
                    </m:sSub>
                  </m:oMath>
                </a14:m>
                <a:r>
                  <a:rPr lang="en-US" dirty="0"/>
                  <a:t>, b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acc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acc>
                      </m:sub>
                    </m:sSub>
                  </m:oMath>
                </a14:m>
                <a:r>
                  <a:rPr lang="en-US" dirty="0"/>
                  <a:t>, where the </a:t>
                </a:r>
                <a:r>
                  <a:rPr lang="en-US" i="1" dirty="0"/>
                  <a:t>z</a:t>
                </a:r>
                <a:r>
                  <a:rPr lang="en-US" dirty="0"/>
                  <a:t> are taken from the normal distribution with mean 0 and variance 1.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5448D-AD70-264C-BFF5-CF931F46BB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307" y="2733551"/>
                <a:ext cx="8229600" cy="2895600"/>
              </a:xfrm>
              <a:blipFill>
                <a:blip r:embed="rId2"/>
                <a:stretch>
                  <a:fillRect l="-1233" t="-1310" b="-24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C86FA-46F3-704D-AE31-021B817AD1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A78B141-0D0D-6440-9F39-5C88E4FCEC6F}"/>
              </a:ext>
            </a:extLst>
          </p:cNvPr>
          <p:cNvGrpSpPr/>
          <p:nvPr/>
        </p:nvGrpSpPr>
        <p:grpSpPr>
          <a:xfrm>
            <a:off x="3048000" y="1168078"/>
            <a:ext cx="2944693" cy="1600200"/>
            <a:chOff x="695086" y="4007982"/>
            <a:chExt cx="4214929" cy="24229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FBA3B36-1C83-9B45-9EB2-B9AE16FF0165}"/>
                </a:ext>
              </a:extLst>
            </p:cNvPr>
            <p:cNvGrpSpPr/>
            <p:nvPr/>
          </p:nvGrpSpPr>
          <p:grpSpPr>
            <a:xfrm>
              <a:off x="1207172" y="4007982"/>
              <a:ext cx="3175000" cy="2422980"/>
              <a:chOff x="2514600" y="3795692"/>
              <a:chExt cx="3175000" cy="2422980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B46B7BDB-DE75-0641-9EF2-98E65E623A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4600" y="3795692"/>
                <a:ext cx="3175000" cy="2184400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6CA4F6E2-03CD-7F47-8515-9A932B4E037C}"/>
                      </a:ext>
                    </a:extLst>
                  </p:cNvPr>
                  <p:cNvSpPr txBox="1"/>
                  <p:nvPr/>
                </p:nvSpPr>
                <p:spPr>
                  <a:xfrm>
                    <a:off x="3968538" y="5745778"/>
                    <a:ext cx="256432" cy="37282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6CA4F6E2-03CD-7F47-8515-9A932B4E03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8538" y="5745778"/>
                    <a:ext cx="256432" cy="3728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8571" r="-21429" b="-952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29B5A3B-5E20-FD41-AB80-3B7A522FA941}"/>
                  </a:ext>
                </a:extLst>
              </p:cNvPr>
              <p:cNvSpPr/>
              <p:nvPr/>
            </p:nvSpPr>
            <p:spPr>
              <a:xfrm>
                <a:off x="2795217" y="5715000"/>
                <a:ext cx="625579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B339587-69DB-B745-ADBA-1EF84E109975}"/>
                  </a:ext>
                </a:extLst>
              </p:cNvPr>
              <p:cNvSpPr/>
              <p:nvPr/>
            </p:nvSpPr>
            <p:spPr>
              <a:xfrm>
                <a:off x="4632221" y="5761472"/>
                <a:ext cx="625579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5F299D1B-6136-9648-B909-C810D031D9CE}"/>
                      </a:ext>
                    </a:extLst>
                  </p:cNvPr>
                  <p:cNvSpPr txBox="1"/>
                  <p:nvPr/>
                </p:nvSpPr>
                <p:spPr>
                  <a:xfrm>
                    <a:off x="3108007" y="5715000"/>
                    <a:ext cx="267124" cy="41942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5F299D1B-6136-9648-B909-C810D031D9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8007" y="5715000"/>
                    <a:ext cx="267124" cy="41942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2500" r="-62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D4CE176F-54FF-6648-93C9-579487A6DAE0}"/>
                      </a:ext>
                    </a:extLst>
                  </p:cNvPr>
                  <p:cNvSpPr txBox="1"/>
                  <p:nvPr/>
                </p:nvSpPr>
                <p:spPr>
                  <a:xfrm>
                    <a:off x="4762075" y="5715000"/>
                    <a:ext cx="267124" cy="41942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D4CE176F-54FF-6648-93C9-579487A6DA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2075" y="5715000"/>
                    <a:ext cx="267124" cy="41942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6667" r="-26667"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79E0F2C4-4C2F-DB48-934D-ED6AE987EC1E}"/>
                      </a:ext>
                    </a:extLst>
                  </p:cNvPr>
                  <p:cNvSpPr txBox="1"/>
                  <p:nvPr/>
                </p:nvSpPr>
                <p:spPr>
                  <a:xfrm>
                    <a:off x="3386918" y="5057001"/>
                    <a:ext cx="1276283" cy="279616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b="0" dirty="0"/>
                      <a:t>Area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=1−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79E0F2C4-4C2F-DB48-934D-ED6AE987EC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6918" y="5057001"/>
                    <a:ext cx="1276283" cy="27961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451" t="-26667" r="-2817" b="-5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6A63379-5F25-B948-972B-AC73BCCD26E6}"/>
                    </a:ext>
                  </a:extLst>
                </p:cNvPr>
                <p:cNvSpPr txBox="1"/>
                <p:nvPr/>
              </p:nvSpPr>
              <p:spPr>
                <a:xfrm>
                  <a:off x="3235594" y="4117245"/>
                  <a:ext cx="1674421" cy="38855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a14:m>
                  <a:r>
                    <a:rPr lang="en-US" sz="1600" dirty="0"/>
                    <a:t> distribution</a:t>
                  </a: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6A63379-5F25-B948-972B-AC73BCCD26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594" y="4117245"/>
                  <a:ext cx="1674421" cy="388550"/>
                </a:xfrm>
                <a:prstGeom prst="rect">
                  <a:avLst/>
                </a:prstGeom>
                <a:blipFill>
                  <a:blip r:embed="rId8"/>
                  <a:stretch>
                    <a:fillRect l="-6452" t="-23810" r="-8602" b="-4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7B06F09-2FD8-754C-B597-64645387EFED}"/>
                    </a:ext>
                  </a:extLst>
                </p:cNvPr>
                <p:cNvSpPr txBox="1"/>
                <p:nvPr/>
              </p:nvSpPr>
              <p:spPr>
                <a:xfrm>
                  <a:off x="3938831" y="5231161"/>
                  <a:ext cx="828583" cy="3726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200" b="0" dirty="0"/>
                    <a:t>Area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7B06F09-2FD8-754C-B597-64645387EF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8831" y="5231161"/>
                  <a:ext cx="828583" cy="372627"/>
                </a:xfrm>
                <a:prstGeom prst="rect">
                  <a:avLst/>
                </a:prstGeom>
                <a:blipFill>
                  <a:blip r:embed="rId9"/>
                  <a:stretch>
                    <a:fillRect l="-12766" t="-21053" r="-4255" b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B62E53D-3CA7-7745-9CF2-53960C4EAD6F}"/>
                    </a:ext>
                  </a:extLst>
                </p:cNvPr>
                <p:cNvSpPr txBox="1"/>
                <p:nvPr/>
              </p:nvSpPr>
              <p:spPr>
                <a:xfrm>
                  <a:off x="695086" y="5205458"/>
                  <a:ext cx="828583" cy="3726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200" b="0" dirty="0"/>
                    <a:t>Area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B62E53D-3CA7-7745-9CF2-53960C4EAD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086" y="5205458"/>
                  <a:ext cx="828583" cy="372627"/>
                </a:xfrm>
                <a:prstGeom prst="rect">
                  <a:avLst/>
                </a:prstGeom>
                <a:blipFill>
                  <a:blip r:embed="rId10"/>
                  <a:stretch>
                    <a:fillRect l="-17391" t="-9524" r="-4348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67772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189526</TotalTime>
  <Words>629</Words>
  <Application>Microsoft Macintosh PowerPoint</Application>
  <PresentationFormat>On-screen Show (4:3)</PresentationFormat>
  <Paragraphs>134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Courier New</vt:lpstr>
      <vt:lpstr>Office Theme</vt:lpstr>
      <vt:lpstr>Computational Systems Biology for  Medical Applications   Lecture 11: Estimating Parameter Confidence Intervals  With Boothstrapping  </vt:lpstr>
      <vt:lpstr>Downloads</vt:lpstr>
      <vt:lpstr>The Layers of Modeling</vt:lpstr>
      <vt:lpstr>Agenda</vt:lpstr>
      <vt:lpstr>Bootstrapping</vt:lpstr>
      <vt:lpstr>Principle of Bootstrapping</vt:lpstr>
      <vt:lpstr>Bootstrapping Workflow</vt:lpstr>
      <vt:lpstr>Confidence Intervals</vt:lpstr>
      <vt:lpstr>Constructing Confidence Intervals</vt:lpstr>
      <vt:lpstr>Confidence Interval Calculation</vt:lpstr>
      <vt:lpstr>Go To Notebook for Lecture 11</vt:lpstr>
      <vt:lpstr>Backup</vt:lpstr>
      <vt:lpstr>Generating a Synthetic Response Data</vt:lpstr>
      <vt:lpstr>Synthetic Observations With Bootstrapping</vt:lpstr>
      <vt:lpstr>PowerPoint Presentation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2997</cp:revision>
  <cp:lastPrinted>2018-10-12T18:44:59Z</cp:lastPrinted>
  <dcterms:created xsi:type="dcterms:W3CDTF">2008-11-04T22:35:39Z</dcterms:created>
  <dcterms:modified xsi:type="dcterms:W3CDTF">2019-10-25T01:21:18Z</dcterms:modified>
</cp:coreProperties>
</file>