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7" r:id="rId2"/>
    <p:sldId id="349" r:id="rId3"/>
    <p:sldId id="352" r:id="rId4"/>
    <p:sldId id="350" r:id="rId5"/>
    <p:sldId id="353" r:id="rId6"/>
    <p:sldId id="362" r:id="rId7"/>
    <p:sldId id="363" r:id="rId8"/>
    <p:sldId id="361" r:id="rId9"/>
    <p:sldId id="354" r:id="rId10"/>
    <p:sldId id="364" r:id="rId11"/>
    <p:sldId id="365" r:id="rId12"/>
    <p:sldId id="366" r:id="rId13"/>
    <p:sldId id="367" r:id="rId14"/>
    <p:sldId id="368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1204"/>
  </p:normalViewPr>
  <p:slideViewPr>
    <p:cSldViewPr snapToObjects="1">
      <p:cViewPr varScale="1">
        <p:scale>
          <a:sx n="97" d="100"/>
          <a:sy n="97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10/26/18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10/26/18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10: Cross Validation and Bootstrapping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7400"/>
            <a:ext cx="8610600" cy="838200"/>
          </a:xfrm>
        </p:spPr>
        <p:txBody>
          <a:bodyPr/>
          <a:lstStyle/>
          <a:p>
            <a:r>
              <a:rPr lang="en-US" dirty="0"/>
              <a:t>Bootstrapping is an efficient way to quantify the uncertainty of parameter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705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06BF-DC00-C545-B4BF-5F2DA005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73262-DA4E-3844-9B2C-67C8E239D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226AE-EEA6-E240-A69C-E1A9A51BA827}"/>
              </a:ext>
            </a:extLst>
          </p:cNvPr>
          <p:cNvSpPr/>
          <p:nvPr/>
        </p:nvSpPr>
        <p:spPr>
          <a:xfrm>
            <a:off x="2895600" y="99060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Fit model to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5E9C4-5D43-5C4C-941B-2DC10D45009C}"/>
              </a:ext>
            </a:extLst>
          </p:cNvPr>
          <p:cNvSpPr/>
          <p:nvPr/>
        </p:nvSpPr>
        <p:spPr>
          <a:xfrm>
            <a:off x="2895600" y="2266950"/>
            <a:ext cx="27432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 Residuals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2DC58-6DEC-EF44-8648-DDC5809A9D9E}"/>
              </a:ext>
            </a:extLst>
          </p:cNvPr>
          <p:cNvSpPr/>
          <p:nvPr/>
        </p:nvSpPr>
        <p:spPr>
          <a:xfrm>
            <a:off x="1219200" y="3543300"/>
            <a:ext cx="60960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 synthetic response data using the fitted model and randomly selected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7AFEB-A0DC-4240-83D4-1BE59D276F8C}"/>
              </a:ext>
            </a:extLst>
          </p:cNvPr>
          <p:cNvSpPr/>
          <p:nvPr/>
        </p:nvSpPr>
        <p:spPr>
          <a:xfrm>
            <a:off x="1485900" y="4819650"/>
            <a:ext cx="55626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Estimate model parameters for each synthetic data set.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5C630-6221-3646-90EC-697320F61F5F}"/>
              </a:ext>
            </a:extLst>
          </p:cNvPr>
          <p:cNvSpPr/>
          <p:nvPr/>
        </p:nvSpPr>
        <p:spPr>
          <a:xfrm>
            <a:off x="1485900" y="6095999"/>
            <a:ext cx="5562600" cy="467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parameter variances.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F8A61-5708-2346-AA66-0EFBDF2563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67200" y="18288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F09B2B-2E18-AA46-A872-DDE83374E50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67200" y="3105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40DF7-B3B7-E54E-A9F2-1089D7DC5A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267200" y="43815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87967B-89BB-9742-9C27-C7BFC603E3F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67200" y="5657850"/>
            <a:ext cx="0" cy="4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9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Synthetic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Using Bootstrapping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Regression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blipFill>
                <a:blip r:embed="rId3"/>
                <a:stretch>
                  <a:fillRect l="-2326" t="-606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bootstrapping to estimate the variance of parameters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How do parameter variances change as you increase the number of synthetic data sets?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416320"/>
              </a:xfrm>
              <a:prstGeom prst="rect">
                <a:avLst/>
              </a:prstGeom>
              <a:blipFill>
                <a:blip r:embed="rId4"/>
                <a:stretch>
                  <a:fillRect l="-1583" t="-1111" r="-3430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99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8B47-9168-7C43-B654-623BDC30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838200"/>
          </a:xfrm>
        </p:spPr>
        <p:txBody>
          <a:bodyPr/>
          <a:lstStyle/>
          <a:p>
            <a:r>
              <a:rPr lang="en-US" dirty="0"/>
              <a:t>Cross Validation is an efficient way to quantify the quality of a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DF10-6783-E44E-934F-A22DF20E4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97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762000" y="39624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evaluations of the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3567"/>
              </p:ext>
            </p:extLst>
          </p:nvPr>
        </p:nvGraphicFramePr>
        <p:xfrm>
          <a:off x="602488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4648201" y="19812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5582782" y="19812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6850764" y="2209800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64" y="2209800"/>
                <a:ext cx="616836" cy="465961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6843528" y="342571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528" y="3425718"/>
                <a:ext cx="616836" cy="466666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4646212" y="5748913"/>
                <a:ext cx="267342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12" y="5748913"/>
                <a:ext cx="2673424" cy="746871"/>
              </a:xfrm>
              <a:prstGeom prst="rect">
                <a:avLst/>
              </a:prstGeom>
              <a:blipFill>
                <a:blip r:embed="rId4"/>
                <a:stretch>
                  <a:fillRect l="-1896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2E23F8-B672-BF49-AC60-9C93E514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02906"/>
              </p:ext>
            </p:extLst>
          </p:nvPr>
        </p:nvGraphicFramePr>
        <p:xfrm>
          <a:off x="4572001" y="235204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4B1369A-1EA2-424F-A8C4-3F47708E8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02091"/>
              </p:ext>
            </p:extLst>
          </p:nvPr>
        </p:nvGraphicFramePr>
        <p:xfrm>
          <a:off x="5486401" y="23622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6D545B7-C507-424A-9886-F386AFC516DF}"/>
              </a:ext>
            </a:extLst>
          </p:cNvPr>
          <p:cNvSpPr txBox="1"/>
          <p:nvPr/>
        </p:nvSpPr>
        <p:spPr>
          <a:xfrm>
            <a:off x="4648201" y="320674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C6B67-0172-8F4C-98D6-AFA008CF30D9}"/>
              </a:ext>
            </a:extLst>
          </p:cNvPr>
          <p:cNvSpPr txBox="1"/>
          <p:nvPr/>
        </p:nvSpPr>
        <p:spPr>
          <a:xfrm>
            <a:off x="5582782" y="320674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84552-93FE-3F45-9FC5-9D28EA54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58556"/>
              </p:ext>
            </p:extLst>
          </p:nvPr>
        </p:nvGraphicFramePr>
        <p:xfrm>
          <a:off x="4572001" y="3577582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B92D56-835A-B246-B254-C26A327F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79088"/>
              </p:ext>
            </p:extLst>
          </p:nvPr>
        </p:nvGraphicFramePr>
        <p:xfrm>
          <a:off x="5486401" y="3587742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E72598F-82D6-214E-89C7-D7804BE814CA}"/>
              </a:ext>
            </a:extLst>
          </p:cNvPr>
          <p:cNvSpPr txBox="1"/>
          <p:nvPr/>
        </p:nvSpPr>
        <p:spPr>
          <a:xfrm>
            <a:off x="4665936" y="44958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16B07-D37A-F94D-B743-05207C2D6190}"/>
              </a:ext>
            </a:extLst>
          </p:cNvPr>
          <p:cNvSpPr txBox="1"/>
          <p:nvPr/>
        </p:nvSpPr>
        <p:spPr>
          <a:xfrm>
            <a:off x="5600517" y="44958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3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9449CC-6755-5C4F-A906-9E8ED3F1F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3899"/>
              </p:ext>
            </p:extLst>
          </p:nvPr>
        </p:nvGraphicFramePr>
        <p:xfrm>
          <a:off x="4572000" y="48768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EF314B-C45C-CD40-99C7-E147162C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614"/>
              </p:ext>
            </p:extLst>
          </p:nvPr>
        </p:nvGraphicFramePr>
        <p:xfrm>
          <a:off x="5504136" y="48768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/>
              <p:nvPr/>
            </p:nvSpPr>
            <p:spPr>
              <a:xfrm>
                <a:off x="6850764" y="4721823"/>
                <a:ext cx="616836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64" y="4721823"/>
                <a:ext cx="616836" cy="468526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DEB05-9AAF-DE41-91C3-2979AF08690B}"/>
              </a:ext>
            </a:extLst>
          </p:cNvPr>
          <p:cNvCxnSpPr>
            <a:endCxn id="29" idx="1"/>
          </p:cNvCxnSpPr>
          <p:nvPr/>
        </p:nvCxnSpPr>
        <p:spPr>
          <a:xfrm>
            <a:off x="6400801" y="2442780"/>
            <a:ext cx="449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638E4-3058-F94B-BF77-26E092DBDBB5}"/>
              </a:ext>
            </a:extLst>
          </p:cNvPr>
          <p:cNvCxnSpPr>
            <a:endCxn id="30" idx="1"/>
          </p:cNvCxnSpPr>
          <p:nvPr/>
        </p:nvCxnSpPr>
        <p:spPr>
          <a:xfrm>
            <a:off x="6400801" y="3659051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B54A6-CBF3-5E4A-A4D7-6A1C0FDD7FE2}"/>
              </a:ext>
            </a:extLst>
          </p:cNvPr>
          <p:cNvCxnSpPr>
            <a:endCxn id="51" idx="1"/>
          </p:cNvCxnSpPr>
          <p:nvPr/>
        </p:nvCxnSpPr>
        <p:spPr>
          <a:xfrm>
            <a:off x="6383066" y="4956086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F41DB-E795-184A-ADD9-B43214B818AA}"/>
              </a:ext>
            </a:extLst>
          </p:cNvPr>
          <p:cNvCxnSpPr/>
          <p:nvPr/>
        </p:nvCxnSpPr>
        <p:spPr>
          <a:xfrm>
            <a:off x="4267200" y="1198880"/>
            <a:ext cx="0" cy="512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8CA0A6-B1C9-3D44-B48B-E18903E61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60471"/>
              </p:ext>
            </p:extLst>
          </p:nvPr>
        </p:nvGraphicFramePr>
        <p:xfrm>
          <a:off x="457200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77D698FD-0ABE-3548-BBF6-A35389489D65}"/>
              </a:ext>
            </a:extLst>
          </p:cNvPr>
          <p:cNvSpPr/>
          <p:nvPr/>
        </p:nvSpPr>
        <p:spPr>
          <a:xfrm>
            <a:off x="5560155" y="1087120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67BD7F-B9E2-F74E-A1D7-83D6F8E1A8CA}"/>
              </a:ext>
            </a:extLst>
          </p:cNvPr>
          <p:cNvSpPr txBox="1"/>
          <p:nvPr/>
        </p:nvSpPr>
        <p:spPr>
          <a:xfrm>
            <a:off x="4646212" y="1544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119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9" grpId="0"/>
      <p:bldP spid="30" grpId="0"/>
      <p:bldP spid="34" grpId="0"/>
      <p:bldP spid="43" grpId="0"/>
      <p:bldP spid="44" grpId="0"/>
      <p:bldP spid="47" grpId="0"/>
      <p:bldP spid="48" grpId="0"/>
      <p:bldP spid="51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3FE1-0219-A344-BD0A-D047CF37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 Generate Indices of Train, Test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127E0-8F5B-594F-8B42-E7B30B4D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57200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foldGenerator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indices = range(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for remainder in range(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indices: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	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num_folds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remainder: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list(set(indices).difference(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yield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train_indices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test_indices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BEE2-6666-7341-B916-EFB957592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24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14B7-9141-B749-B4B6-4BF8D274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Fold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9A59-0E37-6D41-80CA-8DB785E9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1676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foldGenerator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(10, 5)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g in generator: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BE9A-69D4-8E4D-8421-A3B1DB04CB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DB653B-87BE-1448-876B-5FA61A4E1BEF}"/>
              </a:ext>
            </a:extLst>
          </p:cNvPr>
          <p:cNvSpPr txBox="1">
            <a:spLocks/>
          </p:cNvSpPr>
          <p:nvPr/>
        </p:nvSpPr>
        <p:spPr>
          <a:xfrm>
            <a:off x="457200" y="3657599"/>
            <a:ext cx="8229600" cy="16764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(array([1, 2, 3, 4, 6, 7, 8, 9]), array([0, 5]))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2, 3, 4, 5, 7, 8, 9]), array([1, 6]))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3, 4, 5, 6, 8, 9]), array([2, 7]))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2, 4, 5, 6, 7, 9]), array([3, 8]))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(array([0, 1, 2, 3, 5, 6, 7, 8]), array([4, 9]))</a:t>
            </a:r>
          </a:p>
        </p:txBody>
      </p:sp>
    </p:spTree>
    <p:extLst>
      <p:ext uri="{BB962C8B-B14F-4D97-AF65-F5344CB8AC3E}">
        <p14:creationId xmlns:p14="http://schemas.microsoft.com/office/powerpoint/2010/main" val="382939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667D-9358-1A4A-9CD3-92852929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Regression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6417-89EB-004E-9390-A3CB6C59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(xv, order):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xv: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matrix: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xv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xv.reshape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 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constants.reshape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[constants]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 in range(1, order+1):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(xv*data[-1])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7F59-96DF-E24E-8BF4-E666F1119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2114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5C8B-726B-ED46-B0E6-8F1A707F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69924"/>
          </a:xfrm>
        </p:spPr>
        <p:txBody>
          <a:bodyPr/>
          <a:lstStyle/>
          <a:p>
            <a:r>
              <a:rPr lang="en-US" dirty="0"/>
              <a:t>Doing the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AE5C-34D2-804D-9F4E-2ADDA0B2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534400" cy="45720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regress(xv,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train, test, order=1):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xv: predictor values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response values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train: indices of training 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array-of-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test: indices of test 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order: Order of the polynomial regression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float, array-float, array-float: R2,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(xv[train],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mat_train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[train])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(XV[test],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regr.predict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mat_test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r2_score(YV[test],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[test],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944C-BEE1-D944-82CC-2AF08675B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609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Using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Regression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810000" cy="840871"/>
              </a:xfrm>
              <a:prstGeom prst="rect">
                <a:avLst/>
              </a:prstGeom>
              <a:blipFill>
                <a:blip r:embed="rId3"/>
                <a:stretch>
                  <a:fillRect l="-2326" t="-6061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Estimate the quality of the regression model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using cross validation for 2, 4, and 20 folds.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How does the 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change with the number of folds?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4154984"/>
              </a:xfrm>
              <a:prstGeom prst="rect">
                <a:avLst/>
              </a:prstGeom>
              <a:blipFill>
                <a:blip r:embed="rId4"/>
                <a:stretch>
                  <a:fillRect l="-1583" t="-915" r="-3430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22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4133-7D69-1946-B63E-1B44150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Variance of a Mean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8C9DB-96B6-2D44-9838-91EA8F150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i.i.d.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what is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8C9DB-96B6-2D44-9838-91EA8F150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96836-94D0-CC44-B029-818EFC2B8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3081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181959</TotalTime>
  <Words>987</Words>
  <Application>Microsoft Macintosh PowerPoint</Application>
  <PresentationFormat>On-screen Show (4:3)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10: Cross Validation and Bootstrapping  </vt:lpstr>
      <vt:lpstr>Cross Validation is an efficient way to quantify the quality of a model.</vt:lpstr>
      <vt:lpstr>Cross Validation Summary</vt:lpstr>
      <vt:lpstr>Python To Generate Indices of Train, Test Data</vt:lpstr>
      <vt:lpstr>Using the Fold Generator</vt:lpstr>
      <vt:lpstr>Constructing the Regression Matrix</vt:lpstr>
      <vt:lpstr>Doing the Regression</vt:lpstr>
      <vt:lpstr>Exercise: Using Cross Validation</vt:lpstr>
      <vt:lpstr>Calculating the Variance of a Mean Value</vt:lpstr>
      <vt:lpstr>Bootstrapping is an efficient way to quantify the uncertainty of parameter estimates.</vt:lpstr>
      <vt:lpstr>Bootstrapping Workflow</vt:lpstr>
      <vt:lpstr>Generating a Synthetic Response Data</vt:lpstr>
      <vt:lpstr>Examples of Synthetic Data</vt:lpstr>
      <vt:lpstr>Exercise: Using Bootstrapping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2895</cp:revision>
  <cp:lastPrinted>2018-10-12T18:44:59Z</cp:lastPrinted>
  <dcterms:created xsi:type="dcterms:W3CDTF">2008-11-04T22:35:39Z</dcterms:created>
  <dcterms:modified xsi:type="dcterms:W3CDTF">2018-10-26T21:35:18Z</dcterms:modified>
</cp:coreProperties>
</file>