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7" r:id="rId2"/>
    <p:sldId id="371" r:id="rId3"/>
    <p:sldId id="349" r:id="rId4"/>
    <p:sldId id="352" r:id="rId5"/>
    <p:sldId id="351" r:id="rId6"/>
    <p:sldId id="353" r:id="rId7"/>
    <p:sldId id="356" r:id="rId8"/>
    <p:sldId id="354" r:id="rId9"/>
    <p:sldId id="364" r:id="rId10"/>
    <p:sldId id="355" r:id="rId11"/>
    <p:sldId id="365" r:id="rId12"/>
    <p:sldId id="369" r:id="rId13"/>
    <p:sldId id="368" r:id="rId14"/>
    <p:sldId id="366" r:id="rId15"/>
    <p:sldId id="370" r:id="rId16"/>
    <p:sldId id="361" r:id="rId17"/>
    <p:sldId id="362" r:id="rId18"/>
    <p:sldId id="357" r:id="rId19"/>
    <p:sldId id="358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9"/>
    <p:restoredTop sz="91204"/>
  </p:normalViewPr>
  <p:slideViewPr>
    <p:cSldViewPr snapToObjects="1">
      <p:cViewPr varScale="1">
        <p:scale>
          <a:sx n="97" d="100"/>
          <a:sy n="97" d="100"/>
        </p:scale>
        <p:origin x="20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10/18/18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10/18/18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9: Estimating Confidence in Models and Parameters: I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Exercise: Compare Models Using 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9906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1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4191000" y="914400"/>
                <a:ext cx="2667000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2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914400"/>
                <a:ext cx="2667000" cy="1200329"/>
              </a:xfrm>
              <a:prstGeom prst="rect">
                <a:avLst/>
              </a:prstGeom>
              <a:blipFill>
                <a:blip r:embed="rId3"/>
                <a:stretch>
                  <a:fillRect l="-3318"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276600" y="2468701"/>
                <a:ext cx="54102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Simulate both models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Using Model 1 as the “observations” and Model 2 as the “predicted values”, compute the residuals. (Hint: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simulate</a:t>
                </a:r>
                <a:r>
                  <a:rPr lang="en-US" sz="2000" dirty="0"/>
                  <a:t> returns a matrix of values.)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of Model 2 with respect to Model 1.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Do we achieve the same steady state values?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Where are errors the largest? Why?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468701"/>
                <a:ext cx="5410200" cy="3170099"/>
              </a:xfrm>
              <a:prstGeom prst="rect">
                <a:avLst/>
              </a:prstGeom>
              <a:blipFill>
                <a:blip r:embed="rId4"/>
                <a:stretch>
                  <a:fillRect l="-937" t="-797" r="-2108" b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24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D607-4D89-F447-9AA4-99D0A539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Least-Squares Regression</a:t>
            </a:r>
            <a:br>
              <a:rPr lang="en-US" dirty="0"/>
            </a:br>
            <a:r>
              <a:rPr lang="en-US" i="1" dirty="0"/>
              <a:t>The Work Horse of Most Modeling Procedures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BF1156B-5AC2-C64D-A661-4597364E3E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399"/>
                <a:ext cx="8229600" cy="4572001"/>
              </a:xfrm>
            </p:spPr>
            <p:txBody>
              <a:bodyPr/>
              <a:lstStyle/>
              <a:p>
                <a:r>
                  <a:rPr lang="en-US" dirty="0"/>
                  <a:t>Given dependent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with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predictor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with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Find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that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the residuals of the regression model.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BF1156B-5AC2-C64D-A661-4597364E3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399"/>
                <a:ext cx="8229600" cy="4572001"/>
              </a:xfrm>
              <a:blipFill>
                <a:blip r:embed="rId2"/>
                <a:stretch>
                  <a:fillRect l="-1389" t="-1667" b="-1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5F2128-A3C1-6F49-967E-8148B7CBE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042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C5BD-4594-BB4E-808F-9D3ED6CC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Least Squares Fits a Line to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7798-D3DC-5A4C-B1B2-0B2B7272F9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2EEF1C-04B4-7343-B023-FCB23E00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0" y="1945309"/>
            <a:ext cx="2451100" cy="242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A695FB-81C0-954F-9BF5-B5ED170B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57400"/>
            <a:ext cx="2578100" cy="2413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73C6C1-2C89-8F49-B6A0-7ACC17A83B0B}"/>
              </a:ext>
            </a:extLst>
          </p:cNvPr>
          <p:cNvSpPr/>
          <p:nvPr/>
        </p:nvSpPr>
        <p:spPr>
          <a:xfrm>
            <a:off x="1670050" y="4398618"/>
            <a:ext cx="1676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0579C-908D-F64C-9C4B-4740234EF7B7}"/>
              </a:ext>
            </a:extLst>
          </p:cNvPr>
          <p:cNvSpPr/>
          <p:nvPr/>
        </p:nvSpPr>
        <p:spPr>
          <a:xfrm>
            <a:off x="5486400" y="4319104"/>
            <a:ext cx="2057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A2601-A16E-D344-AA1A-2C064126E135}"/>
              </a:ext>
            </a:extLst>
          </p:cNvPr>
          <p:cNvSpPr txBox="1"/>
          <p:nvPr/>
        </p:nvSpPr>
        <p:spPr>
          <a:xfrm>
            <a:off x="5334000" y="4648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minimizes the sum of the squared residuals.</a:t>
            </a:r>
          </a:p>
        </p:txBody>
      </p:sp>
    </p:spTree>
    <p:extLst>
      <p:ext uri="{BB962C8B-B14F-4D97-AF65-F5344CB8AC3E}">
        <p14:creationId xmlns:p14="http://schemas.microsoft.com/office/powerpoint/2010/main" val="208033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95E529-6A6C-C142-AFC1-616D004D7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1A1F2-26EC-2449-B9ED-42321FCA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434507"/>
            <a:ext cx="3644900" cy="2482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8608E-C5EE-754C-8CDA-CCE2364D5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34507"/>
            <a:ext cx="3657600" cy="2518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155A67-CDBC-DA45-A033-A1DCB23D98F3}"/>
                  </a:ext>
                </a:extLst>
              </p:cNvPr>
              <p:cNvSpPr txBox="1"/>
              <p:nvPr/>
            </p:nvSpPr>
            <p:spPr>
              <a:xfrm>
                <a:off x="5867400" y="2891707"/>
                <a:ext cx="1244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155A67-CDBC-DA45-A033-A1DCB23D9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891707"/>
                <a:ext cx="12445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3D421A28-B056-9843-B6C7-32D511D3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dirty="0"/>
              <a:t>Limitations of Least Squares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594DF-D73B-E141-B92A-4F4238AA0441}"/>
              </a:ext>
            </a:extLst>
          </p:cNvPr>
          <p:cNvSpPr txBox="1"/>
          <p:nvPr/>
        </p:nvSpPr>
        <p:spPr>
          <a:xfrm>
            <a:off x="848139" y="1565987"/>
            <a:ext cx="3571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What’s the least squares fit for these data?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DBC42-418D-C141-9DE9-FE598A4222EA}"/>
              </a:ext>
            </a:extLst>
          </p:cNvPr>
          <p:cNvCxnSpPr>
            <a:cxnSpLocks/>
          </p:cNvCxnSpPr>
          <p:nvPr/>
        </p:nvCxnSpPr>
        <p:spPr>
          <a:xfrm>
            <a:off x="990600" y="4419600"/>
            <a:ext cx="304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398102-9873-3D47-904F-EA9774067EC8}"/>
              </a:ext>
            </a:extLst>
          </p:cNvPr>
          <p:cNvSpPr txBox="1"/>
          <p:nvPr/>
        </p:nvSpPr>
        <p:spPr>
          <a:xfrm>
            <a:off x="1371600" y="39624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Maybe this?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7E7C7-BF93-CA4D-A989-86A68418EF81}"/>
              </a:ext>
            </a:extLst>
          </p:cNvPr>
          <p:cNvCxnSpPr/>
          <p:nvPr/>
        </p:nvCxnSpPr>
        <p:spPr>
          <a:xfrm>
            <a:off x="4038600" y="2743200"/>
            <a:ext cx="0" cy="158853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8B5466-CA2A-2E43-B81C-832B9746C09E}"/>
              </a:ext>
            </a:extLst>
          </p:cNvPr>
          <p:cNvSpPr txBox="1"/>
          <p:nvPr/>
        </p:nvSpPr>
        <p:spPr>
          <a:xfrm>
            <a:off x="1981200" y="2669738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doesn’t give smallest squared residuals.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B9FD1-3E47-5B45-9F0E-027C7958C145}"/>
              </a:ext>
            </a:extLst>
          </p:cNvPr>
          <p:cNvSpPr txBox="1"/>
          <p:nvPr/>
        </p:nvSpPr>
        <p:spPr>
          <a:xfrm>
            <a:off x="1534451" y="5674959"/>
            <a:ext cx="294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Need outlier detection.</a:t>
            </a:r>
          </a:p>
        </p:txBody>
      </p:sp>
    </p:spTree>
    <p:extLst>
      <p:ext uri="{BB962C8B-B14F-4D97-AF65-F5344CB8AC3E}">
        <p14:creationId xmlns:p14="http://schemas.microsoft.com/office/powerpoint/2010/main" val="412417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F976-108F-D147-A2E5-69A85DBA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Python</a:t>
            </a:r>
            <a:br>
              <a:rPr lang="en-US" dirty="0"/>
            </a:br>
            <a:r>
              <a:rPr lang="en-US" i="1" dirty="0"/>
              <a:t>Prepare the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2AE92D-C936-4541-A552-B0CAC93C76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64370-812B-D44C-A3F6-DB1FB748D534}"/>
              </a:ext>
            </a:extLst>
          </p:cNvPr>
          <p:cNvSpPr txBox="1"/>
          <p:nvPr/>
        </p:nvSpPr>
        <p:spPr>
          <a:xfrm>
            <a:off x="472669" y="3459301"/>
            <a:ext cx="8186857" cy="31700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LENGTH = 20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 =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Construct vectors with 19 random values and a 20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xv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STD, LENGTH - 1)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xv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([xv,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([LENGTH])])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(0,STD, LENGTH - 1)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([LENGTH])])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Construct a matrix (has 1’s in the first column)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np.repeat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LENGTH), xv])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mat.transpose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# Transpose to 20 X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EFBBE-F274-704C-8FDB-A28740177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97" y="1371600"/>
            <a:ext cx="3657600" cy="25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F976-108F-D147-A2E5-69A85DBA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Python</a:t>
            </a:r>
            <a:br>
              <a:rPr lang="en-US" dirty="0"/>
            </a:br>
            <a:r>
              <a:rPr lang="en-US" i="1" dirty="0"/>
              <a:t>Fit, Predict, Find Constants, Evaluate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2AE92D-C936-4541-A552-B0CAC93C76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64370-812B-D44C-A3F6-DB1FB748D534}"/>
              </a:ext>
            </a:extLst>
          </p:cNvPr>
          <p:cNvSpPr txBox="1"/>
          <p:nvPr/>
        </p:nvSpPr>
        <p:spPr>
          <a:xfrm>
            <a:off x="472669" y="1524000"/>
            <a:ext cx="8061731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mean_squared_error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r2_score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Fit, find constants evaluate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linear_model.LinearRegression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(mat,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Predicted values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regr.predict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(mat)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R-squared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r2_score(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Values of the constants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regr.coef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print("Predictions: 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print("RSQ: 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Coeficients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974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Evaluate a Mathematical Model of A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1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4191000" y="1066800"/>
                <a:ext cx="3352800" cy="8375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Mathematical Model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066800"/>
                <a:ext cx="3352800" cy="837537"/>
              </a:xfrm>
              <a:prstGeom prst="rect">
                <a:avLst/>
              </a:prstGeom>
              <a:blipFill>
                <a:blip r:embed="rId3"/>
                <a:stretch>
                  <a:fillRect l="-2642"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429000" y="2462748"/>
                <a:ext cx="48006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the simulation of the Model 1 as “observations” by adding a normally distributed error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Construct training data and test data using different arrays of normally distributed errors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For the mathematical model, estimate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from the training data.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62748"/>
                <a:ext cx="4800600" cy="3785652"/>
              </a:xfrm>
              <a:prstGeom prst="rect">
                <a:avLst/>
              </a:prstGeom>
              <a:blipFill>
                <a:blip r:embed="rId4"/>
                <a:stretch>
                  <a:fillRect l="-1583" t="-1003" r="-3430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23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756F8C-9415-6848-9063-74C4698855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Hint for Estimating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756F8C-9415-6848-9063-74C469885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838200" y="1066800"/>
                <a:ext cx="3429000" cy="8375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Mathematical Model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66800"/>
                <a:ext cx="3429000" cy="837537"/>
              </a:xfrm>
              <a:prstGeom prst="rect">
                <a:avLst/>
              </a:prstGeom>
              <a:blipFill>
                <a:blip r:embed="rId3"/>
                <a:stretch>
                  <a:fillRect l="-2583"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1447800" y="2362200"/>
                <a:ext cx="7239000" cy="2365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The training data contains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is the steady state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We can estimate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from the training data, taking the last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observations. Call this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With a little arithmetic,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𝑘𝑡</m:t>
                    </m:r>
                  </m:oMath>
                </a14:m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can be estimated using linear regression.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362200"/>
                <a:ext cx="7239000" cy="2365712"/>
              </a:xfrm>
              <a:prstGeom prst="rect">
                <a:avLst/>
              </a:prstGeom>
              <a:blipFill>
                <a:blip r:embed="rId4"/>
                <a:stretch>
                  <a:fillRect l="-1051" t="-2139" b="-4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89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EB4A-6A09-214D-AA6C-1F6BCA8D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Basics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ED26A2-55B6-F140-A490-E4D3FA8786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D9683-0E0F-A04C-875E-6A1CA713D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066800"/>
            <a:ext cx="4533900" cy="449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4B024D-CF72-B442-A427-A3317B012584}"/>
              </a:ext>
            </a:extLst>
          </p:cNvPr>
          <p:cNvSpPr txBox="1"/>
          <p:nvPr/>
        </p:nvSpPr>
        <p:spPr>
          <a:xfrm>
            <a:off x="474617" y="1219200"/>
            <a:ext cx="38687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Null Hypothesis: No change from baseline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Assume data come from a known distribution (e.g., normal).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a test statistic based on this distribution.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test statistic is near 0 (not in a critical region), do not reject the Null Hypothesis.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Otherwise, reject the Null Hypothesis.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57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43B8-6117-D146-9C75-8A48185C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Square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5DEAB-4E3C-B041-9714-62A008D47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424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A053-4CA2-EA40-8CF8-FC6BAB07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89B4-DF53-4146-AC35-60B9BC7C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analysis</a:t>
            </a:r>
          </a:p>
          <a:p>
            <a:r>
              <a:rPr lang="en-US" dirty="0"/>
              <a:t>Parameter fitting and evaluation of a mathematical model using least squares regression</a:t>
            </a:r>
          </a:p>
          <a:p>
            <a:r>
              <a:rPr lang="en-US" dirty="0"/>
              <a:t>Hypothesis testing to evaluate models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C5C88-FE61-4343-A938-F7CE631D11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560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9A0-AD0B-2549-8B78-3C011BE3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Model?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CC8-BF4F-7441-9A3A-FA1980AF0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81302-315D-E74A-A553-0A6FBD3C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92357"/>
            <a:ext cx="3689350" cy="2560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AB12E0-D3F6-DC43-A672-A80579A5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01" y="4027184"/>
            <a:ext cx="3676650" cy="2491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A2C1F4-9088-E041-ACE0-55B112732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" y="1224717"/>
            <a:ext cx="3657600" cy="24328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AAEA94-7EA8-8D41-90A9-E4A837F7F8E1}"/>
              </a:ext>
            </a:extLst>
          </p:cNvPr>
          <p:cNvSpPr txBox="1"/>
          <p:nvPr/>
        </p:nvSpPr>
        <p:spPr>
          <a:xfrm>
            <a:off x="1066800" y="84986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E622E-ED45-4542-8C2A-774346433871}"/>
                  </a:ext>
                </a:extLst>
              </p:cNvPr>
              <p:cNvSpPr txBox="1"/>
              <p:nvPr/>
            </p:nvSpPr>
            <p:spPr>
              <a:xfrm>
                <a:off x="914400" y="3657600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E622E-ED45-4542-8C2A-774346433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657600"/>
                <a:ext cx="1163780" cy="276999"/>
              </a:xfrm>
              <a:prstGeom prst="rect">
                <a:avLst/>
              </a:prstGeom>
              <a:blipFill>
                <a:blip r:embed="rId6"/>
                <a:stretch>
                  <a:fillRect l="-4348" r="-32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502A45-E84E-BD44-8D2F-18B81E658EFD}"/>
                  </a:ext>
                </a:extLst>
              </p:cNvPr>
              <p:cNvSpPr txBox="1"/>
              <p:nvPr/>
            </p:nvSpPr>
            <p:spPr>
              <a:xfrm>
                <a:off x="4953000" y="3652996"/>
                <a:ext cx="352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502A45-E84E-BD44-8D2F-18B81E658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652996"/>
                <a:ext cx="3529876" cy="276999"/>
              </a:xfrm>
              <a:prstGeom prst="rect">
                <a:avLst/>
              </a:prstGeom>
              <a:blipFill>
                <a:blip r:embed="rId7"/>
                <a:stretch>
                  <a:fillRect l="-1075" t="-4762" r="-71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F639-8931-F946-AD38-83276F60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934200" cy="838200"/>
          </a:xfrm>
        </p:spPr>
        <p:txBody>
          <a:bodyPr/>
          <a:lstStyle/>
          <a:p>
            <a:r>
              <a:rPr lang="en-US" dirty="0"/>
              <a:t>Generalizing Model to New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DC8BA-DAE2-6344-82C2-D259AD295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4AC2C-0AC1-C54B-B899-405761C8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30" y="3756452"/>
            <a:ext cx="3676650" cy="2720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19C58-5184-744D-A000-A8CD94122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9" y="3775502"/>
            <a:ext cx="3661949" cy="246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2F63C2-ECAF-8D49-B2BB-A2A05E488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166210"/>
            <a:ext cx="3657600" cy="270836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E909492-B6F5-414A-BE22-5F9BE4CFD646}"/>
              </a:ext>
            </a:extLst>
          </p:cNvPr>
          <p:cNvGrpSpPr/>
          <p:nvPr/>
        </p:nvGrpSpPr>
        <p:grpSpPr>
          <a:xfrm>
            <a:off x="7679449" y="381000"/>
            <a:ext cx="1235951" cy="1412972"/>
            <a:chOff x="4692836" y="1499471"/>
            <a:chExt cx="3705915" cy="50189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70DEAF-09D3-0D4B-BBAB-A349B336D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2836" y="1499471"/>
              <a:ext cx="3689350" cy="2560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C6C602-BA49-6843-9B72-8D2B1EBF9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22101" y="4027184"/>
              <a:ext cx="3676650" cy="249118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49F44F-AE4F-2540-9EE8-28EF73E12988}"/>
              </a:ext>
            </a:extLst>
          </p:cNvPr>
          <p:cNvSpPr txBox="1"/>
          <p:nvPr/>
        </p:nvSpPr>
        <p:spPr>
          <a:xfrm>
            <a:off x="1879834" y="869050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2A347-901F-BF45-8870-27889BF6B4F4}"/>
              </a:ext>
            </a:extLst>
          </p:cNvPr>
          <p:cNvSpPr txBox="1"/>
          <p:nvPr/>
        </p:nvSpPr>
        <p:spPr>
          <a:xfrm>
            <a:off x="4343400" y="2743200"/>
            <a:ext cx="4480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is the better model now?</a:t>
            </a:r>
          </a:p>
        </p:txBody>
      </p:sp>
    </p:spTree>
    <p:extLst>
      <p:ext uri="{BB962C8B-B14F-4D97-AF65-F5344CB8AC3E}">
        <p14:creationId xmlns:p14="http://schemas.microsoft.com/office/powerpoint/2010/main" val="26180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9A0-AD0B-2549-8B78-3C011BE3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Model?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4E4606-4D5C-6A48-961D-872284855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46504"/>
            <a:ext cx="8229600" cy="2597096"/>
          </a:xfrm>
        </p:spPr>
        <p:txBody>
          <a:bodyPr/>
          <a:lstStyle/>
          <a:p>
            <a:r>
              <a:rPr lang="en-US" dirty="0"/>
              <a:t>Fits measurement data</a:t>
            </a:r>
          </a:p>
          <a:p>
            <a:r>
              <a:rPr lang="en-US" dirty="0"/>
              <a:t>Simple (e.g., few parameters)</a:t>
            </a:r>
          </a:p>
          <a:p>
            <a:r>
              <a:rPr lang="en-US" dirty="0"/>
              <a:t>Generalizes to new measurement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CC8-BF4F-7441-9A3A-FA1980AF0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8C89F4-8C72-7246-9A27-8B5D87A0C4C7}"/>
              </a:ext>
            </a:extLst>
          </p:cNvPr>
          <p:cNvGrpSpPr/>
          <p:nvPr/>
        </p:nvGrpSpPr>
        <p:grpSpPr>
          <a:xfrm>
            <a:off x="4260731" y="1189136"/>
            <a:ext cx="2768538" cy="1935064"/>
            <a:chOff x="3708462" y="1741834"/>
            <a:chExt cx="2768538" cy="19350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D9B0C3-0CF3-124E-81EE-8022B405DD02}"/>
                </a:ext>
              </a:extLst>
            </p:cNvPr>
            <p:cNvGrpSpPr/>
            <p:nvPr/>
          </p:nvGrpSpPr>
          <p:grpSpPr>
            <a:xfrm>
              <a:off x="5181600" y="2133600"/>
              <a:ext cx="1295400" cy="1543298"/>
              <a:chOff x="4544460" y="1327807"/>
              <a:chExt cx="3715620" cy="5149193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3E4CAE5-FFC4-B44B-AB78-CF1626AE5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83430" y="3756452"/>
                <a:ext cx="3676650" cy="272054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D8102E8-6E98-2442-A23D-6B663973E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4460" y="1327807"/>
                <a:ext cx="3661949" cy="24638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24FC17-A4D2-EA4B-B474-C73B13382F6F}"/>
                </a:ext>
              </a:extLst>
            </p:cNvPr>
            <p:cNvGrpSpPr/>
            <p:nvPr/>
          </p:nvGrpSpPr>
          <p:grpSpPr>
            <a:xfrm>
              <a:off x="3708462" y="2130748"/>
              <a:ext cx="1371600" cy="1526733"/>
              <a:chOff x="4692836" y="1499471"/>
              <a:chExt cx="3705915" cy="501890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E5AB6D7-4FB4-5E46-B1FD-335C650AB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2836" y="1499471"/>
                <a:ext cx="3689350" cy="2560843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AF39154-5CE1-CD48-A263-27156D120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2101" y="4027184"/>
                <a:ext cx="3676650" cy="2491188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E70BA2-AB03-0F4E-BD38-073EFA9EB59B}"/>
                </a:ext>
              </a:extLst>
            </p:cNvPr>
            <p:cNvSpPr txBox="1"/>
            <p:nvPr/>
          </p:nvSpPr>
          <p:spPr>
            <a:xfrm>
              <a:off x="3810000" y="175260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674EA3-EB2C-7644-9105-8849537DDB7B}"/>
                </a:ext>
              </a:extLst>
            </p:cNvPr>
            <p:cNvSpPr txBox="1"/>
            <p:nvPr/>
          </p:nvSpPr>
          <p:spPr>
            <a:xfrm>
              <a:off x="5252752" y="174183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893980-7764-0C4B-84A6-271C0B2B3574}"/>
                  </a:ext>
                </a:extLst>
              </p:cNvPr>
              <p:cNvSpPr txBox="1"/>
              <p:nvPr/>
            </p:nvSpPr>
            <p:spPr>
              <a:xfrm>
                <a:off x="2975696" y="1811622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893980-7764-0C4B-84A6-271C0B2B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96" y="1811622"/>
                <a:ext cx="1163780" cy="276999"/>
              </a:xfrm>
              <a:prstGeom prst="rect">
                <a:avLst/>
              </a:prstGeom>
              <a:blipFill>
                <a:blip r:embed="rId6"/>
                <a:stretch>
                  <a:fillRect l="-3226" r="-322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FFD0E-4F9F-0742-B446-3DDE63BD08E9}"/>
                  </a:ext>
                </a:extLst>
              </p:cNvPr>
              <p:cNvSpPr txBox="1"/>
              <p:nvPr/>
            </p:nvSpPr>
            <p:spPr>
              <a:xfrm>
                <a:off x="609600" y="2511322"/>
                <a:ext cx="352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FFD0E-4F9F-0742-B446-3DDE63BD0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11322"/>
                <a:ext cx="3529876" cy="276999"/>
              </a:xfrm>
              <a:prstGeom prst="rect">
                <a:avLst/>
              </a:prstGeom>
              <a:blipFill>
                <a:blip r:embed="rId7"/>
                <a:stretch>
                  <a:fillRect l="-1079" r="-71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0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267-7803-814F-9685-90A17482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8458200" cy="838200"/>
          </a:xfrm>
        </p:spPr>
        <p:txBody>
          <a:bodyPr/>
          <a:lstStyle/>
          <a:p>
            <a:r>
              <a:rPr lang="en-US" sz="3200" dirty="0"/>
              <a:t>We Never Know if a Real World Model is Correct!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0EF48-F017-5749-B9FD-ED775E8CBB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59C52-1D44-1B41-9AB2-B98137630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20" y="4105485"/>
            <a:ext cx="3613233" cy="2549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43ED5-7728-2C44-9319-47B9523B0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122" y="4226548"/>
            <a:ext cx="3599145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049F54-3479-864E-8988-C50B37D2F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524000"/>
            <a:ext cx="3621587" cy="2425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461A46-230F-EC42-9042-B311BA58B137}"/>
              </a:ext>
            </a:extLst>
          </p:cNvPr>
          <p:cNvSpPr txBox="1"/>
          <p:nvPr/>
        </p:nvSpPr>
        <p:spPr>
          <a:xfrm>
            <a:off x="1925984" y="986135"/>
            <a:ext cx="485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Without Measurement Errors</a:t>
            </a:r>
          </a:p>
        </p:txBody>
      </p:sp>
    </p:spTree>
    <p:extLst>
      <p:ext uri="{BB962C8B-B14F-4D97-AF65-F5344CB8AC3E}">
        <p14:creationId xmlns:p14="http://schemas.microsoft.com/office/powerpoint/2010/main" val="383383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47EC-2273-C246-B982-C90A0FA9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= Experimental - Fitted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E64618-E75A-EE41-B4C4-64AA42339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839B1-A77F-6240-9BC5-6FA584AA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9050"/>
            <a:ext cx="7810500" cy="4813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2F071-6745-2E48-84D0-0E93BF8AA5D9}"/>
              </a:ext>
            </a:extLst>
          </p:cNvPr>
          <p:cNvSpPr txBox="1"/>
          <p:nvPr/>
        </p:nvSpPr>
        <p:spPr>
          <a:xfrm>
            <a:off x="2987073" y="4648200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Residual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2EC1D5-9C92-CD4B-9B79-B86612FFD6C8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3505200" y="4114800"/>
            <a:ext cx="174531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7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21D6-61A7-274E-A332-2D0E2CA0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Residuals Tell Us About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6E1-D053-7F46-B22C-11F5D8AD4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73A3CB-0F31-3445-B8D3-1B08798BE47D}"/>
              </a:ext>
            </a:extLst>
          </p:cNvPr>
          <p:cNvGrpSpPr/>
          <p:nvPr/>
        </p:nvGrpSpPr>
        <p:grpSpPr>
          <a:xfrm>
            <a:off x="5334000" y="791499"/>
            <a:ext cx="2761606" cy="2789901"/>
            <a:chOff x="5334000" y="791499"/>
            <a:chExt cx="2761606" cy="27899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9A1125C-DB23-BD43-A4FB-C38B33AE9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0" y="1219200"/>
              <a:ext cx="2761606" cy="2362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94F186-587E-5140-A35A-E0142D03A0E1}"/>
                </a:ext>
              </a:extLst>
            </p:cNvPr>
            <p:cNvSpPr txBox="1"/>
            <p:nvPr/>
          </p:nvSpPr>
          <p:spPr>
            <a:xfrm>
              <a:off x="5562600" y="791499"/>
              <a:ext cx="1939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Functional Bias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C4810E-683A-0C4C-8B89-DA843C76169F}"/>
              </a:ext>
            </a:extLst>
          </p:cNvPr>
          <p:cNvGrpSpPr/>
          <p:nvPr/>
        </p:nvGrpSpPr>
        <p:grpSpPr>
          <a:xfrm>
            <a:off x="874727" y="838200"/>
            <a:ext cx="3390900" cy="3136900"/>
            <a:chOff x="2876550" y="3703983"/>
            <a:chExt cx="3390900" cy="31369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30F030-9E6C-8F43-AEF9-08E7B4FB2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6550" y="3703983"/>
              <a:ext cx="3390900" cy="3136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4F95A9-E797-574B-8241-5DDA4647FB38}"/>
                </a:ext>
              </a:extLst>
            </p:cNvPr>
            <p:cNvSpPr txBox="1"/>
            <p:nvPr/>
          </p:nvSpPr>
          <p:spPr>
            <a:xfrm>
              <a:off x="4592622" y="3703983"/>
              <a:ext cx="1667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Likely Outlier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A85C2E-618D-AF4E-9FF0-752109F588F1}"/>
              </a:ext>
            </a:extLst>
          </p:cNvPr>
          <p:cNvGrpSpPr/>
          <p:nvPr/>
        </p:nvGrpSpPr>
        <p:grpSpPr>
          <a:xfrm>
            <a:off x="533400" y="4151683"/>
            <a:ext cx="3810000" cy="2362105"/>
            <a:chOff x="457200" y="1096299"/>
            <a:chExt cx="3810000" cy="2362105"/>
          </a:xfrm>
          <a:solidFill>
            <a:schemeClr val="bg1"/>
          </a:solidFill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A6F7B3-8448-FA46-A70F-001335739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" y="1267749"/>
              <a:ext cx="3270250" cy="2152650"/>
            </a:xfrm>
            <a:prstGeom prst="rect">
              <a:avLst/>
            </a:prstGeom>
            <a:grpFill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75970-1478-014D-99B7-3351955BDAF1}"/>
                </a:ext>
              </a:extLst>
            </p:cNvPr>
            <p:cNvSpPr/>
            <p:nvPr/>
          </p:nvSpPr>
          <p:spPr>
            <a:xfrm>
              <a:off x="457200" y="1229743"/>
              <a:ext cx="685800" cy="222866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3F0F30-4157-2C43-A7B7-4EFCFFC4DE98}"/>
                </a:ext>
              </a:extLst>
            </p:cNvPr>
            <p:cNvSpPr/>
            <p:nvPr/>
          </p:nvSpPr>
          <p:spPr>
            <a:xfrm>
              <a:off x="571500" y="1096299"/>
              <a:ext cx="3695700" cy="2458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8ED7C9-949E-4641-BB61-7C0673B533E5}"/>
                </a:ext>
              </a:extLst>
            </p:cNvPr>
            <p:cNvSpPr txBox="1"/>
            <p:nvPr/>
          </p:nvSpPr>
          <p:spPr>
            <a:xfrm>
              <a:off x="1524000" y="1153389"/>
              <a:ext cx="242245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Heteroschodasticity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888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25CC62-9A33-B347-96DA-4ACFB99F45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Quantifying Model Quality: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25CC62-9A33-B347-96DA-4ACFB99F4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8955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9C8F2-1590-6F45-9CB2-1572F32791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92168-3C78-5E43-9449-B628AADE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11" y="2239758"/>
            <a:ext cx="2743200" cy="1904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926247-FAA6-8C4B-B960-C11A5BC1B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811" y="2254532"/>
            <a:ext cx="2745499" cy="1860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1DB443-7981-CB40-871D-3875693439E0}"/>
                  </a:ext>
                </a:extLst>
              </p:cNvPr>
              <p:cNvSpPr txBox="1"/>
              <p:nvPr/>
            </p:nvSpPr>
            <p:spPr>
              <a:xfrm>
                <a:off x="1985011" y="1905000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1DB443-7981-CB40-871D-387569343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011" y="1905000"/>
                <a:ext cx="1163780" cy="276999"/>
              </a:xfrm>
              <a:prstGeom prst="rect">
                <a:avLst/>
              </a:prstGeom>
              <a:blipFill>
                <a:blip r:embed="rId5"/>
                <a:stretch>
                  <a:fillRect l="-4348" r="-326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25F017-BCE8-1249-8C93-20491398FD4F}"/>
                  </a:ext>
                </a:extLst>
              </p:cNvPr>
              <p:cNvSpPr txBox="1"/>
              <p:nvPr/>
            </p:nvSpPr>
            <p:spPr>
              <a:xfrm>
                <a:off x="4806710" y="1880344"/>
                <a:ext cx="352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25F017-BCE8-1249-8C93-20491398F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710" y="1880344"/>
                <a:ext cx="3529876" cy="276999"/>
              </a:xfrm>
              <a:prstGeom prst="rect">
                <a:avLst/>
              </a:prstGeom>
              <a:blipFill>
                <a:blip r:embed="rId6"/>
                <a:stretch>
                  <a:fillRect l="-717" r="-107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AD2DC4-9639-A44E-ABDF-3E6CC00A001F}"/>
                  </a:ext>
                </a:extLst>
              </p:cNvPr>
              <p:cNvSpPr/>
              <p:nvPr/>
            </p:nvSpPr>
            <p:spPr>
              <a:xfrm>
                <a:off x="723307" y="891274"/>
                <a:ext cx="6134693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𝑓𝑖𝑡𝑡𝑒𝑑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AD2DC4-9639-A44E-ABDF-3E6CC00A0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7" y="891274"/>
                <a:ext cx="6134693" cy="861326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308C791-94AE-8A40-A302-D19B253E92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4575" y="3891459"/>
            <a:ext cx="2807970" cy="2077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EAF5CF-0E7B-6C4E-827A-1B2BAA3F9B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3927902"/>
            <a:ext cx="2747011" cy="18482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725332-8B67-1B46-94F2-9CA7F06D7093}"/>
              </a:ext>
            </a:extLst>
          </p:cNvPr>
          <p:cNvSpPr txBox="1"/>
          <p:nvPr/>
        </p:nvSpPr>
        <p:spPr>
          <a:xfrm>
            <a:off x="304800" y="27432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9A52B-DBFF-2443-90C6-83AB8DA994B9}"/>
              </a:ext>
            </a:extLst>
          </p:cNvPr>
          <p:cNvSpPr txBox="1"/>
          <p:nvPr/>
        </p:nvSpPr>
        <p:spPr>
          <a:xfrm>
            <a:off x="304800" y="45074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17513-4996-A94F-A515-C5FBF8C63838}"/>
              </a:ext>
            </a:extLst>
          </p:cNvPr>
          <p:cNvSpPr txBox="1"/>
          <p:nvPr/>
        </p:nvSpPr>
        <p:spPr>
          <a:xfrm>
            <a:off x="2045447" y="23680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9DBAE-701B-424E-B8F6-7549FC30E75E}"/>
              </a:ext>
            </a:extLst>
          </p:cNvPr>
          <p:cNvSpPr txBox="1"/>
          <p:nvPr/>
        </p:nvSpPr>
        <p:spPr>
          <a:xfrm>
            <a:off x="5055347" y="23680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C45D4-814E-BB40-9784-CC59CC192CB7}"/>
              </a:ext>
            </a:extLst>
          </p:cNvPr>
          <p:cNvSpPr txBox="1"/>
          <p:nvPr/>
        </p:nvSpPr>
        <p:spPr>
          <a:xfrm>
            <a:off x="2045447" y="40825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552AA5-C128-A240-AD3E-F9076B1B792F}"/>
              </a:ext>
            </a:extLst>
          </p:cNvPr>
          <p:cNvSpPr txBox="1"/>
          <p:nvPr/>
        </p:nvSpPr>
        <p:spPr>
          <a:xfrm>
            <a:off x="5055347" y="40825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0.76</a:t>
            </a:r>
          </a:p>
        </p:txBody>
      </p:sp>
    </p:spTree>
    <p:extLst>
      <p:ext uri="{BB962C8B-B14F-4D97-AF65-F5344CB8AC3E}">
        <p14:creationId xmlns:p14="http://schemas.microsoft.com/office/powerpoint/2010/main" val="205220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177465</TotalTime>
  <Words>931</Words>
  <Application>Microsoft Macintosh PowerPoint</Application>
  <PresentationFormat>On-screen Show (4:3)</PresentationFormat>
  <Paragraphs>147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Calibri</vt:lpstr>
      <vt:lpstr>Cambria Math</vt:lpstr>
      <vt:lpstr>Courier New</vt:lpstr>
      <vt:lpstr>Office Theme</vt:lpstr>
      <vt:lpstr>BIOE 498 / BIOE 599: Computational Systems Biology for Medical Applications  CSE 599V: Advancing Biomedical Models  Lecture 9: Estimating Confidence in Models and Parameters: I  </vt:lpstr>
      <vt:lpstr>Agenda</vt:lpstr>
      <vt:lpstr>What is A Good Model?</vt:lpstr>
      <vt:lpstr>Generalizing Model to New Data</vt:lpstr>
      <vt:lpstr>What is A Good Model?</vt:lpstr>
      <vt:lpstr>We Never Know if a Real World Model is Correct!</vt:lpstr>
      <vt:lpstr>Residuals = Experimental - Fitted</vt:lpstr>
      <vt:lpstr>What Residuals Tell Us About Models</vt:lpstr>
      <vt:lpstr>Quantifying Model Quality: R^2</vt:lpstr>
      <vt:lpstr>Exercise: Compare Models Using Residuals</vt:lpstr>
      <vt:lpstr>Linear Least-Squares Regression The Work Horse of Most Modeling Procedures</vt:lpstr>
      <vt:lpstr>How Least Squares Fits a Line to Data</vt:lpstr>
      <vt:lpstr>Limitations of Least Squares</vt:lpstr>
      <vt:lpstr>Linear Regression in Python Prepare the Data</vt:lpstr>
      <vt:lpstr>Linear Regression in Python Fit, Predict, Find Constants, Evaluate</vt:lpstr>
      <vt:lpstr>Exercise: Evaluate a Mathematical Model of A System</vt:lpstr>
      <vt:lpstr>Hint for Estimating K, k</vt:lpstr>
      <vt:lpstr>Hypothesis Testing Basics</vt:lpstr>
      <vt:lpstr>Chi Square Test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2848</cp:revision>
  <cp:lastPrinted>2018-10-12T18:44:59Z</cp:lastPrinted>
  <dcterms:created xsi:type="dcterms:W3CDTF">2008-11-04T22:35:39Z</dcterms:created>
  <dcterms:modified xsi:type="dcterms:W3CDTF">2018-10-18T21:47:56Z</dcterms:modified>
</cp:coreProperties>
</file>