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83" r:id="rId3"/>
    <p:sldId id="258" r:id="rId4"/>
    <p:sldId id="370" r:id="rId5"/>
    <p:sldId id="372" r:id="rId6"/>
    <p:sldId id="373" r:id="rId7"/>
    <p:sldId id="377" r:id="rId8"/>
    <p:sldId id="352" r:id="rId9"/>
    <p:sldId id="378" r:id="rId10"/>
    <p:sldId id="384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83"/>
            <p14:sldId id="258"/>
            <p14:sldId id="370"/>
          </p14:sldIdLst>
        </p14:section>
        <p14:section name="Untitled Section" id="{87D83A5A-145B-724B-99A6-B357B0086BDE}">
          <p14:sldIdLst>
            <p14:sldId id="372"/>
            <p14:sldId id="373"/>
            <p14:sldId id="377"/>
            <p14:sldId id="352"/>
            <p14:sldId id="378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/>
    <p:restoredTop sz="91224"/>
  </p:normalViewPr>
  <p:slideViewPr>
    <p:cSldViewPr snapToObjects="1">
      <p:cViewPr>
        <p:scale>
          <a:sx n="98" d="100"/>
          <a:sy n="98" d="100"/>
        </p:scale>
        <p:origin x="2376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71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B192-A0B1-7945-8377-FD34588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Support for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95E48-CA99-2948-9FE6-975EBFA78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5BC9-E8A9-F047-9A58-EC25060C4CE3}"/>
              </a:ext>
            </a:extLst>
          </p:cNvPr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datasets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load_iris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return_X_y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X, 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=0.4)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0CCC4-0744-E14E-9F85-351FAC13DC8C}"/>
              </a:ext>
            </a:extLst>
          </p:cNvPr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be careful because folds are chosen randomly.</a:t>
            </a:r>
          </a:p>
        </p:txBody>
      </p:sp>
    </p:spTree>
    <p:extLst>
      <p:ext uri="{BB962C8B-B14F-4D97-AF65-F5344CB8AC3E}">
        <p14:creationId xmlns:p14="http://schemas.microsoft.com/office/powerpoint/2010/main" val="33509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41F935-C51F-244B-85BA-5BE5A335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Fitting With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5F0CB-77B4-9446-9018-27B6991E1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B4D3B85-131F-9E45-9DC8-5D7A5D34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24000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 </a:t>
            </a:r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cxnSpLocks/>
          </p:cNvCxnSpPr>
          <p:nvPr/>
        </p:nvCxnSpPr>
        <p:spPr>
          <a:xfrm>
            <a:off x="2201310" y="3214674"/>
            <a:ext cx="1463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philosophy for modeling</a:t>
            </a:r>
          </a:p>
          <a:p>
            <a:r>
              <a:rPr lang="en-US" dirty="0"/>
              <a:t>Assessing model quality</a:t>
            </a:r>
          </a:p>
          <a:p>
            <a:pPr lvl="1"/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Chi-Square, AIC, cross validation</a:t>
            </a:r>
            <a:endParaRPr lang="en-US" i="1" baseline="30000" dirty="0"/>
          </a:p>
          <a:p>
            <a:r>
              <a:rPr lang="en-US" dirty="0"/>
              <a:t>Parameter confidence intervals</a:t>
            </a:r>
          </a:p>
          <a:p>
            <a:pPr lvl="1"/>
            <a:r>
              <a:rPr lang="en-US" dirty="0"/>
              <a:t>Cross validation,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F4103-576F-824C-A181-3236738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</p:spPr>
        <p:txBody>
          <a:bodyPr/>
          <a:lstStyle/>
          <a:p>
            <a:r>
              <a:rPr lang="en-US" dirty="0"/>
              <a:t>Statistical Philosophy  of Models</a:t>
            </a:r>
            <a:br>
              <a:rPr lang="en-US" dirty="0"/>
            </a:br>
            <a:r>
              <a:rPr lang="en-US" i="1" dirty="0"/>
              <a:t>It’s All About Residuals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40E04A-5B33-824A-9821-E45A37D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80" y="1752599"/>
            <a:ext cx="5249320" cy="3082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statistical model is good if</a:t>
            </a:r>
          </a:p>
          <a:p>
            <a:r>
              <a:rPr lang="en-US" dirty="0"/>
              <a:t>Residuals have small magnitude</a:t>
            </a:r>
          </a:p>
          <a:p>
            <a:r>
              <a:rPr lang="en-US" dirty="0"/>
              <a:t>Residuals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Residuals have no pattern</a:t>
            </a:r>
          </a:p>
          <a:p>
            <a:r>
              <a:rPr lang="en-US" dirty="0"/>
              <a:t>Ideally, residuals are normally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ED3-06E9-E14E-85C7-CDD7C252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B3755-C823-414E-8B83-033D6AE3BD2B}"/>
              </a:ext>
            </a:extLst>
          </p:cNvPr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F8B8C-FE04-D243-8310-5AAA9A3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46EF0-D52C-8C4A-AD41-961DB7093BB3}"/>
                </a:ext>
              </a:extLst>
            </p:cNvPr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Observations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3431D-CD27-BF4A-ACE4-88E27E85119D}"/>
              </a:ext>
            </a:extLst>
          </p:cNvPr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45783-76F2-654F-9710-88B052E1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82CC-97D4-DF44-B9BF-A387905AAF10}"/>
                </a:ext>
              </a:extLst>
            </p:cNvPr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Residuals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98135-0349-EA40-A0EB-F20EB0FE8BE0}"/>
              </a:ext>
            </a:extLst>
          </p:cNvPr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38F0AF-C80C-A94C-9272-8B22BCC5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AE0DC-9B2A-5C4F-991E-39EF682BC578}"/>
                </a:ext>
              </a:extLst>
            </p:cNvPr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Assessing Model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3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</p:spPr>
            <p:txBody>
              <a:bodyPr/>
              <a:lstStyle/>
              <a:p>
                <a:r>
                  <a:rPr lang="en-US" dirty="0"/>
                  <a:t>Metrics for Model Quality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  <a:blipFill>
                <a:blip r:embed="rId2"/>
                <a:stretch>
                  <a:fillRect t="-6329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model if sum is close to 1.</a:t>
                </a:r>
              </a:p>
              <a:p>
                <a:pPr lvl="1"/>
                <a:r>
                  <a:rPr lang="en-US" dirty="0"/>
                  <a:t>Can do statistical tests (if residuals are </a:t>
                </a:r>
                <a:r>
                  <a:rPr lang="en-US" dirty="0" err="1"/>
                  <a:t>i.i.d</a:t>
                </a:r>
                <a:r>
                  <a:rPr lang="en-US" dirty="0"/>
                  <a:t>. normal)</a:t>
                </a:r>
              </a:p>
              <a:p>
                <a:r>
                  <a:rPr lang="en-US" dirty="0"/>
                  <a:t>AIC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the probability of obtaining the data given the model for the parameters chosen.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blipFill>
                <a:blip r:embed="rId3"/>
                <a:stretch>
                  <a:fillRect l="-2586" r="-3448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CE9AA-C79A-B741-AE4D-2A5EEF53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8889" t="-9677" r="-269444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4167" t="-9677" r="-102083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38863E3-099D-2E45-9DE0-FE786794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22" y="1981200"/>
            <a:ext cx="368300" cy="36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81CE4-FCA3-044B-981A-DD51790B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1981200"/>
            <a:ext cx="368300" cy="363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E0197-4ADE-F543-902C-6498AD67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792" y="1981200"/>
            <a:ext cx="423699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87AB0-8FC3-3546-B1CE-990BF8E88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438400"/>
            <a:ext cx="423699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160866-FC4E-CF47-AE43-D4ABD1222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379683"/>
            <a:ext cx="368300" cy="363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069-C24F-EE45-BF07-5FC696B4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2379683"/>
            <a:ext cx="368300" cy="363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55695-8A7C-5048-8B6E-5F13C5CD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01" y="2819400"/>
            <a:ext cx="423699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DAF1E-8EC3-3C4D-B30A-5495A2D6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2760683"/>
            <a:ext cx="368300" cy="363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DA35E-E2AF-C34A-AFF6-F012C96B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819400"/>
            <a:ext cx="423699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F7D0D-BCAC-2C42-BA9F-4C60BD3C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1" y="3200400"/>
            <a:ext cx="423699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FBE9BC-3E24-8245-BC8E-EB81BB15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7883"/>
            <a:ext cx="368300" cy="3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83DC4-0CE3-7140-9C86-7D0A0089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3217883"/>
            <a:ext cx="368300" cy="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parameter fits and model 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blipFill>
                <a:blip r:embed="rId5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7524"/>
              </p:ext>
            </p:extLst>
          </p:nvPr>
        </p:nvGraphicFramePr>
        <p:xfrm>
          <a:off x="5207657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38009"/>
              </p:ext>
            </p:extLst>
          </p:nvPr>
        </p:nvGraphicFramePr>
        <p:xfrm>
          <a:off x="6122057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55921"/>
              </p:ext>
            </p:extLst>
          </p:nvPr>
        </p:nvGraphicFramePr>
        <p:xfrm>
          <a:off x="5207657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8901"/>
              </p:ext>
            </p:extLst>
          </p:nvPr>
        </p:nvGraphicFramePr>
        <p:xfrm>
          <a:off x="6122057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95014"/>
              </p:ext>
            </p:extLst>
          </p:nvPr>
        </p:nvGraphicFramePr>
        <p:xfrm>
          <a:off x="5207656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09237"/>
              </p:ext>
            </p:extLst>
          </p:nvPr>
        </p:nvGraphicFramePr>
        <p:xfrm>
          <a:off x="6139792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cxnSpLocks/>
          </p:cNvCxnSpPr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cxnSpLocks/>
          </p:cNvCxnSpPr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cxnSpLocks/>
          </p:cNvCxnSpPr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9E990-FA79-3642-B660-037B4CF5081F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/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8571" t="-16667" r="-8571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6AAAB-38CF-854A-A9C8-1603EFC822ED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/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8571" t="-27273" r="-857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CA57CC-FCFB-C541-B613-EEB57B6F4C17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/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8571" t="-2173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8CE6B-58D0-4149-8F26-5650239F6ACA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4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1F-E395-F246-AEB5-727A7FF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Folds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Choose Wisely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5270-6334-614A-890C-DE408B752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9634-65DA-234B-8959-07BCB54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" y="1828800"/>
            <a:ext cx="3902676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7725-7D84-264E-A094-261DE0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24" y="1981200"/>
            <a:ext cx="3902676" cy="2667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F58C73-EA16-E042-80D6-A863B30B84CD}"/>
              </a:ext>
            </a:extLst>
          </p:cNvPr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86C8-BE3D-664A-B23A-E889D3A57C2A}"/>
                </a:ext>
              </a:extLst>
            </p:cNvPr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07D8F-1324-334C-9E21-64A353F85C33}"/>
                </a:ext>
              </a:extLst>
            </p:cNvPr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4E335-D38F-BA48-BA7C-5E7A45F45AE8}"/>
                </a:ext>
              </a:extLst>
            </p:cNvPr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59AA-0121-9448-8C86-4EEA5B9F9E09}"/>
              </a:ext>
            </a:extLst>
          </p:cNvPr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0C70D-A825-F646-A18C-5CADEF440D2A}"/>
                </a:ext>
              </a:extLst>
            </p:cNvPr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DFDC3-FE29-CD4F-A46E-D5D6383AF493}"/>
                </a:ext>
              </a:extLst>
            </p:cNvPr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E2F08-4D33-6740-8D3B-C4316D51DD07}"/>
                </a:ext>
              </a:extLst>
            </p:cNvPr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E7FE3-C7CD-814F-A0A3-CA5D3F1D525D}"/>
                </a:ext>
              </a:extLst>
            </p:cNvPr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20C96-09ED-7940-8EA5-9987B05EC932}"/>
                </a:ext>
              </a:extLst>
            </p:cNvPr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7BCB7-C277-0742-8E36-E80B2901A6E3}"/>
                </a:ext>
              </a:extLst>
            </p:cNvPr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EAC6E5-D0A5-E347-BACC-CE0D67C0FCE8}"/>
                </a:ext>
              </a:extLst>
            </p:cNvPr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B16822-2BB7-F74E-A2CC-1398A92B0AEC}"/>
                </a:ext>
              </a:extLst>
            </p:cNvPr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95F44C-0A9D-FD41-BD4D-D4240371A962}"/>
                </a:ext>
              </a:extLst>
            </p:cNvPr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8D73D3-F404-D647-8395-7E7953126300}"/>
              </a:ext>
            </a:extLst>
          </p:cNvPr>
          <p:cNvSpPr txBox="1"/>
          <p:nvPr/>
        </p:nvSpPr>
        <p:spPr>
          <a:xfrm>
            <a:off x="914489" y="4800600"/>
            <a:ext cx="42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very different functional characteristics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F24FF-18C1-8142-91C6-7E4E833586B6}"/>
              </a:ext>
            </a:extLst>
          </p:cNvPr>
          <p:cNvSpPr txBox="1"/>
          <p:nvPr/>
        </p:nvSpPr>
        <p:spPr>
          <a:xfrm>
            <a:off x="5105444" y="4800600"/>
            <a:ext cx="3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similar functional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F785A-78A4-EA41-9C66-30BF049D29C6}"/>
              </a:ext>
            </a:extLst>
          </p:cNvPr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9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183771</TotalTime>
  <Words>454</Words>
  <Application>Microsoft Macintosh PowerPoint</Application>
  <PresentationFormat>On-screen Show (4:3)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Workflow For Fitting With Uncertainty</vt:lpstr>
      <vt:lpstr>Parameter Optimization Summary</vt:lpstr>
      <vt:lpstr>Agenda</vt:lpstr>
      <vt:lpstr>Statistical Philosophy  of Models It’s All About Residuals</vt:lpstr>
      <vt:lpstr>Assessing Model Quality</vt:lpstr>
      <vt:lpstr>Metrics for Model Quality y=f(x;θ); e=y-y ̂</vt:lpstr>
      <vt:lpstr>Cross Validation Summary</vt:lpstr>
      <vt:lpstr>Choosing Folds Choose Wisely</vt:lpstr>
      <vt:lpstr>Python Support for Cross Validation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2952</cp:revision>
  <cp:lastPrinted>2018-10-12T18:44:59Z</cp:lastPrinted>
  <dcterms:created xsi:type="dcterms:W3CDTF">2008-11-04T22:35:39Z</dcterms:created>
  <dcterms:modified xsi:type="dcterms:W3CDTF">2021-01-18T22:22:10Z</dcterms:modified>
</cp:coreProperties>
</file>