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347" r:id="rId2"/>
    <p:sldId id="348" r:id="rId3"/>
    <p:sldId id="349" r:id="rId4"/>
    <p:sldId id="371" r:id="rId5"/>
    <p:sldId id="372" r:id="rId6"/>
    <p:sldId id="373" r:id="rId7"/>
    <p:sldId id="374" r:id="rId8"/>
    <p:sldId id="375" r:id="rId9"/>
    <p:sldId id="376" r:id="rId10"/>
    <p:sldId id="377" r:id="rId11"/>
    <p:sldId id="378" r:id="rId12"/>
    <p:sldId id="351" r:id="rId13"/>
    <p:sldId id="352" r:id="rId14"/>
    <p:sldId id="353" r:id="rId15"/>
    <p:sldId id="354" r:id="rId16"/>
    <p:sldId id="355" r:id="rId17"/>
    <p:sldId id="356" r:id="rId18"/>
    <p:sldId id="357" r:id="rId19"/>
    <p:sldId id="358" r:id="rId20"/>
    <p:sldId id="359" r:id="rId21"/>
    <p:sldId id="360" r:id="rId22"/>
    <p:sldId id="361" r:id="rId23"/>
    <p:sldId id="362" r:id="rId24"/>
    <p:sldId id="363" r:id="rId25"/>
    <p:sldId id="364" r:id="rId26"/>
    <p:sldId id="365" r:id="rId27"/>
    <p:sldId id="366" r:id="rId28"/>
    <p:sldId id="367" r:id="rId29"/>
    <p:sldId id="368" r:id="rId30"/>
    <p:sldId id="369" r:id="rId31"/>
    <p:sldId id="370" r:id="rId32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>
    <p:extLst/>
  </p:cmAuthor>
  <p:cmAuthor id="3" name="amc" initials="amc" lastIdx="8" clrIdx="2">
    <p:extLst/>
  </p:cmAuthor>
  <p:cmAuthor id="4" name="JOSEPH L. HELLERSTEIN" initials="JLH" lastIdx="8" clrIdx="3">
    <p:extLst/>
  </p:cmAuthor>
  <p:cmAuthor id="5" name="JOSEPH L. HELLERSTEIN" initials="JLH [3]" lastIdx="1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33"/>
    <p:restoredTop sz="91204"/>
  </p:normalViewPr>
  <p:slideViewPr>
    <p:cSldViewPr snapToObjects="1">
      <p:cViewPr varScale="1">
        <p:scale>
          <a:sx n="97" d="100"/>
          <a:sy n="97" d="100"/>
        </p:scale>
        <p:origin x="89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36" y="52101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10/3/18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10/3/18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6389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State vs. input variables for time?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023098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State vs. input variables for time?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93908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State vs. input variables for time?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86812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5943600"/>
            <a:ext cx="21336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37E86-943E-214F-A42D-8D87BAF1E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404813"/>
            <a:ext cx="8137525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78D20-8A90-1A4F-8AD6-54C8CA139CC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95288" y="1700213"/>
            <a:ext cx="3990975" cy="46085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99AFFC-44AD-D749-90E9-66F3A7A2FCC2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538663" y="1700213"/>
            <a:ext cx="3992562" cy="22272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4EACD0-335C-124E-9529-0EF5B1066B53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538663" y="4079875"/>
            <a:ext cx="3992562" cy="22288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4600B1F-5405-D44F-AB88-B3889B4AAC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38400" y="6248400"/>
            <a:ext cx="2130425" cy="474663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799B847-4611-BA43-BF55-AA6493374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91200" y="6248400"/>
            <a:ext cx="2897188" cy="474663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760CEED-E899-FE43-B3BC-359D0B458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138" y="6242050"/>
            <a:ext cx="587375" cy="488950"/>
          </a:xfrm>
        </p:spPr>
        <p:txBody>
          <a:bodyPr/>
          <a:lstStyle>
            <a:lvl1pPr>
              <a:defRPr/>
            </a:lvl1pPr>
          </a:lstStyle>
          <a:p>
            <a:fld id="{B57B69C2-3605-1A46-AE69-42BFE323CCD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153355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06A75-540B-E049-A96B-EA892302A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404813"/>
            <a:ext cx="8137525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D6A44-D091-3C4B-85A5-B3923BC15355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95288" y="1700213"/>
            <a:ext cx="3990975" cy="46085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003B77-B5DA-3D46-84EF-AEF6139DD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38663" y="1700213"/>
            <a:ext cx="3992562" cy="46085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908A9-4765-8C43-BB60-C6BB56A0EF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38400" y="6248400"/>
            <a:ext cx="2130425" cy="474663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51CC6-E732-8648-9EAF-B5790509B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91200" y="6248400"/>
            <a:ext cx="2897188" cy="474663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0CC680-A9BC-5648-A046-25AFFD456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138" y="6242050"/>
            <a:ext cx="587375" cy="488950"/>
          </a:xfrm>
        </p:spPr>
        <p:txBody>
          <a:bodyPr/>
          <a:lstStyle>
            <a:lvl1pPr>
              <a:defRPr/>
            </a:lvl1pPr>
          </a:lstStyle>
          <a:p>
            <a:fld id="{30F07AEE-599C-794A-8523-F9B3B376950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75718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64275"/>
            <a:ext cx="1600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696200" y="63246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00800" y="6324600"/>
            <a:ext cx="1609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5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  <p:sldLayoutId id="2147484231" r:id="rId12"/>
    <p:sldLayoutId id="2147484232" r:id="rId13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 bwMode="auto">
          <a:xfrm>
            <a:off x="685800" y="533400"/>
            <a:ext cx="80772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 b="1" dirty="0">
                <a:ea typeface="ＭＳ Ｐゴシック" panose="020B0600070205080204" pitchFamily="34" charset="-128"/>
              </a:rPr>
              <a:t>BIOE 498 / BIOE 599: Computational Systems Biology for Medical Applications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3200" b="1" dirty="0">
                <a:ea typeface="ＭＳ Ｐゴシック" panose="020B0600070205080204" pitchFamily="34" charset="-128"/>
              </a:rPr>
              <a:t>CSE 599V: Advancing Biomedical Models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2800" b="1" u="sng" dirty="0">
                <a:ea typeface="ＭＳ Ｐゴシック" panose="020B0600070205080204" pitchFamily="34" charset="-128"/>
              </a:rPr>
              <a:t>Lecture 6: Model Solutions &amp; System Response</a:t>
            </a:r>
            <a:br>
              <a:rPr lang="en-US" altLang="en-US" b="1" dirty="0">
                <a:ea typeface="ＭＳ Ｐゴシック" panose="020B0600070205080204" pitchFamily="34" charset="-128"/>
              </a:rPr>
            </a:br>
            <a:br>
              <a:rPr lang="en-US" altLang="en-US" b="1" dirty="0">
                <a:ea typeface="ＭＳ Ｐゴシック" panose="020B0600070205080204" pitchFamily="34" charset="-128"/>
              </a:rPr>
            </a:br>
            <a:endParaRPr lang="en-US" altLang="en-US" i="1" dirty="0">
              <a:ea typeface="ＭＳ Ｐゴシック" panose="020B0600070205080204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0F5ED-CA3C-E74C-AA2B-DC3C09E1E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382000" cy="1752600"/>
          </a:xfrm>
        </p:spPr>
        <p:txBody>
          <a:bodyPr/>
          <a:lstStyle/>
          <a:p>
            <a:r>
              <a:rPr lang="en-US" dirty="0"/>
              <a:t>Joseph L. </a:t>
            </a:r>
            <a:r>
              <a:rPr lang="en-US" dirty="0" err="1"/>
              <a:t>Hellerstein</a:t>
            </a:r>
            <a:r>
              <a:rPr lang="en-US" dirty="0"/>
              <a:t>*</a:t>
            </a:r>
          </a:p>
          <a:p>
            <a:r>
              <a:rPr lang="en-US" dirty="0"/>
              <a:t>Herbert </a:t>
            </a:r>
            <a:r>
              <a:rPr lang="en-US" dirty="0" err="1"/>
              <a:t>Sauro</a:t>
            </a:r>
            <a:r>
              <a:rPr lang="en-US" dirty="0"/>
              <a:t>**</a:t>
            </a:r>
          </a:p>
          <a:p>
            <a:endParaRPr lang="en-US" dirty="0"/>
          </a:p>
          <a:p>
            <a:r>
              <a:rPr lang="en-US" sz="2800" dirty="0"/>
              <a:t>*</a:t>
            </a:r>
            <a:r>
              <a:rPr lang="en-US" sz="2800" dirty="0" err="1"/>
              <a:t>eScience</a:t>
            </a:r>
            <a:r>
              <a:rPr lang="en-US" sz="2800" dirty="0"/>
              <a:t> Institute, Computer Science &amp; Engineering</a:t>
            </a:r>
          </a:p>
          <a:p>
            <a:r>
              <a:rPr lang="en-US" sz="2800" dirty="0"/>
              <a:t>**</a:t>
            </a:r>
            <a:r>
              <a:rPr lang="en-US" sz="2800" dirty="0" err="1"/>
              <a:t>BioEngineering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88863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CE4F2-2FA4-7B45-B933-D6C203908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MATLAB Solvers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4FB7B-F023-BC47-94C6-202A07998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DD76A-FD73-AC45-87F3-A66D377810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11147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5951E-F5EC-0341-A509-E65EE7F7B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Solvers </a:t>
            </a:r>
            <a:r>
              <a:rPr lang="en-US"/>
              <a:t>and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677EE-48A8-574C-8328-A0EDA8CB6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CA58C5-6860-0E4F-B9C2-95AB092318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92764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782D7-0914-8F4A-9CF9-D365F9620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324-EFF3-A34A-AA60-22AE593F17B7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22530" name="AutoShape 2">
            <a:extLst>
              <a:ext uri="{FF2B5EF4-FFF2-40B4-BE49-F238E27FC236}">
                <a16:creationId xmlns:a16="http://schemas.microsoft.com/office/drawing/2014/main" id="{9D7E6491-C1F7-B44B-8299-3F68E44BEC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Requirement for a Numerical Solution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A9C4E30A-BCF7-ED40-ADCF-DA7216901C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The function is “smooth enough” </a:t>
            </a:r>
          </a:p>
          <a:p>
            <a:pPr lvl="1"/>
            <a:r>
              <a:rPr lang="en-US" altLang="zh-TW" dirty="0"/>
              <a:t>Two ways of expressing “smooth enough”</a:t>
            </a:r>
          </a:p>
          <a:p>
            <a:pPr lvl="2"/>
            <a:r>
              <a:rPr lang="en-US" altLang="zh-TW" dirty="0"/>
              <a:t>Lipschitz continuity</a:t>
            </a:r>
          </a:p>
          <a:p>
            <a:pPr lvl="2"/>
            <a:r>
              <a:rPr lang="en-US" altLang="zh-TW" dirty="0"/>
              <a:t>Smooth and uniformly monotone decreasing</a:t>
            </a:r>
          </a:p>
          <a:p>
            <a:r>
              <a:rPr lang="en-US" altLang="zh-TW" dirty="0"/>
              <a:t>If smooth enough, then</a:t>
            </a:r>
          </a:p>
          <a:p>
            <a:pPr lvl="1"/>
            <a:r>
              <a:rPr lang="en-US" altLang="zh-TW" dirty="0"/>
              <a:t>a solution will exist and be unique</a:t>
            </a:r>
          </a:p>
          <a:p>
            <a:pPr lvl="1"/>
            <a:r>
              <a:rPr lang="en-US" altLang="zh-TW" dirty="0"/>
              <a:t>we will be able to approximate it accurately with a wide variety of method</a:t>
            </a:r>
          </a:p>
        </p:txBody>
      </p:sp>
    </p:spTree>
    <p:extLst>
      <p:ext uri="{BB962C8B-B14F-4D97-AF65-F5344CB8AC3E}">
        <p14:creationId xmlns:p14="http://schemas.microsoft.com/office/powerpoint/2010/main" val="1031203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0BCC8CB2-6AA5-AE4B-BB6B-BFB956B41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28CE2-1274-444A-B7C6-16A2910BA627}" type="slidenum">
              <a:rPr lang="en-US" altLang="zh-TW"/>
              <a:pPr/>
              <a:t>13</a:t>
            </a:fld>
            <a:endParaRPr lang="en-US" altLang="zh-TW"/>
          </a:p>
        </p:txBody>
      </p:sp>
      <p:pic>
        <p:nvPicPr>
          <p:cNvPr id="39940" name="Picture 4">
            <a:extLst>
              <a:ext uri="{FF2B5EF4-FFF2-40B4-BE49-F238E27FC236}">
                <a16:creationId xmlns:a16="http://schemas.microsoft.com/office/drawing/2014/main" id="{70517A88-4257-8C4A-8437-8C2C1A543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692150"/>
            <a:ext cx="6696075" cy="573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7254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A0D95CC2-071B-C24F-853B-EAA01953E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B306-8008-2143-884F-543AA267A22D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33794" name="AutoShape 2">
            <a:extLst>
              <a:ext uri="{FF2B5EF4-FFF2-40B4-BE49-F238E27FC236}">
                <a16:creationId xmlns:a16="http://schemas.microsoft.com/office/drawing/2014/main" id="{33CB6827-2AB3-D748-9D42-72B8696B1C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Analytic Derivation</a:t>
            </a:r>
          </a:p>
        </p:txBody>
      </p:sp>
      <p:pic>
        <p:nvPicPr>
          <p:cNvPr id="33802" name="Picture 10">
            <a:extLst>
              <a:ext uri="{FF2B5EF4-FFF2-40B4-BE49-F238E27FC236}">
                <a16:creationId xmlns:a16="http://schemas.microsoft.com/office/drawing/2014/main" id="{377D3B36-5BA9-9142-934D-6D5156B1FF6D}"/>
              </a:ext>
            </a:extLst>
          </p:cNvPr>
          <p:cNvPicPr>
            <a:picLocks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9750" y="1844675"/>
            <a:ext cx="8132763" cy="1277938"/>
          </a:xfrm>
          <a:noFill/>
          <a:ln/>
        </p:spPr>
      </p:pic>
      <p:pic>
        <p:nvPicPr>
          <p:cNvPr id="33803" name="Picture 11">
            <a:extLst>
              <a:ext uri="{FF2B5EF4-FFF2-40B4-BE49-F238E27FC236}">
                <a16:creationId xmlns:a16="http://schemas.microsoft.com/office/drawing/2014/main" id="{702AEB33-E354-9C44-8B79-602583919B54}"/>
              </a:ext>
            </a:extLst>
          </p:cNvPr>
          <p:cNvPicPr>
            <a:picLocks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7050" y="3122613"/>
            <a:ext cx="8153400" cy="2514600"/>
          </a:xfrm>
          <a:noFill/>
          <a:ln/>
        </p:spPr>
      </p:pic>
      <p:sp>
        <p:nvSpPr>
          <p:cNvPr id="33804" name="Line 12">
            <a:extLst>
              <a:ext uri="{FF2B5EF4-FFF2-40B4-BE49-F238E27FC236}">
                <a16:creationId xmlns:a16="http://schemas.microsoft.com/office/drawing/2014/main" id="{99C3A380-FCD9-8A45-A2E2-D23535F0609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73775" y="2087563"/>
            <a:ext cx="1641475" cy="317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5" name="Rectangle 13">
            <a:extLst>
              <a:ext uri="{FF2B5EF4-FFF2-40B4-BE49-F238E27FC236}">
                <a16:creationId xmlns:a16="http://schemas.microsoft.com/office/drawing/2014/main" id="{80757085-3580-8E41-A7AA-7A31C95A3E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4575" y="5207000"/>
            <a:ext cx="2074863" cy="393700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162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7307641-03F4-CE4A-AAE2-0D6E01825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95D61-658A-C147-98B2-6EC906731844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44034" name="AutoShape 2">
            <a:extLst>
              <a:ext uri="{FF2B5EF4-FFF2-40B4-BE49-F238E27FC236}">
                <a16:creationId xmlns:a16="http://schemas.microsoft.com/office/drawing/2014/main" id="{DF281F4A-E1D3-DD4C-BDE9-A7BB749F2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Error Estimation for Euler’s Method</a:t>
            </a:r>
          </a:p>
        </p:txBody>
      </p:sp>
      <p:sp>
        <p:nvSpPr>
          <p:cNvPr id="44043" name="Rectangle 11">
            <a:extLst>
              <a:ext uri="{FF2B5EF4-FFF2-40B4-BE49-F238E27FC236}">
                <a16:creationId xmlns:a16="http://schemas.microsoft.com/office/drawing/2014/main" id="{A66FBD3A-337C-3146-8274-7D67143288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By the analytic derivation, we have</a:t>
            </a:r>
          </a:p>
          <a:p>
            <a:endParaRPr lang="en-US" altLang="zh-TW"/>
          </a:p>
          <a:p>
            <a:endParaRPr lang="en-US" altLang="zh-TW"/>
          </a:p>
          <a:p>
            <a:r>
              <a:rPr lang="en-US" altLang="zh-TW"/>
              <a:t>The residual for Euler’s method:</a:t>
            </a:r>
          </a:p>
          <a:p>
            <a:endParaRPr lang="en-US" altLang="zh-TW"/>
          </a:p>
          <a:p>
            <a:endParaRPr lang="en-US" altLang="zh-TW"/>
          </a:p>
          <a:p>
            <a:r>
              <a:rPr lang="en-US" altLang="zh-TW"/>
              <a:t>The truncation error:</a:t>
            </a:r>
          </a:p>
        </p:txBody>
      </p:sp>
      <p:pic>
        <p:nvPicPr>
          <p:cNvPr id="44036" name="Picture 4">
            <a:extLst>
              <a:ext uri="{FF2B5EF4-FFF2-40B4-BE49-F238E27FC236}">
                <a16:creationId xmlns:a16="http://schemas.microsoft.com/office/drawing/2014/main" id="{6A90ACBE-9244-9B48-8F2E-609AC748E078}"/>
              </a:ext>
            </a:extLst>
          </p:cNvPr>
          <p:cNvPicPr>
            <a:picLocks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1550" y="3789363"/>
            <a:ext cx="2233613" cy="725487"/>
          </a:xfrm>
          <a:noFill/>
          <a:ln/>
        </p:spPr>
      </p:pic>
      <p:pic>
        <p:nvPicPr>
          <p:cNvPr id="44038" name="Picture 6">
            <a:extLst>
              <a:ext uri="{FF2B5EF4-FFF2-40B4-BE49-F238E27FC236}">
                <a16:creationId xmlns:a16="http://schemas.microsoft.com/office/drawing/2014/main" id="{BD16D01C-7340-9048-9BA2-60109311212E}"/>
              </a:ext>
            </a:extLst>
          </p:cNvPr>
          <p:cNvPicPr>
            <a:picLocks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1550" y="5300663"/>
            <a:ext cx="2232025" cy="757237"/>
          </a:xfrm>
          <a:noFill/>
          <a:ln/>
        </p:spPr>
      </p:pic>
      <p:pic>
        <p:nvPicPr>
          <p:cNvPr id="44041" name="Picture 9">
            <a:extLst>
              <a:ext uri="{FF2B5EF4-FFF2-40B4-BE49-F238E27FC236}">
                <a16:creationId xmlns:a16="http://schemas.microsoft.com/office/drawing/2014/main" id="{0208644E-4975-984E-9EBB-6CB7C01D9A0C}"/>
              </a:ext>
            </a:extLst>
          </p:cNvPr>
          <p:cNvPicPr>
            <a:picLocks noChangeAspect="1" noChangeArrowheads="1"/>
          </p:cNvPicPr>
          <p:nvPr>
            <p:ph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00113" y="2276475"/>
            <a:ext cx="4319587" cy="573088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3470687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B04B0-3362-ED40-B4F2-4C55E3D49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FDC22-BD85-E24D-A358-F98474C2DA8E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63490" name="AutoShape 2">
            <a:extLst>
              <a:ext uri="{FF2B5EF4-FFF2-40B4-BE49-F238E27FC236}">
                <a16:creationId xmlns:a16="http://schemas.microsoft.com/office/drawing/2014/main" id="{3468629C-B145-8E47-B447-757BB34984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Discussion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A0CFB00A-8F10-7C43-A64C-5C536F6032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Both error theorems show that Euler’s method is only first-order accurate (</a:t>
            </a:r>
            <a:r>
              <a:rPr lang="en-US" altLang="zh-TW">
                <a:latin typeface="Times New Roman" panose="02020603050405020304" pitchFamily="18" charset="0"/>
              </a:rPr>
              <a:t>O</a:t>
            </a:r>
            <a:r>
              <a:rPr lang="en-US" altLang="zh-TW"/>
              <a:t>(</a:t>
            </a:r>
            <a:r>
              <a:rPr lang="en-US" altLang="zh-TW" i="1">
                <a:latin typeface="Times New Roman" panose="02020603050405020304" pitchFamily="18" charset="0"/>
              </a:rPr>
              <a:t>h</a:t>
            </a:r>
            <a:r>
              <a:rPr lang="en-US" altLang="zh-TW"/>
              <a:t>)).</a:t>
            </a:r>
          </a:p>
          <a:p>
            <a:pPr lvl="1"/>
            <a:r>
              <a:rPr lang="en-US" altLang="zh-TW"/>
              <a:t>If </a:t>
            </a:r>
            <a:r>
              <a:rPr lang="en-US" altLang="zh-TW" i="1"/>
              <a:t>f</a:t>
            </a:r>
            <a:r>
              <a:rPr lang="en-US" altLang="zh-TW"/>
              <a:t> is only Lipschitz continuous, then the constants multiplying the initial error and the mash parameter can be quite </a:t>
            </a:r>
            <a:r>
              <a:rPr lang="en-US" altLang="zh-TW" b="1" u="sng"/>
              <a:t>large, rapidly growing</a:t>
            </a:r>
            <a:r>
              <a:rPr lang="en-US" altLang="zh-TW"/>
              <a:t>.</a:t>
            </a:r>
          </a:p>
          <a:p>
            <a:pPr lvl="1"/>
            <a:r>
              <a:rPr lang="en-US" altLang="zh-TW"/>
              <a:t>If </a:t>
            </a:r>
            <a:r>
              <a:rPr lang="en-US" altLang="zh-TW" i="1"/>
              <a:t>f</a:t>
            </a:r>
            <a:r>
              <a:rPr lang="en-US" altLang="zh-TW"/>
              <a:t> is smooth and uniformly monotone decreasing in </a:t>
            </a:r>
            <a:r>
              <a:rPr lang="en-US" altLang="zh-TW" i="1"/>
              <a:t>y</a:t>
            </a:r>
            <a:r>
              <a:rPr lang="en-US" altLang="zh-TW"/>
              <a:t>, then the constants in the error estimate are bounded for all </a:t>
            </a:r>
            <a:r>
              <a:rPr lang="en-US" altLang="zh-TW" i="1"/>
              <a:t>n</a:t>
            </a:r>
            <a:r>
              <a:rPr lang="en-US" altLang="zh-TW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6770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7A5F2-2CBF-634A-A2E7-A94140FB8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3FC7F-14BE-4F4F-817F-C36D286BE94C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58373" name="AutoShape 5">
            <a:extLst>
              <a:ext uri="{FF2B5EF4-FFF2-40B4-BE49-F238E27FC236}">
                <a16:creationId xmlns:a16="http://schemas.microsoft.com/office/drawing/2014/main" id="{82BA21EE-7B98-5349-80BE-6C56BC994A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6.4 Variants of Euler’s Method</a:t>
            </a:r>
          </a:p>
        </p:txBody>
      </p:sp>
      <p:sp>
        <p:nvSpPr>
          <p:cNvPr id="58374" name="Rectangle 6">
            <a:extLst>
              <a:ext uri="{FF2B5EF4-FFF2-40B4-BE49-F238E27FC236}">
                <a16:creationId xmlns:a16="http://schemas.microsoft.com/office/drawing/2014/main" id="{C4B7BAC1-A078-3541-B3E9-57895B6AF1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Euler’s method is not the only or even the best scheme for approximating solutions to initial value problems.</a:t>
            </a:r>
          </a:p>
          <a:p>
            <a:r>
              <a:rPr lang="en-US" altLang="zh-TW"/>
              <a:t>Several ideas can be considered based on some simple extensions of one derivation of Euler’s method.</a:t>
            </a:r>
          </a:p>
        </p:txBody>
      </p:sp>
    </p:spTree>
    <p:extLst>
      <p:ext uri="{BB962C8B-B14F-4D97-AF65-F5344CB8AC3E}">
        <p14:creationId xmlns:p14="http://schemas.microsoft.com/office/powerpoint/2010/main" val="2710917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965CB80-6D98-4349-98C3-B448F311B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42C41-5A5D-5042-9133-ADDA0C895C69}" type="slidenum">
              <a:rPr lang="en-US" altLang="zh-TW"/>
              <a:pPr/>
              <a:t>18</a:t>
            </a:fld>
            <a:endParaRPr lang="en-US" altLang="zh-TW"/>
          </a:p>
        </p:txBody>
      </p:sp>
      <p:sp>
        <p:nvSpPr>
          <p:cNvPr id="67598" name="AutoShape 14">
            <a:extLst>
              <a:ext uri="{FF2B5EF4-FFF2-40B4-BE49-F238E27FC236}">
                <a16:creationId xmlns:a16="http://schemas.microsoft.com/office/drawing/2014/main" id="{11F3A609-FFB4-C344-ACBF-D78DA6B246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Variants of Euler’s Method</a:t>
            </a:r>
          </a:p>
        </p:txBody>
      </p:sp>
      <p:sp>
        <p:nvSpPr>
          <p:cNvPr id="67591" name="Rectangle 7">
            <a:extLst>
              <a:ext uri="{FF2B5EF4-FFF2-40B4-BE49-F238E27FC236}">
                <a16:creationId xmlns:a16="http://schemas.microsoft.com/office/drawing/2014/main" id="{556AB070-CDE2-8E43-AE72-B5D0D26EEE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We start with the differential equation</a:t>
            </a:r>
          </a:p>
          <a:p>
            <a:pPr>
              <a:buFont typeface="Wingdings" pitchFamily="2" charset="2"/>
              <a:buNone/>
            </a:pPr>
            <a:endParaRPr lang="en-US" altLang="zh-TW"/>
          </a:p>
          <a:p>
            <a:pPr>
              <a:buFont typeface="Wingdings" pitchFamily="2" charset="2"/>
              <a:buNone/>
            </a:pPr>
            <a:r>
              <a:rPr lang="en-US" altLang="zh-TW"/>
              <a:t>   And replace the derivative with the simple difference quotient derived in (2.1)</a:t>
            </a:r>
          </a:p>
          <a:p>
            <a:pPr>
              <a:buFont typeface="Wingdings" pitchFamily="2" charset="2"/>
              <a:buNone/>
            </a:pPr>
            <a:endParaRPr lang="en-US" altLang="zh-TW"/>
          </a:p>
          <a:p>
            <a:pPr>
              <a:buFont typeface="Wingdings" pitchFamily="2" charset="2"/>
              <a:buNone/>
            </a:pPr>
            <a:endParaRPr lang="en-US" altLang="zh-TW"/>
          </a:p>
          <a:p>
            <a:endParaRPr lang="en-US" altLang="zh-TW"/>
          </a:p>
          <a:p>
            <a:r>
              <a:rPr lang="en-US" altLang="zh-TW"/>
              <a:t>What happens if we use other approximations to the derivative?</a:t>
            </a:r>
          </a:p>
        </p:txBody>
      </p:sp>
      <p:pic>
        <p:nvPicPr>
          <p:cNvPr id="67592" name="Picture 8">
            <a:extLst>
              <a:ext uri="{FF2B5EF4-FFF2-40B4-BE49-F238E27FC236}">
                <a16:creationId xmlns:a16="http://schemas.microsoft.com/office/drawing/2014/main" id="{25287B05-B631-2647-82BD-331E3DFD7DB1}"/>
              </a:ext>
            </a:extLst>
          </p:cNvPr>
          <p:cNvPicPr>
            <a:picLocks noChangeAspect="1" noChangeArrowheads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19250" y="3644900"/>
            <a:ext cx="3816350" cy="620713"/>
          </a:xfrm>
          <a:noFill/>
          <a:ln/>
        </p:spPr>
      </p:pic>
      <p:pic>
        <p:nvPicPr>
          <p:cNvPr id="67588" name="Picture 4">
            <a:extLst>
              <a:ext uri="{FF2B5EF4-FFF2-40B4-BE49-F238E27FC236}">
                <a16:creationId xmlns:a16="http://schemas.microsoft.com/office/drawing/2014/main" id="{47A2BD99-BD4C-C14C-BBF4-C76659B5DFE8}"/>
              </a:ext>
            </a:extLst>
          </p:cNvPr>
          <p:cNvPicPr>
            <a:picLocks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92275" y="2276475"/>
            <a:ext cx="1943100" cy="458788"/>
          </a:xfrm>
          <a:noFill/>
          <a:ln/>
        </p:spPr>
      </p:pic>
      <p:pic>
        <p:nvPicPr>
          <p:cNvPr id="67595" name="Picture 11">
            <a:extLst>
              <a:ext uri="{FF2B5EF4-FFF2-40B4-BE49-F238E27FC236}">
                <a16:creationId xmlns:a16="http://schemas.microsoft.com/office/drawing/2014/main" id="{A33D9A8C-B955-724B-B5DC-38FAC79523C3}"/>
              </a:ext>
            </a:extLst>
          </p:cNvPr>
          <p:cNvPicPr>
            <a:picLocks noChangeAspect="1" noChangeArrowheads="1"/>
          </p:cNvPicPr>
          <p:nvPr>
            <p:ph sz="quarter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00113" y="4365625"/>
            <a:ext cx="7561262" cy="727075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1747059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7">
            <a:extLst>
              <a:ext uri="{FF2B5EF4-FFF2-40B4-BE49-F238E27FC236}">
                <a16:creationId xmlns:a16="http://schemas.microsoft.com/office/drawing/2014/main" id="{1EB61CB3-7D6B-5440-BD23-3B96664FD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6B4B-D79F-7746-8C08-E0A8B5254DE5}" type="slidenum">
              <a:rPr lang="en-US" altLang="zh-TW"/>
              <a:pPr/>
              <a:t>19</a:t>
            </a:fld>
            <a:endParaRPr lang="en-US" altLang="zh-TW"/>
          </a:p>
        </p:txBody>
      </p:sp>
      <p:sp>
        <p:nvSpPr>
          <p:cNvPr id="73730" name="AutoShape 2">
            <a:extLst>
              <a:ext uri="{FF2B5EF4-FFF2-40B4-BE49-F238E27FC236}">
                <a16:creationId xmlns:a16="http://schemas.microsoft.com/office/drawing/2014/main" id="{BC39BFDD-25EA-1140-A95E-C0E7BB7C7A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Variants of Euler’s Method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E781F4FA-706C-B842-AB13-8512198B365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700213"/>
            <a:ext cx="8208962" cy="4608512"/>
          </a:xfrm>
        </p:spPr>
        <p:txBody>
          <a:bodyPr/>
          <a:lstStyle/>
          <a:p>
            <a:r>
              <a:rPr lang="en-US" altLang="zh-TW"/>
              <a:t>If we use</a:t>
            </a:r>
          </a:p>
          <a:p>
            <a:pPr>
              <a:buFont typeface="Wingdings" pitchFamily="2" charset="2"/>
              <a:buNone/>
            </a:pPr>
            <a:r>
              <a:rPr lang="en-US" altLang="zh-TW"/>
              <a:t>   </a:t>
            </a:r>
          </a:p>
          <a:p>
            <a:pPr>
              <a:buFont typeface="Wingdings" pitchFamily="2" charset="2"/>
              <a:buNone/>
            </a:pPr>
            <a:r>
              <a:rPr lang="en-US" altLang="zh-TW"/>
              <a:t>   then we get the backward Euler method</a:t>
            </a:r>
          </a:p>
          <a:p>
            <a:endParaRPr lang="en-US" altLang="zh-TW"/>
          </a:p>
          <a:p>
            <a:endParaRPr lang="en-US" altLang="zh-TW"/>
          </a:p>
          <a:p>
            <a:r>
              <a:rPr lang="en-US" altLang="zh-TW"/>
              <a:t>If we use</a:t>
            </a:r>
          </a:p>
          <a:p>
            <a:endParaRPr lang="en-US" altLang="zh-TW"/>
          </a:p>
          <a:p>
            <a:pPr>
              <a:buFont typeface="Wingdings" pitchFamily="2" charset="2"/>
              <a:buNone/>
            </a:pPr>
            <a:r>
              <a:rPr lang="en-US" altLang="zh-TW"/>
              <a:t>  then we get the midpoint method</a:t>
            </a:r>
          </a:p>
        </p:txBody>
      </p:sp>
      <p:pic>
        <p:nvPicPr>
          <p:cNvPr id="73732" name="Picture 4">
            <a:extLst>
              <a:ext uri="{FF2B5EF4-FFF2-40B4-BE49-F238E27FC236}">
                <a16:creationId xmlns:a16="http://schemas.microsoft.com/office/drawing/2014/main" id="{8EC50DBD-68AB-A944-9BA1-324D95306FCD}"/>
              </a:ext>
            </a:extLst>
          </p:cNvPr>
          <p:cNvPicPr>
            <a:picLocks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11413" y="1916113"/>
            <a:ext cx="3311525" cy="654050"/>
          </a:xfrm>
          <a:noFill/>
          <a:ln/>
        </p:spPr>
      </p:pic>
      <p:pic>
        <p:nvPicPr>
          <p:cNvPr id="73734" name="Picture 6">
            <a:extLst>
              <a:ext uri="{FF2B5EF4-FFF2-40B4-BE49-F238E27FC236}">
                <a16:creationId xmlns:a16="http://schemas.microsoft.com/office/drawing/2014/main" id="{AF475FBA-0A55-174D-A07E-7311CF14D0A1}"/>
              </a:ext>
            </a:extLst>
          </p:cNvPr>
          <p:cNvPicPr>
            <a:picLocks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39975" y="3284538"/>
            <a:ext cx="3992563" cy="638175"/>
          </a:xfrm>
          <a:noFill/>
          <a:ln/>
        </p:spPr>
      </p:pic>
      <p:pic>
        <p:nvPicPr>
          <p:cNvPr id="73736" name="Picture 8">
            <a:extLst>
              <a:ext uri="{FF2B5EF4-FFF2-40B4-BE49-F238E27FC236}">
                <a16:creationId xmlns:a16="http://schemas.microsoft.com/office/drawing/2014/main" id="{25C8C764-2B14-A74C-95AB-C9A27DF9E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4508500"/>
            <a:ext cx="3992563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737" name="Picture 9">
            <a:extLst>
              <a:ext uri="{FF2B5EF4-FFF2-40B4-BE49-F238E27FC236}">
                <a16:creationId xmlns:a16="http://schemas.microsoft.com/office/drawing/2014/main" id="{9EB8E2DC-7ECF-FE4F-99BC-E843BDD87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5876925"/>
            <a:ext cx="3600450" cy="59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738" name="AutoShape 10">
            <a:extLst>
              <a:ext uri="{FF2B5EF4-FFF2-40B4-BE49-F238E27FC236}">
                <a16:creationId xmlns:a16="http://schemas.microsoft.com/office/drawing/2014/main" id="{E5F94C4F-3B78-1941-B0AA-BE02C79BA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25" y="2060575"/>
            <a:ext cx="720725" cy="361950"/>
          </a:xfrm>
          <a:prstGeom prst="wedgeRectCallout">
            <a:avLst>
              <a:gd name="adj1" fmla="val -138106"/>
              <a:gd name="adj2" fmla="val 1973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>
                <a:solidFill>
                  <a:schemeClr val="bg1"/>
                </a:solidFill>
              </a:rPr>
              <a:t>O</a:t>
            </a:r>
            <a:r>
              <a:rPr lang="en-US" altLang="zh-TW">
                <a:solidFill>
                  <a:schemeClr val="bg1"/>
                </a:solidFill>
                <a:latin typeface="Arial" panose="020B0604020202020204" pitchFamily="34" charset="0"/>
              </a:rPr>
              <a:t>(</a:t>
            </a:r>
            <a:r>
              <a:rPr lang="en-US" altLang="zh-TW" i="1">
                <a:solidFill>
                  <a:schemeClr val="bg1"/>
                </a:solidFill>
              </a:rPr>
              <a:t>h</a:t>
            </a:r>
            <a:r>
              <a:rPr lang="en-US" altLang="zh-TW">
                <a:solidFill>
                  <a:schemeClr val="bg1"/>
                </a:solidFill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73739" name="AutoShape 11">
            <a:extLst>
              <a:ext uri="{FF2B5EF4-FFF2-40B4-BE49-F238E27FC236}">
                <a16:creationId xmlns:a16="http://schemas.microsoft.com/office/drawing/2014/main" id="{9693FE07-60BC-A543-AE0E-80BC11281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4581525"/>
            <a:ext cx="792162" cy="361950"/>
          </a:xfrm>
          <a:prstGeom prst="wedgeRectCallout">
            <a:avLst>
              <a:gd name="adj1" fmla="val -87273"/>
              <a:gd name="adj2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>
                <a:solidFill>
                  <a:schemeClr val="bg1"/>
                </a:solidFill>
              </a:rPr>
              <a:t>O</a:t>
            </a:r>
            <a:r>
              <a:rPr lang="en-US" altLang="zh-TW">
                <a:solidFill>
                  <a:schemeClr val="bg1"/>
                </a:solidFill>
                <a:latin typeface="Arial" panose="020B0604020202020204" pitchFamily="34" charset="0"/>
              </a:rPr>
              <a:t>(</a:t>
            </a:r>
            <a:r>
              <a:rPr lang="en-US" altLang="zh-TW" i="1">
                <a:solidFill>
                  <a:schemeClr val="bg1"/>
                </a:solidFill>
              </a:rPr>
              <a:t>h</a:t>
            </a:r>
            <a:r>
              <a:rPr lang="en-US" altLang="zh-TW" i="1" baseline="30000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  <a:r>
              <a:rPr lang="en-US" altLang="zh-TW">
                <a:solidFill>
                  <a:schemeClr val="bg1"/>
                </a:solidFill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73740" name="AutoShape 12">
            <a:extLst>
              <a:ext uri="{FF2B5EF4-FFF2-40B4-BE49-F238E27FC236}">
                <a16:creationId xmlns:a16="http://schemas.microsoft.com/office/drawing/2014/main" id="{F0A452D2-0F08-DB41-8DF8-CA8CA2DA7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3429000"/>
            <a:ext cx="1295400" cy="361950"/>
          </a:xfrm>
          <a:prstGeom prst="wedgeRectCallout">
            <a:avLst>
              <a:gd name="adj1" fmla="val 71569"/>
              <a:gd name="adj2" fmla="val 3509"/>
            </a:avLst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>
                <a:solidFill>
                  <a:schemeClr val="bg1"/>
                </a:solidFill>
                <a:latin typeface="Arial" panose="020B0604020202020204" pitchFamily="34" charset="0"/>
              </a:rPr>
              <a:t>Method 1</a:t>
            </a:r>
          </a:p>
        </p:txBody>
      </p:sp>
      <p:sp>
        <p:nvSpPr>
          <p:cNvPr id="73741" name="AutoShape 13">
            <a:extLst>
              <a:ext uri="{FF2B5EF4-FFF2-40B4-BE49-F238E27FC236}">
                <a16:creationId xmlns:a16="http://schemas.microsoft.com/office/drawing/2014/main" id="{0C1E0E17-12FE-F44F-A932-9362EACC9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5949950"/>
            <a:ext cx="1295400" cy="361950"/>
          </a:xfrm>
          <a:prstGeom prst="wedgeRectCallout">
            <a:avLst>
              <a:gd name="adj1" fmla="val 72306"/>
              <a:gd name="adj2" fmla="val 14037"/>
            </a:avLst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>
                <a:solidFill>
                  <a:schemeClr val="bg1"/>
                </a:solidFill>
                <a:latin typeface="Arial" panose="020B0604020202020204" pitchFamily="34" charset="0"/>
              </a:rPr>
              <a:t>Method 2</a:t>
            </a:r>
          </a:p>
        </p:txBody>
      </p:sp>
    </p:spTree>
    <p:extLst>
      <p:ext uri="{BB962C8B-B14F-4D97-AF65-F5344CB8AC3E}">
        <p14:creationId xmlns:p14="http://schemas.microsoft.com/office/powerpoint/2010/main" val="2186437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E5CEB-9309-9342-BE9A-9533CA52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F578D-8021-9147-ACBA-86BA81518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Model solution: PDF solvers</a:t>
            </a:r>
          </a:p>
          <a:p>
            <a:pPr lvl="1"/>
            <a:r>
              <a:rPr lang="en-US" sz="2000" dirty="0"/>
              <a:t>Characteristics: stable ODEs (an ODE and numerical </a:t>
            </a:r>
            <a:r>
              <a:rPr lang="en-US" sz="2000"/>
              <a:t>algorithm property), </a:t>
            </a:r>
            <a:r>
              <a:rPr lang="en-US" sz="2000" dirty="0"/>
              <a:t>convergence of numerical solution to the </a:t>
            </a:r>
            <a:r>
              <a:rPr lang="en-US" sz="2000"/>
              <a:t>true solution</a:t>
            </a:r>
            <a:endParaRPr lang="en-US" sz="2000" dirty="0"/>
          </a:p>
          <a:p>
            <a:pPr lvl="1"/>
            <a:r>
              <a:rPr lang="en-US" sz="2000" dirty="0"/>
              <a:t>Euler, Adam’s, CVODE, stiff</a:t>
            </a:r>
          </a:p>
          <a:p>
            <a:pPr lvl="1"/>
            <a:r>
              <a:rPr lang="en-US" sz="2000" dirty="0"/>
              <a:t>Solving in python, Tellurium</a:t>
            </a:r>
          </a:p>
          <a:p>
            <a:r>
              <a:rPr lang="en-US" sz="2400" dirty="0"/>
              <a:t>System response</a:t>
            </a:r>
          </a:p>
          <a:p>
            <a:pPr lvl="1"/>
            <a:r>
              <a:rPr lang="en-US" sz="2000" dirty="0" err="1"/>
              <a:t>Thermo</a:t>
            </a:r>
            <a:r>
              <a:rPr lang="en-US" sz="2000" dirty="0"/>
              <a:t> in brief</a:t>
            </a:r>
          </a:p>
          <a:p>
            <a:pPr lvl="2"/>
            <a:r>
              <a:rPr lang="en-US" sz="1600" dirty="0"/>
              <a:t>Open systems and their characteristics</a:t>
            </a:r>
          </a:p>
          <a:p>
            <a:pPr lvl="1"/>
            <a:r>
              <a:rPr lang="en-US" sz="2000" dirty="0"/>
              <a:t>Reversible system in equilibrium</a:t>
            </a:r>
          </a:p>
          <a:p>
            <a:pPr lvl="1"/>
            <a:r>
              <a:rPr lang="en-US" sz="2000" dirty="0"/>
              <a:t>Reversible system in steady state in an open system</a:t>
            </a:r>
          </a:p>
          <a:p>
            <a:pPr lvl="2"/>
            <a:r>
              <a:rPr lang="en-US" sz="1600" dirty="0"/>
              <a:t>Transient, steady state</a:t>
            </a:r>
          </a:p>
          <a:p>
            <a:pPr lvl="1"/>
            <a:r>
              <a:rPr lang="en-US" sz="2000" dirty="0"/>
              <a:t>Solving in </a:t>
            </a:r>
            <a:r>
              <a:rPr lang="en-US" sz="2000" dirty="0" err="1"/>
              <a:t>Tellrium</a:t>
            </a:r>
            <a:endParaRPr lang="en-US" sz="2000" dirty="0"/>
          </a:p>
          <a:p>
            <a:r>
              <a:rPr lang="en-US" sz="2400" dirty="0"/>
              <a:t>Interesting system motifs - Tyson</a:t>
            </a:r>
          </a:p>
          <a:p>
            <a:pPr lvl="1"/>
            <a:endParaRPr lang="en-US" sz="20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B41BAA-ADDA-084E-A3BE-4D0A69FD36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1910598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7">
            <a:extLst>
              <a:ext uri="{FF2B5EF4-FFF2-40B4-BE49-F238E27FC236}">
                <a16:creationId xmlns:a16="http://schemas.microsoft.com/office/drawing/2014/main" id="{900717D2-10D8-484B-8BDD-6E128A348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08DEF-6E86-C747-91B3-A0DE8E733822}" type="slidenum">
              <a:rPr lang="en-US" altLang="zh-TW"/>
              <a:pPr/>
              <a:t>20</a:t>
            </a:fld>
            <a:endParaRPr lang="en-US" altLang="zh-TW"/>
          </a:p>
        </p:txBody>
      </p:sp>
      <p:sp>
        <p:nvSpPr>
          <p:cNvPr id="76802" name="AutoShape 2">
            <a:extLst>
              <a:ext uri="{FF2B5EF4-FFF2-40B4-BE49-F238E27FC236}">
                <a16:creationId xmlns:a16="http://schemas.microsoft.com/office/drawing/2014/main" id="{8CE4B562-1A07-754B-95ED-6354BFD0CB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Variants of Euler’s Method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340B0299-134F-2D49-89EE-11FE00D89B3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700213"/>
            <a:ext cx="7921625" cy="4608512"/>
          </a:xfrm>
        </p:spPr>
        <p:txBody>
          <a:bodyPr/>
          <a:lstStyle/>
          <a:p>
            <a:r>
              <a:rPr lang="en-US" altLang="zh-TW"/>
              <a:t>If we use the methods based on interpolation (Section 4.5)</a:t>
            </a:r>
          </a:p>
          <a:p>
            <a:endParaRPr lang="en-US" altLang="zh-TW"/>
          </a:p>
          <a:p>
            <a:pPr>
              <a:buFont typeface="Wingdings" pitchFamily="2" charset="2"/>
              <a:buNone/>
            </a:pPr>
            <a:r>
              <a:rPr lang="en-US" altLang="zh-TW"/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zh-TW"/>
              <a:t>  </a:t>
            </a:r>
          </a:p>
          <a:p>
            <a:pPr>
              <a:buFont typeface="Wingdings" pitchFamily="2" charset="2"/>
              <a:buNone/>
            </a:pPr>
            <a:r>
              <a:rPr lang="en-US" altLang="zh-TW"/>
              <a:t>   then we get two numerical methods</a:t>
            </a:r>
          </a:p>
          <a:p>
            <a:endParaRPr lang="en-US" altLang="zh-TW"/>
          </a:p>
        </p:txBody>
      </p:sp>
      <p:pic>
        <p:nvPicPr>
          <p:cNvPr id="76810" name="Picture 10">
            <a:extLst>
              <a:ext uri="{FF2B5EF4-FFF2-40B4-BE49-F238E27FC236}">
                <a16:creationId xmlns:a16="http://schemas.microsoft.com/office/drawing/2014/main" id="{67A594AA-976C-2B45-A461-803EF310AF11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03350" y="2708275"/>
            <a:ext cx="5256213" cy="1236663"/>
          </a:xfrm>
          <a:ln/>
        </p:spPr>
      </p:pic>
      <p:pic>
        <p:nvPicPr>
          <p:cNvPr id="76811" name="Picture 11">
            <a:extLst>
              <a:ext uri="{FF2B5EF4-FFF2-40B4-BE49-F238E27FC236}">
                <a16:creationId xmlns:a16="http://schemas.microsoft.com/office/drawing/2014/main" id="{BF3F01F2-7D2F-724F-BB6C-F2FBF240CF77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95513" y="4797425"/>
            <a:ext cx="5113337" cy="600075"/>
          </a:xfrm>
          <a:ln/>
        </p:spPr>
      </p:pic>
      <p:pic>
        <p:nvPicPr>
          <p:cNvPr id="76812" name="Picture 12">
            <a:extLst>
              <a:ext uri="{FF2B5EF4-FFF2-40B4-BE49-F238E27FC236}">
                <a16:creationId xmlns:a16="http://schemas.microsoft.com/office/drawing/2014/main" id="{9EE54328-6344-EC48-880A-B9A868518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5534025"/>
            <a:ext cx="5041900" cy="80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813" name="AutoShape 13">
            <a:extLst>
              <a:ext uri="{FF2B5EF4-FFF2-40B4-BE49-F238E27FC236}">
                <a16:creationId xmlns:a16="http://schemas.microsoft.com/office/drawing/2014/main" id="{847A5061-DD31-8D4A-B1FD-71818B551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0288" y="3357563"/>
            <a:ext cx="792162" cy="361950"/>
          </a:xfrm>
          <a:prstGeom prst="wedgeRectCallout">
            <a:avLst>
              <a:gd name="adj1" fmla="val -143588"/>
              <a:gd name="adj2" fmla="val 3464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>
                <a:solidFill>
                  <a:schemeClr val="bg1"/>
                </a:solidFill>
              </a:rPr>
              <a:t>O</a:t>
            </a:r>
            <a:r>
              <a:rPr lang="en-US" altLang="zh-TW">
                <a:solidFill>
                  <a:schemeClr val="bg1"/>
                </a:solidFill>
                <a:latin typeface="Arial" panose="020B0604020202020204" pitchFamily="34" charset="0"/>
              </a:rPr>
              <a:t>(</a:t>
            </a:r>
            <a:r>
              <a:rPr lang="en-US" altLang="zh-TW" i="1">
                <a:solidFill>
                  <a:schemeClr val="bg1"/>
                </a:solidFill>
              </a:rPr>
              <a:t>h</a:t>
            </a:r>
            <a:r>
              <a:rPr lang="en-US" altLang="zh-TW" i="1" baseline="30000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  <a:r>
              <a:rPr lang="en-US" altLang="zh-TW">
                <a:solidFill>
                  <a:schemeClr val="bg1"/>
                </a:solidFill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76814" name="AutoShape 14">
            <a:extLst>
              <a:ext uri="{FF2B5EF4-FFF2-40B4-BE49-F238E27FC236}">
                <a16:creationId xmlns:a16="http://schemas.microsoft.com/office/drawing/2014/main" id="{5A60D909-5988-624B-B133-71D507A55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0288" y="2708275"/>
            <a:ext cx="792162" cy="361950"/>
          </a:xfrm>
          <a:prstGeom prst="wedgeRectCallout">
            <a:avLst>
              <a:gd name="adj1" fmla="val -142185"/>
              <a:gd name="adj2" fmla="val 3201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>
                <a:solidFill>
                  <a:schemeClr val="bg1"/>
                </a:solidFill>
              </a:rPr>
              <a:t>O</a:t>
            </a:r>
            <a:r>
              <a:rPr lang="en-US" altLang="zh-TW">
                <a:solidFill>
                  <a:schemeClr val="bg1"/>
                </a:solidFill>
                <a:latin typeface="Arial" panose="020B0604020202020204" pitchFamily="34" charset="0"/>
              </a:rPr>
              <a:t>(</a:t>
            </a:r>
            <a:r>
              <a:rPr lang="en-US" altLang="zh-TW" i="1">
                <a:solidFill>
                  <a:schemeClr val="bg1"/>
                </a:solidFill>
              </a:rPr>
              <a:t>h</a:t>
            </a:r>
            <a:r>
              <a:rPr lang="en-US" altLang="zh-TW" i="1" baseline="30000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  <a:r>
              <a:rPr lang="en-US" altLang="zh-TW">
                <a:solidFill>
                  <a:schemeClr val="bg1"/>
                </a:solidFill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76815" name="AutoShape 15">
            <a:extLst>
              <a:ext uri="{FF2B5EF4-FFF2-40B4-BE49-F238E27FC236}">
                <a16:creationId xmlns:a16="http://schemas.microsoft.com/office/drawing/2014/main" id="{87FB8464-C830-9E4D-85EE-A2ABA692B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5765800"/>
            <a:ext cx="1295400" cy="361950"/>
          </a:xfrm>
          <a:prstGeom prst="wedgeRectCallout">
            <a:avLst>
              <a:gd name="adj1" fmla="val 62620"/>
              <a:gd name="adj2" fmla="val 14037"/>
            </a:avLst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>
                <a:solidFill>
                  <a:schemeClr val="bg1"/>
                </a:solidFill>
                <a:latin typeface="Arial" panose="020B0604020202020204" pitchFamily="34" charset="0"/>
              </a:rPr>
              <a:t>Method 4</a:t>
            </a:r>
          </a:p>
        </p:txBody>
      </p:sp>
      <p:sp>
        <p:nvSpPr>
          <p:cNvPr id="76816" name="AutoShape 16">
            <a:extLst>
              <a:ext uri="{FF2B5EF4-FFF2-40B4-BE49-F238E27FC236}">
                <a16:creationId xmlns:a16="http://schemas.microsoft.com/office/drawing/2014/main" id="{43F49C76-2F4A-BD40-94A9-A46AD65E2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4900613"/>
            <a:ext cx="1295400" cy="361950"/>
          </a:xfrm>
          <a:prstGeom prst="wedgeRectCallout">
            <a:avLst>
              <a:gd name="adj1" fmla="val 61153"/>
              <a:gd name="adj2" fmla="val 2630"/>
            </a:avLst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>
                <a:solidFill>
                  <a:schemeClr val="bg1"/>
                </a:solidFill>
                <a:latin typeface="Arial" panose="020B0604020202020204" pitchFamily="34" charset="0"/>
              </a:rPr>
              <a:t>Method 3</a:t>
            </a:r>
          </a:p>
        </p:txBody>
      </p:sp>
    </p:spTree>
    <p:extLst>
      <p:ext uri="{BB962C8B-B14F-4D97-AF65-F5344CB8AC3E}">
        <p14:creationId xmlns:p14="http://schemas.microsoft.com/office/powerpoint/2010/main" val="14171219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682DC202-5FCA-8441-B121-0464EF22D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3AB4D-24C7-8949-8CC0-7C76C6338F72}" type="slidenum">
              <a:rPr lang="en-US" altLang="zh-TW"/>
              <a:pPr/>
              <a:t>21</a:t>
            </a:fld>
            <a:endParaRPr lang="en-US" altLang="zh-TW"/>
          </a:p>
        </p:txBody>
      </p:sp>
      <p:sp>
        <p:nvSpPr>
          <p:cNvPr id="82946" name="AutoShape 2">
            <a:extLst>
              <a:ext uri="{FF2B5EF4-FFF2-40B4-BE49-F238E27FC236}">
                <a16:creationId xmlns:a16="http://schemas.microsoft.com/office/drawing/2014/main" id="{EEF8D0B9-851A-1E45-A7DB-02C75B8B4C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Variants of Euler’s Method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1670698E-5D64-8444-B3ED-CBEA75C0197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700213"/>
            <a:ext cx="7705725" cy="4608512"/>
          </a:xfrm>
        </p:spPr>
        <p:txBody>
          <a:bodyPr/>
          <a:lstStyle/>
          <a:p>
            <a:r>
              <a:rPr lang="en-US" altLang="zh-TW"/>
              <a:t>We can use a midpoint rule approximation to integrating (6.23) </a:t>
            </a:r>
          </a:p>
          <a:p>
            <a:endParaRPr lang="en-US" altLang="zh-TW"/>
          </a:p>
          <a:p>
            <a:endParaRPr lang="en-US" altLang="zh-TW"/>
          </a:p>
          <a:p>
            <a:pPr>
              <a:buFont typeface="Wingdings" pitchFamily="2" charset="2"/>
              <a:buNone/>
            </a:pPr>
            <a:r>
              <a:rPr lang="en-US" altLang="zh-TW"/>
              <a:t>  and get</a:t>
            </a:r>
          </a:p>
        </p:txBody>
      </p:sp>
      <p:pic>
        <p:nvPicPr>
          <p:cNvPr id="82948" name="Picture 4">
            <a:extLst>
              <a:ext uri="{FF2B5EF4-FFF2-40B4-BE49-F238E27FC236}">
                <a16:creationId xmlns:a16="http://schemas.microsoft.com/office/drawing/2014/main" id="{4539EB6D-A8F1-CD47-897D-86608313E9F6}"/>
              </a:ext>
            </a:extLst>
          </p:cNvPr>
          <p:cNvPicPr>
            <a:picLocks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1550" y="2708275"/>
            <a:ext cx="6121400" cy="666750"/>
          </a:xfrm>
          <a:noFill/>
          <a:ln/>
        </p:spPr>
      </p:pic>
      <p:pic>
        <p:nvPicPr>
          <p:cNvPr id="82950" name="Picture 6">
            <a:extLst>
              <a:ext uri="{FF2B5EF4-FFF2-40B4-BE49-F238E27FC236}">
                <a16:creationId xmlns:a16="http://schemas.microsoft.com/office/drawing/2014/main" id="{3E5C9E91-BACC-6042-9A98-5D9B060641E3}"/>
              </a:ext>
            </a:extLst>
          </p:cNvPr>
          <p:cNvPicPr>
            <a:picLocks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24075" y="4149725"/>
            <a:ext cx="3992563" cy="530225"/>
          </a:xfrm>
          <a:noFill/>
          <a:ln/>
        </p:spPr>
      </p:pic>
      <p:pic>
        <p:nvPicPr>
          <p:cNvPr id="82952" name="Picture 8">
            <a:extLst>
              <a:ext uri="{FF2B5EF4-FFF2-40B4-BE49-F238E27FC236}">
                <a16:creationId xmlns:a16="http://schemas.microsoft.com/office/drawing/2014/main" id="{5F2999C2-BFF7-8941-A340-3D344A327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4724400"/>
            <a:ext cx="518477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953" name="AutoShape 9">
            <a:extLst>
              <a:ext uri="{FF2B5EF4-FFF2-40B4-BE49-F238E27FC236}">
                <a16:creationId xmlns:a16="http://schemas.microsoft.com/office/drawing/2014/main" id="{66C407C9-BF91-1042-967B-9D63BE451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1725" y="2781300"/>
            <a:ext cx="684213" cy="361950"/>
          </a:xfrm>
          <a:prstGeom prst="wedgeRectCallout">
            <a:avLst>
              <a:gd name="adj1" fmla="val -98722"/>
              <a:gd name="adj2" fmla="val 280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>
                <a:solidFill>
                  <a:schemeClr val="bg1"/>
                </a:solidFill>
              </a:rPr>
              <a:t>O</a:t>
            </a:r>
            <a:r>
              <a:rPr lang="en-US" altLang="zh-TW">
                <a:solidFill>
                  <a:schemeClr val="bg1"/>
                </a:solidFill>
                <a:latin typeface="Arial" panose="020B0604020202020204" pitchFamily="34" charset="0"/>
              </a:rPr>
              <a:t>(</a:t>
            </a:r>
            <a:r>
              <a:rPr lang="en-US" altLang="zh-TW" i="1">
                <a:solidFill>
                  <a:schemeClr val="bg1"/>
                </a:solidFill>
              </a:rPr>
              <a:t>h</a:t>
            </a:r>
            <a:r>
              <a:rPr lang="en-US" altLang="zh-TW" i="1" baseline="3000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  <a:r>
              <a:rPr lang="en-US" altLang="zh-TW">
                <a:solidFill>
                  <a:schemeClr val="bg1"/>
                </a:solidFill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82954" name="AutoShape 10">
            <a:extLst>
              <a:ext uri="{FF2B5EF4-FFF2-40B4-BE49-F238E27FC236}">
                <a16:creationId xmlns:a16="http://schemas.microsoft.com/office/drawing/2014/main" id="{A1BA3162-F8D6-FF40-882F-01F737E56C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221163"/>
            <a:ext cx="1295400" cy="361950"/>
          </a:xfrm>
          <a:prstGeom prst="wedgeRectCallout">
            <a:avLst>
              <a:gd name="adj1" fmla="val 68870"/>
              <a:gd name="adj2" fmla="val 10088"/>
            </a:avLst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>
                <a:solidFill>
                  <a:schemeClr val="bg1"/>
                </a:solidFill>
                <a:latin typeface="Arial" panose="020B0604020202020204" pitchFamily="34" charset="0"/>
              </a:rPr>
              <a:t>Method 6</a:t>
            </a:r>
          </a:p>
        </p:txBody>
      </p:sp>
    </p:spTree>
    <p:extLst>
      <p:ext uri="{BB962C8B-B14F-4D97-AF65-F5344CB8AC3E}">
        <p14:creationId xmlns:p14="http://schemas.microsoft.com/office/powerpoint/2010/main" val="18193097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0550A-58FA-9E48-9898-06C249374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E0F6-8AA6-FC44-B60A-D53D797CFC57}" type="slidenum">
              <a:rPr lang="en-US" altLang="zh-TW"/>
              <a:pPr/>
              <a:t>22</a:t>
            </a:fld>
            <a:endParaRPr lang="en-US" altLang="zh-TW"/>
          </a:p>
        </p:txBody>
      </p:sp>
      <p:sp>
        <p:nvSpPr>
          <p:cNvPr id="86018" name="AutoShape 2">
            <a:extLst>
              <a:ext uri="{FF2B5EF4-FFF2-40B4-BE49-F238E27FC236}">
                <a16:creationId xmlns:a16="http://schemas.microsoft.com/office/drawing/2014/main" id="{6D27185F-99A7-894C-AC31-734188FB1A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Discussion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48C98AAD-07A5-1549-9A1E-862DCC8FC8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What about these method? Are any of them any good?</a:t>
            </a:r>
          </a:p>
          <a:p>
            <a:r>
              <a:rPr lang="en-US" altLang="zh-TW"/>
              <a:t>Observations</a:t>
            </a:r>
          </a:p>
          <a:p>
            <a:pPr lvl="1"/>
            <a:r>
              <a:rPr lang="en-US" altLang="zh-TW"/>
              <a:t>Methods 2, 3, and 4 are all based on derivative approximations that are </a:t>
            </a:r>
            <a:r>
              <a:rPr lang="en-US" altLang="zh-TW">
                <a:latin typeface="Times New Roman" panose="02020603050405020304" pitchFamily="18" charset="0"/>
              </a:rPr>
              <a:t>O</a:t>
            </a:r>
            <a:r>
              <a:rPr lang="en-US" altLang="zh-TW"/>
              <a:t>(</a:t>
            </a:r>
            <a:r>
              <a:rPr lang="en-US" altLang="zh-TW" i="1">
                <a:latin typeface="Times New Roman" panose="02020603050405020304" pitchFamily="18" charset="0"/>
              </a:rPr>
              <a:t>h</a:t>
            </a:r>
            <a:r>
              <a:rPr lang="en-US" altLang="zh-TW" baseline="30000"/>
              <a:t>2</a:t>
            </a:r>
            <a:r>
              <a:rPr lang="en-US" altLang="zh-TW"/>
              <a:t>), thus they are more accurate than Euler method and method 1 (</a:t>
            </a:r>
            <a:r>
              <a:rPr lang="en-US" altLang="zh-TW">
                <a:latin typeface="Times New Roman" panose="02020603050405020304" pitchFamily="18" charset="0"/>
              </a:rPr>
              <a:t>O</a:t>
            </a:r>
            <a:r>
              <a:rPr lang="en-US" altLang="zh-TW"/>
              <a:t>(</a:t>
            </a:r>
            <a:r>
              <a:rPr lang="en-US" altLang="zh-TW" i="1">
                <a:latin typeface="Times New Roman" panose="02020603050405020304" pitchFamily="18" charset="0"/>
              </a:rPr>
              <a:t>h</a:t>
            </a:r>
            <a:r>
              <a:rPr lang="en-US" altLang="zh-TW"/>
              <a:t>)).</a:t>
            </a:r>
          </a:p>
          <a:p>
            <a:pPr lvl="1"/>
            <a:r>
              <a:rPr lang="en-US" altLang="zh-TW"/>
              <a:t>Similarly, methods 5 and 6 are also more accurate.</a:t>
            </a:r>
          </a:p>
          <a:p>
            <a:pPr lvl="1"/>
            <a:r>
              <a:rPr lang="en-US" altLang="zh-TW"/>
              <a:t>Methods 2, 3, and 4 are not single-step methods, but multistep methods. They depend on information form more than one previous approximate value of the unknown function.</a:t>
            </a:r>
          </a:p>
        </p:txBody>
      </p:sp>
    </p:spTree>
    <p:extLst>
      <p:ext uri="{BB962C8B-B14F-4D97-AF65-F5344CB8AC3E}">
        <p14:creationId xmlns:p14="http://schemas.microsoft.com/office/powerpoint/2010/main" val="16726535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80DC0CB-85B9-6040-8F3B-DD55168F4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E23B-1C63-7840-AA36-5B111BB156A5}" type="slidenum">
              <a:rPr lang="en-US" altLang="zh-TW"/>
              <a:pPr/>
              <a:t>23</a:t>
            </a:fld>
            <a:endParaRPr lang="en-US" altLang="zh-TW"/>
          </a:p>
        </p:txBody>
      </p:sp>
      <p:sp>
        <p:nvSpPr>
          <p:cNvPr id="87042" name="AutoShape 2">
            <a:extLst>
              <a:ext uri="{FF2B5EF4-FFF2-40B4-BE49-F238E27FC236}">
                <a16:creationId xmlns:a16="http://schemas.microsoft.com/office/drawing/2014/main" id="{AE398667-148C-7448-A378-7EB7C8936B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Discussion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0C6C8734-EE00-3348-8CFE-AFE4E3EAF9A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700213"/>
            <a:ext cx="8137525" cy="4608512"/>
          </a:xfrm>
        </p:spPr>
        <p:txBody>
          <a:bodyPr/>
          <a:lstStyle/>
          <a:p>
            <a:r>
              <a:rPr lang="en-US" altLang="zh-TW"/>
              <a:t>Observations (con.)</a:t>
            </a:r>
          </a:p>
          <a:p>
            <a:pPr lvl="1"/>
            <a:r>
              <a:rPr lang="en-US" altLang="zh-TW"/>
              <a:t>Concerning methods 1, 4, and 5, all of these formulas involve                   we cannot explicitly solve for the new approximate values          Thus these methods are called </a:t>
            </a:r>
            <a:r>
              <a:rPr lang="en-US" altLang="zh-TW" u="sng"/>
              <a:t>implicit methods</a:t>
            </a:r>
            <a:r>
              <a:rPr lang="en-US" altLang="zh-TW"/>
              <a:t>.</a:t>
            </a:r>
          </a:p>
          <a:p>
            <a:pPr lvl="1"/>
            <a:r>
              <a:rPr lang="en-US" altLang="zh-TW"/>
              <a:t>Methods 2 and 3 are called </a:t>
            </a:r>
            <a:r>
              <a:rPr lang="en-US" altLang="zh-TW" u="sng"/>
              <a:t>explicit methods</a:t>
            </a:r>
            <a:r>
              <a:rPr lang="en-US" altLang="zh-TW"/>
              <a:t>.</a:t>
            </a:r>
          </a:p>
          <a:p>
            <a:pPr lvl="1">
              <a:buFontTx/>
              <a:buNone/>
            </a:pPr>
            <a:endParaRPr lang="en-US" altLang="zh-TW"/>
          </a:p>
        </p:txBody>
      </p:sp>
      <p:pic>
        <p:nvPicPr>
          <p:cNvPr id="87044" name="Picture 4">
            <a:extLst>
              <a:ext uri="{FF2B5EF4-FFF2-40B4-BE49-F238E27FC236}">
                <a16:creationId xmlns:a16="http://schemas.microsoft.com/office/drawing/2014/main" id="{E8815062-8CE2-A944-BB57-511911BF9DE1}"/>
              </a:ext>
            </a:extLst>
          </p:cNvPr>
          <p:cNvPicPr>
            <a:picLocks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63938" y="2636838"/>
            <a:ext cx="1412875" cy="301625"/>
          </a:xfrm>
          <a:noFill/>
          <a:ln/>
        </p:spPr>
      </p:pic>
      <p:pic>
        <p:nvPicPr>
          <p:cNvPr id="87046" name="Picture 6">
            <a:extLst>
              <a:ext uri="{FF2B5EF4-FFF2-40B4-BE49-F238E27FC236}">
                <a16:creationId xmlns:a16="http://schemas.microsoft.com/office/drawing/2014/main" id="{4071932E-F58B-9A48-BE8D-B12C3F091B2A}"/>
              </a:ext>
            </a:extLst>
          </p:cNvPr>
          <p:cNvPicPr>
            <a:picLocks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72225" y="2997200"/>
            <a:ext cx="576263" cy="266700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16825874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4EFD59F-5200-2F4B-AB9B-99251F025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22ECA-50AB-F944-99D7-36F02A1B08C4}" type="slidenum">
              <a:rPr lang="en-US" altLang="zh-TW"/>
              <a:pPr/>
              <a:t>24</a:t>
            </a:fld>
            <a:endParaRPr lang="en-US" altLang="zh-TW"/>
          </a:p>
        </p:txBody>
      </p:sp>
      <p:sp>
        <p:nvSpPr>
          <p:cNvPr id="108546" name="AutoShape 2">
            <a:extLst>
              <a:ext uri="{FF2B5EF4-FFF2-40B4-BE49-F238E27FC236}">
                <a16:creationId xmlns:a16="http://schemas.microsoft.com/office/drawing/2014/main" id="{6E016DD4-86A7-9343-83FF-8EE93E7C9E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Definition 6.4</a:t>
            </a:r>
          </a:p>
        </p:txBody>
      </p:sp>
      <p:pic>
        <p:nvPicPr>
          <p:cNvPr id="108548" name="Picture 4">
            <a:extLst>
              <a:ext uri="{FF2B5EF4-FFF2-40B4-BE49-F238E27FC236}">
                <a16:creationId xmlns:a16="http://schemas.microsoft.com/office/drawing/2014/main" id="{C564B965-E92F-D547-8C64-CF5BD2079AD6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9750" y="1989138"/>
            <a:ext cx="8208963" cy="892175"/>
          </a:xfrm>
          <a:noFill/>
          <a:ln/>
        </p:spPr>
      </p:pic>
      <p:sp>
        <p:nvSpPr>
          <p:cNvPr id="108550" name="Line 6">
            <a:extLst>
              <a:ext uri="{FF2B5EF4-FFF2-40B4-BE49-F238E27FC236}">
                <a16:creationId xmlns:a16="http://schemas.microsoft.com/office/drawing/2014/main" id="{FDA2175F-23CD-104C-9FBC-150B0E7393D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9338" y="2276475"/>
            <a:ext cx="1584325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51" name="Line 7">
            <a:extLst>
              <a:ext uri="{FF2B5EF4-FFF2-40B4-BE49-F238E27FC236}">
                <a16:creationId xmlns:a16="http://schemas.microsoft.com/office/drawing/2014/main" id="{EA526712-DA19-6E41-96B7-8F8B1E837A5C}"/>
              </a:ext>
            </a:extLst>
          </p:cNvPr>
          <p:cNvSpPr>
            <a:spLocks noChangeShapeType="1"/>
          </p:cNvSpPr>
          <p:nvPr/>
        </p:nvSpPr>
        <p:spPr bwMode="auto">
          <a:xfrm>
            <a:off x="698500" y="2835275"/>
            <a:ext cx="1584325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944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12D214EE-F8BC-EC48-BDCB-0880734B7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C6E76-9334-904D-9A5C-07788BE68E58}" type="slidenum">
              <a:rPr lang="en-US" altLang="zh-TW"/>
              <a:pPr/>
              <a:t>25</a:t>
            </a:fld>
            <a:endParaRPr lang="en-US" altLang="zh-TW"/>
          </a:p>
        </p:txBody>
      </p:sp>
      <p:sp>
        <p:nvSpPr>
          <p:cNvPr id="136194" name="AutoShape 2">
            <a:extLst>
              <a:ext uri="{FF2B5EF4-FFF2-40B4-BE49-F238E27FC236}">
                <a16:creationId xmlns:a16="http://schemas.microsoft.com/office/drawing/2014/main" id="{B4621CAB-4CA0-0D4A-AF3B-C93B1CE28B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/>
              <a:t>6.4.3 Starting Values and Multistep Method</a:t>
            </a:r>
          </a:p>
        </p:txBody>
      </p:sp>
      <p:sp>
        <p:nvSpPr>
          <p:cNvPr id="136195" name="Rectangle 3">
            <a:extLst>
              <a:ext uri="{FF2B5EF4-FFF2-40B4-BE49-F238E27FC236}">
                <a16:creationId xmlns:a16="http://schemas.microsoft.com/office/drawing/2014/main" id="{351A540E-50CE-C848-A626-1540D23A108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700213"/>
            <a:ext cx="8064500" cy="4608512"/>
          </a:xfrm>
        </p:spPr>
        <p:txBody>
          <a:bodyPr/>
          <a:lstStyle/>
          <a:p>
            <a:r>
              <a:rPr lang="en-US" altLang="zh-TW" sz="2400"/>
              <a:t>How to find the starting values?</a:t>
            </a:r>
          </a:p>
        </p:txBody>
      </p:sp>
      <p:pic>
        <p:nvPicPr>
          <p:cNvPr id="136196" name="Picture 4">
            <a:extLst>
              <a:ext uri="{FF2B5EF4-FFF2-40B4-BE49-F238E27FC236}">
                <a16:creationId xmlns:a16="http://schemas.microsoft.com/office/drawing/2014/main" id="{BA906617-63AD-5A41-9137-30CE6BEB0100}"/>
              </a:ext>
            </a:extLst>
          </p:cNvPr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1188" y="2276475"/>
            <a:ext cx="8208962" cy="3775075"/>
          </a:xfrm>
          <a:noFill/>
          <a:ln/>
        </p:spPr>
      </p:pic>
      <p:sp>
        <p:nvSpPr>
          <p:cNvPr id="136198" name="Line 6">
            <a:extLst>
              <a:ext uri="{FF2B5EF4-FFF2-40B4-BE49-F238E27FC236}">
                <a16:creationId xmlns:a16="http://schemas.microsoft.com/office/drawing/2014/main" id="{9CAD6786-AE3D-ED42-AA84-B2CDE4CEECEC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4221163"/>
            <a:ext cx="3744912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6199" name="Line 7">
            <a:extLst>
              <a:ext uri="{FF2B5EF4-FFF2-40B4-BE49-F238E27FC236}">
                <a16:creationId xmlns:a16="http://schemas.microsoft.com/office/drawing/2014/main" id="{8AE1F820-9EB4-7946-B9F6-2723E96B6860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2238" y="5089525"/>
            <a:ext cx="4773612" cy="4603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6201" name="Oval 9">
            <a:extLst>
              <a:ext uri="{FF2B5EF4-FFF2-40B4-BE49-F238E27FC236}">
                <a16:creationId xmlns:a16="http://schemas.microsoft.com/office/drawing/2014/main" id="{E552AC25-4985-FF49-A9E4-8395E3468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5589588"/>
            <a:ext cx="287338" cy="360362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6791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F4ED6F15-F82B-9941-ADF5-8EDB1F27F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7DC3C-D9BA-A145-8E75-AA3F3F98DBCB}" type="slidenum">
              <a:rPr lang="en-US" altLang="zh-TW"/>
              <a:pPr/>
              <a:t>26</a:t>
            </a:fld>
            <a:endParaRPr lang="en-US" altLang="zh-TW"/>
          </a:p>
        </p:txBody>
      </p:sp>
      <p:sp>
        <p:nvSpPr>
          <p:cNvPr id="161794" name="AutoShape 2">
            <a:extLst>
              <a:ext uri="{FF2B5EF4-FFF2-40B4-BE49-F238E27FC236}">
                <a16:creationId xmlns:a16="http://schemas.microsoft.com/office/drawing/2014/main" id="{D9C9D2A2-4DB7-D040-898F-FF77A0D33C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/>
              <a:t>6.5 Single-step Method: Runge-Kutta</a:t>
            </a:r>
          </a:p>
        </p:txBody>
      </p:sp>
      <p:sp>
        <p:nvSpPr>
          <p:cNvPr id="161795" name="Rectangle 3">
            <a:extLst>
              <a:ext uri="{FF2B5EF4-FFF2-40B4-BE49-F238E27FC236}">
                <a16:creationId xmlns:a16="http://schemas.microsoft.com/office/drawing/2014/main" id="{233CCA37-0101-1944-B593-677902A0236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700213"/>
            <a:ext cx="8280400" cy="4608512"/>
          </a:xfrm>
        </p:spPr>
        <p:txBody>
          <a:bodyPr/>
          <a:lstStyle/>
          <a:p>
            <a:r>
              <a:rPr lang="en-US" altLang="zh-TW" sz="2400"/>
              <a:t>The Runge-Kutta family of methods is one of the most popular families of accurate solvers for initial value problems.</a:t>
            </a:r>
          </a:p>
        </p:txBody>
      </p:sp>
      <p:pic>
        <p:nvPicPr>
          <p:cNvPr id="161796" name="Picture 4">
            <a:extLst>
              <a:ext uri="{FF2B5EF4-FFF2-40B4-BE49-F238E27FC236}">
                <a16:creationId xmlns:a16="http://schemas.microsoft.com/office/drawing/2014/main" id="{A28C08C0-2B74-4540-B612-DF810151B526}"/>
              </a:ext>
            </a:extLst>
          </p:cNvPr>
          <p:cNvPicPr>
            <a:picLocks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9750" y="2997200"/>
            <a:ext cx="8216900" cy="1587500"/>
          </a:xfrm>
          <a:noFill/>
          <a:ln/>
        </p:spPr>
      </p:pic>
      <p:pic>
        <p:nvPicPr>
          <p:cNvPr id="161797" name="Picture 5">
            <a:extLst>
              <a:ext uri="{FF2B5EF4-FFF2-40B4-BE49-F238E27FC236}">
                <a16:creationId xmlns:a16="http://schemas.microsoft.com/office/drawing/2014/main" id="{F46B1798-E9C8-A94C-ABD8-95721D1EFB44}"/>
              </a:ext>
            </a:extLst>
          </p:cNvPr>
          <p:cNvPicPr>
            <a:picLocks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9750" y="4575175"/>
            <a:ext cx="8213725" cy="1263650"/>
          </a:xfrm>
          <a:noFill/>
          <a:ln/>
        </p:spPr>
      </p:pic>
      <p:sp>
        <p:nvSpPr>
          <p:cNvPr id="161798" name="Line 6">
            <a:extLst>
              <a:ext uri="{FF2B5EF4-FFF2-40B4-BE49-F238E27FC236}">
                <a16:creationId xmlns:a16="http://schemas.microsoft.com/office/drawing/2014/main" id="{C8AC5F6B-FD4E-7846-907E-E3AAEFFB13B9}"/>
              </a:ext>
            </a:extLst>
          </p:cNvPr>
          <p:cNvSpPr>
            <a:spLocks noChangeShapeType="1"/>
          </p:cNvSpPr>
          <p:nvPr/>
        </p:nvSpPr>
        <p:spPr bwMode="auto">
          <a:xfrm>
            <a:off x="5235575" y="4400550"/>
            <a:ext cx="639763" cy="11113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1799" name="Line 7">
            <a:extLst>
              <a:ext uri="{FF2B5EF4-FFF2-40B4-BE49-F238E27FC236}">
                <a16:creationId xmlns:a16="http://schemas.microsoft.com/office/drawing/2014/main" id="{795C58C1-BE67-6540-9179-3F3CD86C123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37075" y="5734050"/>
            <a:ext cx="1222375" cy="158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1800" name="Line 8">
            <a:extLst>
              <a:ext uri="{FF2B5EF4-FFF2-40B4-BE49-F238E27FC236}">
                <a16:creationId xmlns:a16="http://schemas.microsoft.com/office/drawing/2014/main" id="{9EEA38BE-FF36-0A48-9712-F77C8EF9A0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19700" y="4437063"/>
            <a:ext cx="144463" cy="1008062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9562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50C0EA71-FBAF-3B48-AD5A-8A3DD2545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B417D-4DE2-1145-8BA6-62A14A72A013}" type="slidenum">
              <a:rPr lang="en-US" altLang="zh-TW"/>
              <a:pPr/>
              <a:t>27</a:t>
            </a:fld>
            <a:endParaRPr lang="en-US" altLang="zh-TW"/>
          </a:p>
        </p:txBody>
      </p:sp>
      <p:sp>
        <p:nvSpPr>
          <p:cNvPr id="162818" name="Rectangle 2">
            <a:extLst>
              <a:ext uri="{FF2B5EF4-FFF2-40B4-BE49-F238E27FC236}">
                <a16:creationId xmlns:a16="http://schemas.microsoft.com/office/drawing/2014/main" id="{A0E758F6-DCAD-2440-B2AE-CB3D45C6893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404813"/>
            <a:ext cx="8137525" cy="5903912"/>
          </a:xfrm>
        </p:spPr>
        <p:txBody>
          <a:bodyPr/>
          <a:lstStyle/>
          <a:p>
            <a:r>
              <a:rPr lang="en-US" altLang="zh-TW" sz="2400"/>
              <a:t>Consider the more general method:</a:t>
            </a:r>
          </a:p>
        </p:txBody>
      </p:sp>
      <p:pic>
        <p:nvPicPr>
          <p:cNvPr id="162819" name="Picture 3">
            <a:extLst>
              <a:ext uri="{FF2B5EF4-FFF2-40B4-BE49-F238E27FC236}">
                <a16:creationId xmlns:a16="http://schemas.microsoft.com/office/drawing/2014/main" id="{349D0D47-A28B-5A49-8E85-1010AAFB13CA}"/>
              </a:ext>
            </a:extLst>
          </p:cNvPr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7088" y="836613"/>
            <a:ext cx="7705725" cy="5956300"/>
          </a:xfrm>
          <a:noFill/>
          <a:ln/>
        </p:spPr>
      </p:pic>
      <p:sp>
        <p:nvSpPr>
          <p:cNvPr id="162820" name="Line 4">
            <a:extLst>
              <a:ext uri="{FF2B5EF4-FFF2-40B4-BE49-F238E27FC236}">
                <a16:creationId xmlns:a16="http://schemas.microsoft.com/office/drawing/2014/main" id="{0012405B-2B31-9148-86F9-A1AEAC5A1D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76375" y="1498600"/>
            <a:ext cx="4684713" cy="36513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821" name="AutoShape 5">
            <a:extLst>
              <a:ext uri="{FF2B5EF4-FFF2-40B4-BE49-F238E27FC236}">
                <a16:creationId xmlns:a16="http://schemas.microsoft.com/office/drawing/2014/main" id="{75701EC9-EC7D-074E-B9C2-4BB2A7E68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2420938"/>
            <a:ext cx="1152525" cy="360362"/>
          </a:xfrm>
          <a:prstGeom prst="wedgeRectCallout">
            <a:avLst>
              <a:gd name="adj1" fmla="val 70111"/>
              <a:gd name="adj2" fmla="val 19162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>
                <a:solidFill>
                  <a:schemeClr val="bg1"/>
                </a:solidFill>
                <a:latin typeface="Arial" panose="020B0604020202020204" pitchFamily="34" charset="0"/>
              </a:rPr>
              <a:t>Residual</a:t>
            </a:r>
          </a:p>
        </p:txBody>
      </p:sp>
      <p:sp>
        <p:nvSpPr>
          <p:cNvPr id="162822" name="Line 6">
            <a:extLst>
              <a:ext uri="{FF2B5EF4-FFF2-40B4-BE49-F238E27FC236}">
                <a16:creationId xmlns:a16="http://schemas.microsoft.com/office/drawing/2014/main" id="{A11929CF-7BEC-FC49-833D-3846478497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87638" y="3497263"/>
            <a:ext cx="4799012" cy="14287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823" name="Line 7">
            <a:extLst>
              <a:ext uri="{FF2B5EF4-FFF2-40B4-BE49-F238E27FC236}">
                <a16:creationId xmlns:a16="http://schemas.microsoft.com/office/drawing/2014/main" id="{156473DA-8B74-1249-8A85-5E5F7A65EC68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3438" y="3500438"/>
            <a:ext cx="0" cy="360362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824" name="Rectangle 8">
            <a:extLst>
              <a:ext uri="{FF2B5EF4-FFF2-40B4-BE49-F238E27FC236}">
                <a16:creationId xmlns:a16="http://schemas.microsoft.com/office/drawing/2014/main" id="{89BB9ED3-5E24-AA4C-9044-8E715A5E6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3933825"/>
            <a:ext cx="6696075" cy="935038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36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62825" name="Rectangle 9">
            <a:extLst>
              <a:ext uri="{FF2B5EF4-FFF2-40B4-BE49-F238E27FC236}">
                <a16:creationId xmlns:a16="http://schemas.microsoft.com/office/drawing/2014/main" id="{98A56D25-0240-EE4C-BA3E-BF39E06AD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2492375"/>
            <a:ext cx="2592387" cy="360363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26" name="Line 10">
            <a:extLst>
              <a:ext uri="{FF2B5EF4-FFF2-40B4-BE49-F238E27FC236}">
                <a16:creationId xmlns:a16="http://schemas.microsoft.com/office/drawing/2014/main" id="{A9CC0BC3-DD92-314D-8753-7569144374C5}"/>
              </a:ext>
            </a:extLst>
          </p:cNvPr>
          <p:cNvSpPr>
            <a:spLocks noChangeShapeType="1"/>
          </p:cNvSpPr>
          <p:nvPr/>
        </p:nvSpPr>
        <p:spPr bwMode="auto">
          <a:xfrm>
            <a:off x="7740650" y="2708275"/>
            <a:ext cx="10795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827" name="Line 11">
            <a:extLst>
              <a:ext uri="{FF2B5EF4-FFF2-40B4-BE49-F238E27FC236}">
                <a16:creationId xmlns:a16="http://schemas.microsoft.com/office/drawing/2014/main" id="{AEF9C0BB-C6A8-834D-AB76-AEFF14A41D3A}"/>
              </a:ext>
            </a:extLst>
          </p:cNvPr>
          <p:cNvSpPr>
            <a:spLocks noChangeShapeType="1"/>
          </p:cNvSpPr>
          <p:nvPr/>
        </p:nvSpPr>
        <p:spPr bwMode="auto">
          <a:xfrm>
            <a:off x="8820150" y="2708275"/>
            <a:ext cx="0" cy="2881313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828" name="Line 12">
            <a:extLst>
              <a:ext uri="{FF2B5EF4-FFF2-40B4-BE49-F238E27FC236}">
                <a16:creationId xmlns:a16="http://schemas.microsoft.com/office/drawing/2014/main" id="{95E5795B-309C-1B40-BE53-865703C4526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16913" y="5589588"/>
            <a:ext cx="503237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6246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8DEBA667-8E5F-1545-847F-056D1A857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13863-1A74-FD49-AFCD-6BE049AE75D5}" type="slidenum">
              <a:rPr lang="en-US" altLang="zh-TW"/>
              <a:pPr/>
              <a:t>28</a:t>
            </a:fld>
            <a:endParaRPr lang="en-US" altLang="zh-TW"/>
          </a:p>
        </p:txBody>
      </p:sp>
      <p:pic>
        <p:nvPicPr>
          <p:cNvPr id="163842" name="Picture 2">
            <a:extLst>
              <a:ext uri="{FF2B5EF4-FFF2-40B4-BE49-F238E27FC236}">
                <a16:creationId xmlns:a16="http://schemas.microsoft.com/office/drawing/2014/main" id="{478AF2BD-F8E0-4D4D-92B7-D557BC831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052513"/>
            <a:ext cx="8353425" cy="274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43" name="Picture 3">
            <a:extLst>
              <a:ext uri="{FF2B5EF4-FFF2-40B4-BE49-F238E27FC236}">
                <a16:creationId xmlns:a16="http://schemas.microsoft.com/office/drawing/2014/main" id="{4785FEA9-F913-AC46-8872-7043A5DAF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789363"/>
            <a:ext cx="8353425" cy="203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844" name="Line 4">
            <a:extLst>
              <a:ext uri="{FF2B5EF4-FFF2-40B4-BE49-F238E27FC236}">
                <a16:creationId xmlns:a16="http://schemas.microsoft.com/office/drawing/2014/main" id="{8EDE98BC-5932-E44F-BE00-B88E2B0F6CC7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3438" y="2565400"/>
            <a:ext cx="1296987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45" name="Line 5">
            <a:extLst>
              <a:ext uri="{FF2B5EF4-FFF2-40B4-BE49-F238E27FC236}">
                <a16:creationId xmlns:a16="http://schemas.microsoft.com/office/drawing/2014/main" id="{41509C93-D2FE-9345-82D2-2D539476FC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54200" y="1374775"/>
            <a:ext cx="3046413" cy="127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1076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6987112C-274B-D640-88A0-3E5B11516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CFC8C-8331-D841-A894-83CE737559BD}" type="slidenum">
              <a:rPr lang="en-US" altLang="zh-TW"/>
              <a:pPr/>
              <a:t>29</a:t>
            </a:fld>
            <a:endParaRPr lang="en-US" altLang="zh-TW"/>
          </a:p>
        </p:txBody>
      </p:sp>
      <p:sp>
        <p:nvSpPr>
          <p:cNvPr id="164866" name="Rectangle 2">
            <a:extLst>
              <a:ext uri="{FF2B5EF4-FFF2-40B4-BE49-F238E27FC236}">
                <a16:creationId xmlns:a16="http://schemas.microsoft.com/office/drawing/2014/main" id="{30650F21-218F-DD4D-A14D-491A3500495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700213"/>
            <a:ext cx="8064500" cy="4608512"/>
          </a:xfrm>
        </p:spPr>
        <p:txBody>
          <a:bodyPr/>
          <a:lstStyle/>
          <a:p>
            <a:r>
              <a:rPr lang="en-US" altLang="zh-TW" sz="2400"/>
              <a:t>Rewrite the formula of </a:t>
            </a:r>
            <a:r>
              <a:rPr lang="en-US" altLang="zh-TW" sz="2400" i="1">
                <a:latin typeface="Times New Roman" panose="02020603050405020304" pitchFamily="18" charset="0"/>
              </a:rPr>
              <a:t>R</a:t>
            </a:r>
            <a:r>
              <a:rPr lang="en-US" altLang="zh-TW" sz="2400"/>
              <a:t>, we get</a:t>
            </a:r>
          </a:p>
        </p:txBody>
      </p:sp>
      <p:pic>
        <p:nvPicPr>
          <p:cNvPr id="164867" name="Picture 3">
            <a:extLst>
              <a:ext uri="{FF2B5EF4-FFF2-40B4-BE49-F238E27FC236}">
                <a16:creationId xmlns:a16="http://schemas.microsoft.com/office/drawing/2014/main" id="{AAB8B6C9-D7AD-EB4D-B10D-A704EC8FF523}"/>
              </a:ext>
            </a:extLst>
          </p:cNvPr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87450" y="2276475"/>
            <a:ext cx="5903913" cy="3756025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710603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B832E-CC9B-854B-8A05-8A22B43B0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Solutions to Differential </a:t>
            </a:r>
            <a:r>
              <a:rPr lang="en-US" dirty="0" err="1"/>
              <a:t>Eqns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3531A-5613-644F-A452-FD07BB5BE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Euler and its intuition</a:t>
            </a:r>
          </a:p>
          <a:p>
            <a:r>
              <a:rPr lang="en-US" dirty="0"/>
              <a:t>What we want</a:t>
            </a:r>
          </a:p>
          <a:p>
            <a:pPr lvl="1"/>
            <a:r>
              <a:rPr lang="en-US" dirty="0"/>
              <a:t>Stability</a:t>
            </a:r>
          </a:p>
          <a:p>
            <a:pPr lvl="1"/>
            <a:r>
              <a:rPr lang="en-US" dirty="0"/>
              <a:t>Convergence</a:t>
            </a:r>
          </a:p>
          <a:p>
            <a:pPr lvl="1"/>
            <a:r>
              <a:rPr lang="en-US" dirty="0"/>
              <a:t>Efficiency</a:t>
            </a:r>
          </a:p>
          <a:p>
            <a:r>
              <a:rPr lang="en-US" dirty="0"/>
              <a:t>Midpoint method</a:t>
            </a:r>
          </a:p>
          <a:p>
            <a:r>
              <a:rPr lang="en-US" dirty="0"/>
              <a:t>Backward Euler with </a:t>
            </a:r>
            <a:r>
              <a:rPr lang="en-US" dirty="0" err="1"/>
              <a:t>Runge</a:t>
            </a:r>
            <a:r>
              <a:rPr lang="en-US" dirty="0"/>
              <a:t> Cute</a:t>
            </a:r>
          </a:p>
          <a:p>
            <a:r>
              <a:rPr lang="en-US" dirty="0"/>
              <a:t>Packages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DC0F65-AB27-044B-8A55-409E7FDC95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030541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9CB8CEC1-4EAB-3C43-B3F2-47C7323D5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A7EC9-FC14-0342-ADD4-B793686CBA3F}" type="slidenum">
              <a:rPr lang="en-US" altLang="zh-TW"/>
              <a:pPr/>
              <a:t>30</a:t>
            </a:fld>
            <a:endParaRPr lang="en-US" altLang="zh-TW"/>
          </a:p>
        </p:txBody>
      </p:sp>
      <p:pic>
        <p:nvPicPr>
          <p:cNvPr id="167938" name="Picture 2">
            <a:extLst>
              <a:ext uri="{FF2B5EF4-FFF2-40B4-BE49-F238E27FC236}">
                <a16:creationId xmlns:a16="http://schemas.microsoft.com/office/drawing/2014/main" id="{DD1E79B3-B856-0142-93EF-8E6D0975F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916113"/>
            <a:ext cx="8137525" cy="377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7939" name="AutoShape 3">
            <a:extLst>
              <a:ext uri="{FF2B5EF4-FFF2-40B4-BE49-F238E27FC236}">
                <a16:creationId xmlns:a16="http://schemas.microsoft.com/office/drawing/2014/main" id="{29798AFB-12F2-564A-9214-71F05D8304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Runge-Kutta Method</a:t>
            </a:r>
          </a:p>
        </p:txBody>
      </p:sp>
      <p:sp>
        <p:nvSpPr>
          <p:cNvPr id="167940" name="Line 4">
            <a:extLst>
              <a:ext uri="{FF2B5EF4-FFF2-40B4-BE49-F238E27FC236}">
                <a16:creationId xmlns:a16="http://schemas.microsoft.com/office/drawing/2014/main" id="{4CAFDA21-E158-A847-A7C0-D58A14BD469F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2225" y="2100263"/>
            <a:ext cx="1944688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7941" name="Line 5">
            <a:extLst>
              <a:ext uri="{FF2B5EF4-FFF2-40B4-BE49-F238E27FC236}">
                <a16:creationId xmlns:a16="http://schemas.microsoft.com/office/drawing/2014/main" id="{E2A3C4D2-F5B1-3440-96BA-478D7391C02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09650" y="2921000"/>
            <a:ext cx="412750" cy="127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126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02CB4-57E9-CD4C-93F1-46AD65082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ED3EC-ED7B-3048-88B1-718DA2F600D4}" type="slidenum">
              <a:rPr lang="en-US" altLang="zh-TW"/>
              <a:pPr/>
              <a:t>31</a:t>
            </a:fld>
            <a:endParaRPr lang="en-US" altLang="zh-TW"/>
          </a:p>
        </p:txBody>
      </p:sp>
      <p:sp>
        <p:nvSpPr>
          <p:cNvPr id="172034" name="AutoShape 2">
            <a:extLst>
              <a:ext uri="{FF2B5EF4-FFF2-40B4-BE49-F238E27FC236}">
                <a16:creationId xmlns:a16="http://schemas.microsoft.com/office/drawing/2014/main" id="{23E3743C-2CC0-0741-80D7-51B632ED61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6.6 Multistep Methods</a:t>
            </a:r>
          </a:p>
        </p:txBody>
      </p:sp>
      <p:sp>
        <p:nvSpPr>
          <p:cNvPr id="172035" name="Rectangle 3">
            <a:extLst>
              <a:ext uri="{FF2B5EF4-FFF2-40B4-BE49-F238E27FC236}">
                <a16:creationId xmlns:a16="http://schemas.microsoft.com/office/drawing/2014/main" id="{12FD71F2-3EB8-9944-9F9A-3A82FA1208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700213"/>
            <a:ext cx="8424862" cy="460851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TW"/>
              <a:t>6.6.1 The Adams families</a:t>
            </a:r>
          </a:p>
          <a:p>
            <a:r>
              <a:rPr lang="en-US" altLang="zh-TW"/>
              <a:t>Adams families include the following most popular ones:</a:t>
            </a:r>
          </a:p>
          <a:p>
            <a:pPr lvl="1"/>
            <a:r>
              <a:rPr lang="en-US" altLang="zh-TW"/>
              <a:t>Explicit methods: Adams-Bashforth families</a:t>
            </a:r>
          </a:p>
          <a:p>
            <a:pPr lvl="1"/>
            <a:r>
              <a:rPr lang="en-US" altLang="zh-TW"/>
              <a:t>Implicit methods: Adams-Moulton families</a:t>
            </a:r>
          </a:p>
        </p:txBody>
      </p:sp>
    </p:spTree>
    <p:extLst>
      <p:ext uri="{BB962C8B-B14F-4D97-AF65-F5344CB8AC3E}">
        <p14:creationId xmlns:p14="http://schemas.microsoft.com/office/powerpoint/2010/main" val="3387283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AC4D28C-3D12-EB44-AA8C-EEE81C3F3EFF}"/>
              </a:ext>
            </a:extLst>
          </p:cNvPr>
          <p:cNvGrpSpPr/>
          <p:nvPr/>
        </p:nvGrpSpPr>
        <p:grpSpPr>
          <a:xfrm>
            <a:off x="1295400" y="944639"/>
            <a:ext cx="5322282" cy="2636761"/>
            <a:chOff x="3288318" y="805681"/>
            <a:chExt cx="5322282" cy="263676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9ADA165-292E-214A-8F7E-40B51826126F}"/>
                </a:ext>
              </a:extLst>
            </p:cNvPr>
            <p:cNvGrpSpPr/>
            <p:nvPr/>
          </p:nvGrpSpPr>
          <p:grpSpPr>
            <a:xfrm>
              <a:off x="3429000" y="1140586"/>
              <a:ext cx="5181600" cy="2209800"/>
              <a:chOff x="407425" y="2404422"/>
              <a:chExt cx="8431775" cy="4285303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45164E94-5AB4-3D46-9813-B497AE6B7E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7425" y="2404422"/>
                <a:ext cx="8298425" cy="4072578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5446740-EDDC-114F-9665-C4010DD2FB72}"/>
                  </a:ext>
                </a:extLst>
              </p:cNvPr>
              <p:cNvSpPr txBox="1"/>
              <p:nvPr/>
            </p:nvSpPr>
            <p:spPr>
              <a:xfrm>
                <a:off x="1905000" y="5943600"/>
                <a:ext cx="29933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*</a:t>
                </a:r>
                <a:r>
                  <a:rPr lang="en-US" sz="1200" dirty="0" err="1"/>
                  <a:t>Vilar</a:t>
                </a:r>
                <a:r>
                  <a:rPr lang="en-US" sz="1200" dirty="0"/>
                  <a:t> et al., 2003. Journal of Cell Biology.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7EFF2FA-298F-F34D-8AE5-80AB8190830F}"/>
                  </a:ext>
                </a:extLst>
              </p:cNvPr>
              <p:cNvSpPr/>
              <p:nvPr/>
            </p:nvSpPr>
            <p:spPr>
              <a:xfrm>
                <a:off x="5562600" y="4779631"/>
                <a:ext cx="3143250" cy="1163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dist="23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B6FF7E3-AB1A-7E42-B8D8-0567F2D5DCAC}"/>
                  </a:ext>
                </a:extLst>
              </p:cNvPr>
              <p:cNvSpPr/>
              <p:nvPr/>
            </p:nvSpPr>
            <p:spPr>
              <a:xfrm>
                <a:off x="5562600" y="5105400"/>
                <a:ext cx="3276600" cy="15843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dist="23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A84C940-5372-3041-ACDF-698DD6AA6618}"/>
                </a:ext>
              </a:extLst>
            </p:cNvPr>
            <p:cNvSpPr txBox="1"/>
            <p:nvPr/>
          </p:nvSpPr>
          <p:spPr>
            <a:xfrm>
              <a:off x="3520281" y="845341"/>
              <a:ext cx="21932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System Diagram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C4BF675-BBEC-D446-966B-6FF37874DE17}"/>
                </a:ext>
              </a:extLst>
            </p:cNvPr>
            <p:cNvSpPr/>
            <p:nvPr/>
          </p:nvSpPr>
          <p:spPr>
            <a:xfrm>
              <a:off x="3288318" y="805681"/>
              <a:ext cx="3552710" cy="26367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2219C4F-8550-FA4A-8AE7-A0226F9A4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 Model of the lac Operon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2BFC8F-7BDF-974F-8CD1-374A3CC93F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80522CB-5AB5-F946-A257-2ABC535A529D}"/>
                  </a:ext>
                </a:extLst>
              </p:cNvPr>
              <p:cNvSpPr txBox="1"/>
              <p:nvPr/>
            </p:nvSpPr>
            <p:spPr>
              <a:xfrm>
                <a:off x="565647" y="1139590"/>
                <a:ext cx="4006353" cy="701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𝑒𝑥𝑡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80522CB-5AB5-F946-A257-2ABC535A5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47" y="1139590"/>
                <a:ext cx="4006353" cy="701218"/>
              </a:xfrm>
              <a:prstGeom prst="rect">
                <a:avLst/>
              </a:prstGeom>
              <a:blipFill>
                <a:blip r:embed="rId4"/>
                <a:stretch>
                  <a:fillRect l="-1266" t="-3571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900BF5-ABEA-454F-A889-2B3517C7C826}"/>
                  </a:ext>
                </a:extLst>
              </p:cNvPr>
              <p:cNvSpPr txBox="1"/>
              <p:nvPr/>
            </p:nvSpPr>
            <p:spPr>
              <a:xfrm>
                <a:off x="565647" y="2006140"/>
                <a:ext cx="2170338" cy="701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𝑒𝑃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900BF5-ABEA-454F-A889-2B3517C7C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47" y="2006140"/>
                <a:ext cx="2170338" cy="701218"/>
              </a:xfrm>
              <a:prstGeom prst="rect">
                <a:avLst/>
              </a:prstGeom>
              <a:blipFill>
                <a:blip r:embed="rId5"/>
                <a:stretch>
                  <a:fillRect l="-2924" t="-1786" r="-1754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B29ADD5-E79C-5749-B4B5-811D986E5814}"/>
                  </a:ext>
                </a:extLst>
              </p:cNvPr>
              <p:cNvSpPr txBox="1"/>
              <p:nvPr/>
            </p:nvSpPr>
            <p:spPr>
              <a:xfrm>
                <a:off x="1600200" y="2838271"/>
                <a:ext cx="695013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𝑒𝑥𝑡</m:t>
                        </m:r>
                      </m:sub>
                    </m:sSub>
                  </m:oMath>
                </a14:m>
                <a:r>
                  <a:rPr lang="en-US" sz="2400" dirty="0"/>
                  <a:t> = concentration of external inducer (lactose)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𝑖𝑛𝑡</m:t>
                        </m:r>
                      </m:sub>
                    </m:sSub>
                  </m:oMath>
                </a14:m>
                <a:r>
                  <a:rPr lang="en-US" sz="2400" dirty="0"/>
                  <a:t> = concentration of internal inducer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/>
                  <a:t> = concentration of permease</a:t>
                </a: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B29ADD5-E79C-5749-B4B5-811D986E58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2838271"/>
                <a:ext cx="6950137" cy="1200329"/>
              </a:xfrm>
              <a:prstGeom prst="rect">
                <a:avLst/>
              </a:prstGeom>
              <a:blipFill>
                <a:blip r:embed="rId6"/>
                <a:stretch>
                  <a:fillRect l="-182" t="-3125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D5EC66B-F889-B946-A28F-B05346B7969E}"/>
                  </a:ext>
                </a:extLst>
              </p:cNvPr>
              <p:cNvSpPr txBox="1"/>
              <p:nvPr/>
            </p:nvSpPr>
            <p:spPr>
              <a:xfrm>
                <a:off x="533400" y="4548426"/>
                <a:ext cx="8113440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:r>
                  <a:rPr lang="en-US" sz="2800" b="1" dirty="0">
                    <a:latin typeface="+mn-lt"/>
                  </a:rPr>
                  <a:t>Given</a:t>
                </a:r>
                <a:r>
                  <a:rPr lang="en-US" sz="2800" dirty="0">
                    <a:latin typeface="+mn-lt"/>
                  </a:rPr>
                  <a:t>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𝑒𝑥𝑡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𝑖𝑛𝑡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800" dirty="0">
                    <a:latin typeface="+mn-lt"/>
                  </a:rPr>
                  <a:t>parameters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US" sz="2800" b="0" dirty="0">
                  <a:latin typeface="+mn-lt"/>
                </a:endParaRPr>
              </a:p>
              <a:p>
                <a:pPr/>
                <a:r>
                  <a:rPr lang="en-US" sz="2800" b="1" dirty="0">
                    <a:latin typeface="+mn-lt"/>
                  </a:rPr>
                  <a:t>Find</a:t>
                </a:r>
                <a:r>
                  <a:rPr lang="en-US" sz="28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𝑖𝑛𝑡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dirty="0">
                  <a:latin typeface="+mn-lt"/>
                </a:endParaRP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D5EC66B-F889-B946-A28F-B05346B79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548426"/>
                <a:ext cx="8113440" cy="861774"/>
              </a:xfrm>
              <a:prstGeom prst="rect">
                <a:avLst/>
              </a:prstGeom>
              <a:blipFill>
                <a:blip r:embed="rId7"/>
                <a:stretch>
                  <a:fillRect l="-2656" t="-11594" b="-23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250C7EB-3713-224A-9709-336BBA43F294}"/>
                  </a:ext>
                </a:extLst>
              </p:cNvPr>
              <p:cNvSpPr/>
              <p:nvPr/>
            </p:nvSpPr>
            <p:spPr>
              <a:xfrm>
                <a:off x="5644999" y="890816"/>
                <a:ext cx="74167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𝑒𝑥𝑡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250C7EB-3713-224A-9709-336BBA43F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4999" y="890816"/>
                <a:ext cx="741678" cy="461665"/>
              </a:xfrm>
              <a:prstGeom prst="rect">
                <a:avLst/>
              </a:prstGeom>
              <a:blipFill>
                <a:blip r:embed="rId8"/>
                <a:stretch>
                  <a:fillRect l="-1695" t="-8108" r="-10169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BFB660D-80B3-8B4C-BBF1-277E29ABC829}"/>
                  </a:ext>
                </a:extLst>
              </p:cNvPr>
              <p:cNvSpPr/>
              <p:nvPr/>
            </p:nvSpPr>
            <p:spPr>
              <a:xfrm>
                <a:off x="5856325" y="1783864"/>
                <a:ext cx="7112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BFB660D-80B3-8B4C-BBF1-277E29ABC8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6325" y="1783864"/>
                <a:ext cx="711220" cy="461665"/>
              </a:xfrm>
              <a:prstGeom prst="rect">
                <a:avLst/>
              </a:prstGeom>
              <a:blipFill>
                <a:blip r:embed="rId9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760174D-54E6-5A4C-8BB8-4C529C82425F}"/>
                  </a:ext>
                </a:extLst>
              </p:cNvPr>
              <p:cNvSpPr/>
              <p:nvPr/>
            </p:nvSpPr>
            <p:spPr>
              <a:xfrm>
                <a:off x="4971376" y="1094805"/>
                <a:ext cx="46788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760174D-54E6-5A4C-8BB8-4C529C8242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1376" y="1094805"/>
                <a:ext cx="46788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1341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4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19C4F-8550-FA4A-8AE7-A0226F9A4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Value Problem (IVP)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455C865-09EC-DE4B-B163-5EACB4E3B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228600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Given</a:t>
            </a:r>
          </a:p>
          <a:p>
            <a:r>
              <a:rPr lang="en-US" sz="2400" i="1" dirty="0"/>
              <a:t>N </a:t>
            </a:r>
            <a:r>
              <a:rPr lang="en-US" sz="2400" dirty="0"/>
              <a:t>ordinary differential equations in </a:t>
            </a:r>
            <a:r>
              <a:rPr lang="en-US" sz="2400" i="1" dirty="0"/>
              <a:t>N</a:t>
            </a:r>
            <a:r>
              <a:rPr lang="en-US" sz="2400" dirty="0"/>
              <a:t> variables</a:t>
            </a:r>
          </a:p>
          <a:p>
            <a:r>
              <a:rPr lang="en-US" sz="2400" dirty="0"/>
              <a:t>Values for the </a:t>
            </a:r>
            <a:r>
              <a:rPr lang="en-US" sz="2400" i="1" dirty="0"/>
              <a:t>N</a:t>
            </a:r>
            <a:r>
              <a:rPr lang="en-US" sz="2400" dirty="0"/>
              <a:t> variables at time 0</a:t>
            </a:r>
          </a:p>
          <a:p>
            <a:pPr marL="0" indent="0">
              <a:buNone/>
            </a:pPr>
            <a:r>
              <a:rPr lang="en-US" sz="2400" b="1" dirty="0"/>
              <a:t>Find</a:t>
            </a:r>
          </a:p>
          <a:p>
            <a:r>
              <a:rPr lang="en-US" sz="2400" dirty="0"/>
              <a:t>Values of the </a:t>
            </a:r>
            <a:r>
              <a:rPr lang="en-US" sz="2400" i="1" dirty="0"/>
              <a:t>N</a:t>
            </a:r>
            <a:r>
              <a:rPr lang="en-US" sz="2400" dirty="0"/>
              <a:t> variables over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2BFC8F-7BDF-974F-8CD1-374A3CC93F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  <p:sp>
        <p:nvSpPr>
          <p:cNvPr id="21" name="Content Placeholder 11">
            <a:extLst>
              <a:ext uri="{FF2B5EF4-FFF2-40B4-BE49-F238E27FC236}">
                <a16:creationId xmlns:a16="http://schemas.microsoft.com/office/drawing/2014/main" id="{47DBAC75-9894-CB4B-9C03-262A1FEEE157}"/>
              </a:ext>
            </a:extLst>
          </p:cNvPr>
          <p:cNvSpPr txBox="1">
            <a:spLocks/>
          </p:cNvSpPr>
          <p:nvPr/>
        </p:nvSpPr>
        <p:spPr>
          <a:xfrm>
            <a:off x="381000" y="3810001"/>
            <a:ext cx="8229600" cy="242514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3908FB3-0F7A-EC47-86EF-F3CEAD462C6A}"/>
                  </a:ext>
                </a:extLst>
              </p:cNvPr>
              <p:cNvSpPr txBox="1"/>
              <p:nvPr/>
            </p:nvSpPr>
            <p:spPr>
              <a:xfrm>
                <a:off x="344557" y="3429000"/>
                <a:ext cx="7742697" cy="28298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Notation</a:t>
                </a:r>
              </a:p>
              <a:p>
                <a:r>
                  <a:rPr lang="en-US" sz="2000" b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 is the value of the </a:t>
                </a:r>
                <a:r>
                  <a:rPr lang="en-US" sz="2400" i="1" dirty="0"/>
                  <a:t>n</a:t>
                </a:r>
                <a:r>
                  <a:rPr lang="en-US" sz="2400" dirty="0"/>
                  <a:t>-</a:t>
                </a:r>
                <a:r>
                  <a:rPr lang="en-US" sz="2400" dirty="0" err="1"/>
                  <a:t>th</a:t>
                </a:r>
                <a:r>
                  <a:rPr lang="en-US" sz="2400" dirty="0"/>
                  <a:t> variable at time </a:t>
                </a:r>
                <a:r>
                  <a:rPr lang="en-US" sz="2400" i="1" dirty="0"/>
                  <a:t>t</a:t>
                </a:r>
                <a:endParaRPr lang="en-US" sz="2400" dirty="0"/>
              </a:p>
              <a:p>
                <a:r>
                  <a:rPr lang="en-US" sz="2400" b="1" dirty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0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 is the derivate of the </a:t>
                </a:r>
                <a:r>
                  <a:rPr lang="en-US" sz="2400" i="1" dirty="0"/>
                  <a:t>n</a:t>
                </a:r>
                <a:r>
                  <a:rPr lang="en-US" sz="2400" dirty="0"/>
                  <a:t>-</a:t>
                </a:r>
                <a:r>
                  <a:rPr lang="en-US" sz="2400" dirty="0" err="1"/>
                  <a:t>th</a:t>
                </a:r>
                <a:r>
                  <a:rPr lang="en-US" sz="2400" dirty="0"/>
                  <a:t> variable </a:t>
                </a:r>
                <a:r>
                  <a:rPr lang="en-US" sz="2400" dirty="0" err="1"/>
                  <a:t>w.r.t</a:t>
                </a:r>
                <a:r>
                  <a:rPr lang="en-US" sz="2400" dirty="0"/>
                  <a:t>. time</a:t>
                </a:r>
              </a:p>
              <a:p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sz="2400" dirty="0"/>
                  <a:t> is an analytic function (infinitely differentiable)</a:t>
                </a:r>
              </a:p>
              <a:p>
                <a:endParaRPr lang="en-US" sz="20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3908FB3-0F7A-EC47-86EF-F3CEAD462C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557" y="3429000"/>
                <a:ext cx="7742697" cy="2829877"/>
              </a:xfrm>
              <a:prstGeom prst="rect">
                <a:avLst/>
              </a:prstGeom>
              <a:blipFill>
                <a:blip r:embed="rId3"/>
                <a:stretch>
                  <a:fillRect l="-1146" t="-1786" b="-4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9139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19C4F-8550-FA4A-8AE7-A0226F9A4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IVP for lac Operon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2FB0A1A-ED5A-424F-ABC8-4AE1D2F611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2362200"/>
                <a:ext cx="8229600" cy="2971800"/>
              </a:xfrm>
            </p:spPr>
            <p:txBody>
              <a:bodyPr/>
              <a:lstStyle/>
              <a:p>
                <a:r>
                  <a:rPr lang="en-US" dirty="0"/>
                  <a:t>What is </a:t>
                </a:r>
                <a:r>
                  <a:rPr lang="en-US" i="1" dirty="0"/>
                  <a:t>N</a:t>
                </a:r>
                <a:r>
                  <a:rPr lang="en-US" dirty="0"/>
                  <a:t>?</a:t>
                </a:r>
              </a:p>
              <a:p>
                <a:pPr marL="457200" lvl="1" indent="0">
                  <a:buNone/>
                </a:pPr>
                <a:r>
                  <a:rPr lang="en-US" dirty="0"/>
                  <a:t>2</a:t>
                </a:r>
              </a:p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dirty="0"/>
                  <a:t>?</a:t>
                </a:r>
              </a:p>
              <a:p>
                <a:pPr marL="57150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𝑒𝑥𝑡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𝑖𝑛𝑡</m:t>
                            </m:r>
                          </m:sub>
                        </m:sSub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𝑖𝑛𝑡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What are reasonable initial values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Something small, but not 0.</a:t>
                </a: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2FB0A1A-ED5A-424F-ABC8-4AE1D2F611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362200"/>
                <a:ext cx="8229600" cy="2971800"/>
              </a:xfrm>
              <a:blipFill>
                <a:blip r:embed="rId3"/>
                <a:stretch>
                  <a:fillRect l="-1852" t="-2128" b="-26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2BFC8F-7BDF-974F-8CD1-374A3CC93F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80522CB-5AB5-F946-A257-2ABC535A529D}"/>
                  </a:ext>
                </a:extLst>
              </p:cNvPr>
              <p:cNvSpPr txBox="1"/>
              <p:nvPr/>
            </p:nvSpPr>
            <p:spPr>
              <a:xfrm>
                <a:off x="704441" y="1251632"/>
                <a:ext cx="4006353" cy="701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𝑒𝑥𝑡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80522CB-5AB5-F946-A257-2ABC535A5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441" y="1251632"/>
                <a:ext cx="4006353" cy="701218"/>
              </a:xfrm>
              <a:prstGeom prst="rect">
                <a:avLst/>
              </a:prstGeom>
              <a:blipFill>
                <a:blip r:embed="rId4"/>
                <a:stretch>
                  <a:fillRect l="-946" t="-3571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900BF5-ABEA-454F-A889-2B3517C7C826}"/>
                  </a:ext>
                </a:extLst>
              </p:cNvPr>
              <p:cNvSpPr txBox="1"/>
              <p:nvPr/>
            </p:nvSpPr>
            <p:spPr>
              <a:xfrm>
                <a:off x="5525862" y="1251632"/>
                <a:ext cx="2170338" cy="701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𝑒𝑃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900BF5-ABEA-454F-A889-2B3517C7C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862" y="1251632"/>
                <a:ext cx="2170338" cy="701218"/>
              </a:xfrm>
              <a:prstGeom prst="rect">
                <a:avLst/>
              </a:prstGeom>
              <a:blipFill>
                <a:blip r:embed="rId5"/>
                <a:stretch>
                  <a:fillRect l="-2326" t="-3571" r="-1744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3528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FD57A-FFA2-5944-A759-A8928C8D2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Euler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D4089-B247-2C4E-BCC2-74AA2D438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15FD9A-1350-B641-911C-0DB53E4FE3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50566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C35E5-32E1-4C48-9FFE-A456C45E8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Euler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E2974-4503-704D-AAF3-66F2E56DF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EE9BD3-B79C-3541-8EE8-A4B8B3BC06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33097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A13DF-2B02-4346-98ED-01ADE90F6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27EA5-3B63-2649-9267-83012E679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108BC0-AB0F-F841-B769-4ADF290763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5844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160820</TotalTime>
  <Words>884</Words>
  <Application>Microsoft Macintosh PowerPoint</Application>
  <PresentationFormat>On-screen Show (4:3)</PresentationFormat>
  <Paragraphs>190</Paragraphs>
  <Slides>31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ＭＳ Ｐゴシック</vt:lpstr>
      <vt:lpstr>Arial</vt:lpstr>
      <vt:lpstr>Calibri</vt:lpstr>
      <vt:lpstr>Cambria Math</vt:lpstr>
      <vt:lpstr>Times New Roman</vt:lpstr>
      <vt:lpstr>Wingdings</vt:lpstr>
      <vt:lpstr>Office Theme</vt:lpstr>
      <vt:lpstr>BIOE 498 / BIOE 599: Computational Systems Biology for Medical Applications  CSE 599V: Advancing Biomedical Models  Lecture 6: Model Solutions &amp; System Response  </vt:lpstr>
      <vt:lpstr>Notes</vt:lpstr>
      <vt:lpstr>Numerical Solutions to Differential Eqns</vt:lpstr>
      <vt:lpstr>Motivation: Model of the lac Operon</vt:lpstr>
      <vt:lpstr>Initial Value Problem (IVP)</vt:lpstr>
      <vt:lpstr>IVP for lac Operon</vt:lpstr>
      <vt:lpstr>Euler Algorithm</vt:lpstr>
      <vt:lpstr>Issues With Euler</vt:lpstr>
      <vt:lpstr>Improvement 1</vt:lpstr>
      <vt:lpstr>MATLAB Solvers</vt:lpstr>
      <vt:lpstr>Python Solvers and Usage</vt:lpstr>
      <vt:lpstr>Requirement for a Numerical Solution</vt:lpstr>
      <vt:lpstr>PowerPoint Presentation</vt:lpstr>
      <vt:lpstr>Analytic Derivation</vt:lpstr>
      <vt:lpstr>Error Estimation for Euler’s Method</vt:lpstr>
      <vt:lpstr>Discussion</vt:lpstr>
      <vt:lpstr>6.4 Variants of Euler’s Method</vt:lpstr>
      <vt:lpstr>Variants of Euler’s Method</vt:lpstr>
      <vt:lpstr>Variants of Euler’s Method</vt:lpstr>
      <vt:lpstr>Variants of Euler’s Method</vt:lpstr>
      <vt:lpstr>Variants of Euler’s Method</vt:lpstr>
      <vt:lpstr>Discussion</vt:lpstr>
      <vt:lpstr>Discussion</vt:lpstr>
      <vt:lpstr>Definition 6.4</vt:lpstr>
      <vt:lpstr>6.4.3 Starting Values and Multistep Method</vt:lpstr>
      <vt:lpstr>6.5 Single-step Method: Runge-Kutta</vt:lpstr>
      <vt:lpstr>PowerPoint Presentation</vt:lpstr>
      <vt:lpstr>PowerPoint Presentation</vt:lpstr>
      <vt:lpstr>PowerPoint Presentation</vt:lpstr>
      <vt:lpstr>Runge-Kutta Method</vt:lpstr>
      <vt:lpstr>6.6 Multistep Methods</vt:lpstr>
    </vt:vector>
  </TitlesOfParts>
  <Company>University of Washington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2603</cp:revision>
  <cp:lastPrinted>2018-09-27T21:17:03Z</cp:lastPrinted>
  <dcterms:created xsi:type="dcterms:W3CDTF">2008-11-04T22:35:39Z</dcterms:created>
  <dcterms:modified xsi:type="dcterms:W3CDTF">2018-10-04T01:29:12Z</dcterms:modified>
</cp:coreProperties>
</file>