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7" r:id="rId2"/>
    <p:sldId id="371" r:id="rId3"/>
    <p:sldId id="366" r:id="rId4"/>
    <p:sldId id="379" r:id="rId5"/>
    <p:sldId id="381" r:id="rId6"/>
    <p:sldId id="374" r:id="rId7"/>
    <p:sldId id="375" r:id="rId8"/>
    <p:sldId id="382" r:id="rId9"/>
    <p:sldId id="378" r:id="rId10"/>
    <p:sldId id="377" r:id="rId11"/>
    <p:sldId id="384" r:id="rId12"/>
    <p:sldId id="387" r:id="rId13"/>
    <p:sldId id="385" r:id="rId14"/>
    <p:sldId id="383" r:id="rId1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7542DE-3A9F-ED4D-B4EC-693CDE303B5B}">
          <p14:sldIdLst>
            <p14:sldId id="347"/>
            <p14:sldId id="371"/>
            <p14:sldId id="366"/>
            <p14:sldId id="379"/>
            <p14:sldId id="381"/>
            <p14:sldId id="374"/>
            <p14:sldId id="375"/>
            <p14:sldId id="382"/>
            <p14:sldId id="378"/>
            <p14:sldId id="377"/>
            <p14:sldId id="384"/>
            <p14:sldId id="387"/>
            <p14:sldId id="385"/>
            <p14:sldId id="3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57"/>
    <p:restoredTop sz="91309"/>
  </p:normalViewPr>
  <p:slideViewPr>
    <p:cSldViewPr snapToObjects="1">
      <p:cViewPr varScale="1">
        <p:scale>
          <a:sx n="99" d="100"/>
          <a:sy n="99" d="100"/>
        </p:scale>
        <p:origin x="176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12/1/19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12/1/19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 possibilities since 7 genes, either activate or inhibit, and there is a possibility that there is no second TF.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19579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31179" y="6248400"/>
            <a:ext cx="59362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67600" y="6264275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58075" y="6281860"/>
            <a:ext cx="6191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228600" y="533400"/>
            <a:ext cx="8534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Summary of Approach to Modeling Game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endParaRPr lang="en-US" dirty="0"/>
          </a:p>
          <a:p>
            <a:r>
              <a:rPr lang="en-US" sz="2800" dirty="0"/>
              <a:t>*eScience Institute, Computer Science &amp; Engineering</a:t>
            </a:r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5BE15F09-F860-C245-808A-1A89C778B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238" y="1066800"/>
            <a:ext cx="2451100" cy="17653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5C95B7-4A49-6B4A-B572-5EB0001EAC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64EDCE-973C-F34C-9B8D-0B2409C56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074223"/>
            <a:ext cx="2451100" cy="1765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54C996-9D0E-5E4F-BE31-4AE5E16FE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1074223"/>
            <a:ext cx="2451100" cy="1765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D5283C-C7D5-3949-816F-0B86F96C8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131623"/>
            <a:ext cx="2451100" cy="176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8DADB5-D17B-8E48-9C6C-9D9F7D0849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6450" y="3131623"/>
            <a:ext cx="2451100" cy="1765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B56F2D-DD67-6B43-BC25-E7DFF6CA38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131623"/>
            <a:ext cx="2451100" cy="1765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439A53-0832-D74F-8F2E-5C804627E0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5400" y="4940300"/>
            <a:ext cx="2451100" cy="1765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3124CE-6F63-8748-A234-7D1544C4ABE5}"/>
              </a:ext>
            </a:extLst>
          </p:cNvPr>
          <p:cNvSpPr txBox="1"/>
          <p:nvPr/>
        </p:nvSpPr>
        <p:spPr>
          <a:xfrm>
            <a:off x="1295400" y="156505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4B1FEE-7178-DF40-A17E-82EF2F32E5E6}"/>
              </a:ext>
            </a:extLst>
          </p:cNvPr>
          <p:cNvSpPr txBox="1"/>
          <p:nvPr/>
        </p:nvSpPr>
        <p:spPr>
          <a:xfrm>
            <a:off x="4247856" y="156505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04A6E9-587A-2243-AB2C-4CAB3E0FF807}"/>
              </a:ext>
            </a:extLst>
          </p:cNvPr>
          <p:cNvSpPr/>
          <p:nvPr/>
        </p:nvSpPr>
        <p:spPr>
          <a:xfrm>
            <a:off x="1078336" y="1006429"/>
            <a:ext cx="1055263" cy="220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96613D-2FD9-FA4C-AB5F-8B224A32477A}"/>
              </a:ext>
            </a:extLst>
          </p:cNvPr>
          <p:cNvSpPr/>
          <p:nvPr/>
        </p:nvSpPr>
        <p:spPr>
          <a:xfrm>
            <a:off x="3897737" y="998023"/>
            <a:ext cx="1055263" cy="220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56E26F-C4FA-2747-B43A-097ED169FF77}"/>
              </a:ext>
            </a:extLst>
          </p:cNvPr>
          <p:cNvSpPr/>
          <p:nvPr/>
        </p:nvSpPr>
        <p:spPr>
          <a:xfrm>
            <a:off x="6872776" y="999007"/>
            <a:ext cx="1055263" cy="220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34995F-08D8-E748-B8E8-49394B8D32B9}"/>
              </a:ext>
            </a:extLst>
          </p:cNvPr>
          <p:cNvSpPr/>
          <p:nvPr/>
        </p:nvSpPr>
        <p:spPr>
          <a:xfrm>
            <a:off x="6793337" y="3063830"/>
            <a:ext cx="1055263" cy="220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B160F5-A339-4D43-A333-9787824198AE}"/>
              </a:ext>
            </a:extLst>
          </p:cNvPr>
          <p:cNvSpPr/>
          <p:nvPr/>
        </p:nvSpPr>
        <p:spPr>
          <a:xfrm>
            <a:off x="4114800" y="3055423"/>
            <a:ext cx="1055263" cy="220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513343-72D8-1145-8C54-CAC8F409CDE8}"/>
              </a:ext>
            </a:extLst>
          </p:cNvPr>
          <p:cNvSpPr/>
          <p:nvPr/>
        </p:nvSpPr>
        <p:spPr>
          <a:xfrm>
            <a:off x="1219200" y="3055423"/>
            <a:ext cx="1055263" cy="220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C91907-60E2-D948-AB9B-FE13DEC2E825}"/>
              </a:ext>
            </a:extLst>
          </p:cNvPr>
          <p:cNvSpPr/>
          <p:nvPr/>
        </p:nvSpPr>
        <p:spPr>
          <a:xfrm>
            <a:off x="1992737" y="4892630"/>
            <a:ext cx="1055263" cy="220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3C6474-D08E-174D-BAD9-F2DF7EF30127}"/>
              </a:ext>
            </a:extLst>
          </p:cNvPr>
          <p:cNvSpPr txBox="1"/>
          <p:nvPr/>
        </p:nvSpPr>
        <p:spPr>
          <a:xfrm>
            <a:off x="6874452" y="15957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E866D7-2E7C-764C-88D4-F6E9C3D698C3}"/>
              </a:ext>
            </a:extLst>
          </p:cNvPr>
          <p:cNvSpPr txBox="1"/>
          <p:nvPr/>
        </p:nvSpPr>
        <p:spPr>
          <a:xfrm>
            <a:off x="1320212" y="358435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2E8A32-4912-5F4F-9688-1969683F7B56}"/>
              </a:ext>
            </a:extLst>
          </p:cNvPr>
          <p:cNvSpPr txBox="1"/>
          <p:nvPr/>
        </p:nvSpPr>
        <p:spPr>
          <a:xfrm>
            <a:off x="4272668" y="358435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FDA732-5A1F-F248-9095-BB15FEB6B957}"/>
              </a:ext>
            </a:extLst>
          </p:cNvPr>
          <p:cNvSpPr txBox="1"/>
          <p:nvPr/>
        </p:nvSpPr>
        <p:spPr>
          <a:xfrm>
            <a:off x="6730412" y="358435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10F5A4-ACB5-D34F-9C48-0B8F29327109}"/>
              </a:ext>
            </a:extLst>
          </p:cNvPr>
          <p:cNvSpPr txBox="1"/>
          <p:nvPr/>
        </p:nvSpPr>
        <p:spPr>
          <a:xfrm>
            <a:off x="2438400" y="548935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139FA4-1D54-FB4E-A72C-A0DAAD9FA27B}"/>
              </a:ext>
            </a:extLst>
          </p:cNvPr>
          <p:cNvSpPr txBox="1"/>
          <p:nvPr/>
        </p:nvSpPr>
        <p:spPr>
          <a:xfrm>
            <a:off x="2849195" y="381000"/>
            <a:ext cx="4140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Model Results by Gene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02E712E-9E41-0B40-AFF3-33A756F62C26}"/>
              </a:ext>
            </a:extLst>
          </p:cNvPr>
          <p:cNvGrpSpPr/>
          <p:nvPr/>
        </p:nvGrpSpPr>
        <p:grpSpPr>
          <a:xfrm>
            <a:off x="4266101" y="4905137"/>
            <a:ext cx="2451100" cy="1844137"/>
            <a:chOff x="6488537" y="4807622"/>
            <a:chExt cx="2451100" cy="1844137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78CB542-A77C-1C4B-BFD3-26968040E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88537" y="4886459"/>
              <a:ext cx="2451100" cy="17653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9BF320-391F-6F48-BCB8-96EAEC786C33}"/>
                </a:ext>
              </a:extLst>
            </p:cNvPr>
            <p:cNvSpPr txBox="1"/>
            <p:nvPr/>
          </p:nvSpPr>
          <p:spPr>
            <a:xfrm>
              <a:off x="7575290" y="5415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3F7CE6-9E0C-714D-A764-0C44517DBF56}"/>
                </a:ext>
              </a:extLst>
            </p:cNvPr>
            <p:cNvSpPr/>
            <p:nvPr/>
          </p:nvSpPr>
          <p:spPr>
            <a:xfrm>
              <a:off x="7187037" y="4807622"/>
              <a:ext cx="1055263" cy="220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082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A620C6-DCA9-4445-95E2-294310B8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7495A4-F778-6D42-A338-7710249ADA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B610E3-DC06-ED47-9EA3-C9036E0DD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1981746"/>
            <a:ext cx="2565400" cy="19171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BA17AC-E39E-4143-96AD-FCAAE4F6B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300" y="1981746"/>
            <a:ext cx="2565400" cy="1917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FB7371-DEE7-5E4C-85C3-B4AAF05C0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2001927"/>
            <a:ext cx="2565400" cy="18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98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D462-65EF-8E48-AAFE-0686BE2F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Initial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DD522-330E-FE47-A6F4-83B83C18A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and 5 repress 4</a:t>
            </a:r>
          </a:p>
          <a:p>
            <a:r>
              <a:rPr lang="en-US" dirty="0"/>
              <a:t>6 activates 5</a:t>
            </a:r>
          </a:p>
          <a:p>
            <a:r>
              <a:rPr lang="en-US" dirty="0"/>
              <a:t>8 represses 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A9E16B-10C3-9D43-93DC-CCA7E14678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67344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138F-5D11-9649-BBEF-3AC35BB0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5526DE-DCF1-4D4E-9CEC-F2958C24A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F65DE-DCB7-DA4C-AFE9-706F5F2C7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930400"/>
            <a:ext cx="3530600" cy="353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33DEE0-D049-A34C-8A6B-ECF6F281C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590800"/>
            <a:ext cx="2705100" cy="180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189262-6B74-E245-B1C4-2AE59DBE6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16558"/>
            <a:ext cx="2705100" cy="1803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7D27A5-9582-AD48-92E2-BDD410032E00}"/>
              </a:ext>
            </a:extLst>
          </p:cNvPr>
          <p:cNvSpPr txBox="1"/>
          <p:nvPr/>
        </p:nvSpPr>
        <p:spPr>
          <a:xfrm>
            <a:off x="914400" y="206906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Perturbation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8B93D8-4C6C-D847-B57A-F7B0A4FBBFA5}"/>
              </a:ext>
            </a:extLst>
          </p:cNvPr>
          <p:cNvSpPr txBox="1"/>
          <p:nvPr/>
        </p:nvSpPr>
        <p:spPr>
          <a:xfrm>
            <a:off x="6304647" y="20690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Perturbation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5993A6-BB84-224E-9FAE-69D2C0C64D8A}"/>
              </a:ext>
            </a:extLst>
          </p:cNvPr>
          <p:cNvSpPr txBox="1"/>
          <p:nvPr/>
        </p:nvSpPr>
        <p:spPr>
          <a:xfrm>
            <a:off x="6945848" y="2644170"/>
            <a:ext cx="10054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1387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24BC6B-1F7B-0F42-8357-2F1DD25B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CF362-8A9A-784B-8640-199AB4511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72001"/>
          </a:xfrm>
        </p:spPr>
        <p:txBody>
          <a:bodyPr/>
          <a:lstStyle/>
          <a:p>
            <a:r>
              <a:rPr lang="en-US" sz="2400" dirty="0"/>
              <a:t>Need an overall strategy to address the huge combinatorics</a:t>
            </a:r>
          </a:p>
          <a:p>
            <a:pPr lvl="1"/>
            <a:r>
              <a:rPr lang="en-US" sz="2000" dirty="0"/>
              <a:t>My strategy: decouple the kinetics equations</a:t>
            </a:r>
          </a:p>
          <a:p>
            <a:r>
              <a:rPr lang="en-US" sz="2400" dirty="0"/>
              <a:t>Need good control over parameter optimization</a:t>
            </a:r>
          </a:p>
          <a:p>
            <a:pPr lvl="1"/>
            <a:r>
              <a:rPr lang="en-US" sz="2000" dirty="0"/>
              <a:t>Choice of objective function (used 1 – </a:t>
            </a:r>
            <a:r>
              <a:rPr lang="en-US" sz="2000" i="1" dirty="0"/>
              <a:t>R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Limits on number of iterations</a:t>
            </a:r>
          </a:p>
          <a:p>
            <a:r>
              <a:rPr lang="en-US" sz="2400" dirty="0"/>
              <a:t>Visualize the data. </a:t>
            </a:r>
          </a:p>
          <a:p>
            <a:pPr lvl="1"/>
            <a:r>
              <a:rPr lang="en-US" sz="2000" dirty="0"/>
              <a:t>Model quality metrics often fail to yield good models.</a:t>
            </a:r>
          </a:p>
          <a:p>
            <a:r>
              <a:rPr lang="en-US" sz="2400" dirty="0"/>
              <a:t>Don’t skimp on computational tools.</a:t>
            </a:r>
          </a:p>
          <a:p>
            <a:pPr lvl="1"/>
            <a:r>
              <a:rPr lang="en-US" sz="2000" dirty="0"/>
              <a:t>I spent much </a:t>
            </a:r>
            <a:r>
              <a:rPr lang="en-US" sz="2000" i="1" dirty="0"/>
              <a:t>less</a:t>
            </a:r>
            <a:r>
              <a:rPr lang="en-US" sz="2000" dirty="0"/>
              <a:t> time analyzing models than I spent writing software so that I could more rapidly analyze models</a:t>
            </a:r>
          </a:p>
          <a:p>
            <a:r>
              <a:rPr lang="en-US" sz="2400" dirty="0"/>
              <a:t>Limitations on accuracy without knockouts and stress tests</a:t>
            </a:r>
          </a:p>
          <a:p>
            <a:r>
              <a:rPr lang="en-US" sz="2400" dirty="0"/>
              <a:t>Do more with model search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D122F-AB46-8A4E-8303-9D35988BEE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7514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0AFBD35-DDFC-414E-B27B-EFA9C4320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729" y="1101144"/>
            <a:ext cx="4424599" cy="5038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828C5-8DEB-5A4F-B301-B31F3158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Game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5CAF6-111A-3849-85FF-664AEA87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7E52E-9A8B-7245-9790-49709698FE15}"/>
              </a:ext>
            </a:extLst>
          </p:cNvPr>
          <p:cNvSpPr txBox="1"/>
          <p:nvPr/>
        </p:nvSpPr>
        <p:spPr>
          <a:xfrm>
            <a:off x="1066800" y="838200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of Base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902721-E70C-0645-BA1B-4ED2F5C9E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1143000"/>
            <a:ext cx="3338973" cy="23516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D8B0FC-D662-D641-BC7B-A8A16FFF7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44" y="4155520"/>
            <a:ext cx="3313677" cy="23516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66EA08-8F04-2E44-AB8D-CE40B55A6E76}"/>
              </a:ext>
            </a:extLst>
          </p:cNvPr>
          <p:cNvSpPr txBox="1"/>
          <p:nvPr/>
        </p:nvSpPr>
        <p:spPr>
          <a:xfrm>
            <a:off x="1134405" y="3786188"/>
            <a:ext cx="244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 Measurements</a:t>
            </a:r>
          </a:p>
        </p:txBody>
      </p:sp>
    </p:spTree>
    <p:extLst>
      <p:ext uri="{BB962C8B-B14F-4D97-AF65-F5344CB8AC3E}">
        <p14:creationId xmlns:p14="http://schemas.microsoft.com/office/powerpoint/2010/main" val="21519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9230-5354-664D-94BE-3AB1CA7F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8EC3-B001-0342-AF68-61D2DE8B9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 the modeling game GRN using only: </a:t>
            </a:r>
          </a:p>
          <a:p>
            <a:pPr lvl="1"/>
            <a:r>
              <a:rPr lang="en-US" dirty="0"/>
              <a:t>wild type mRNA data (no protein data; no knockouts)</a:t>
            </a:r>
          </a:p>
          <a:p>
            <a:pPr lvl="1"/>
            <a:r>
              <a:rPr lang="en-US" dirty="0"/>
              <a:t>laptop (no supercomputer)</a:t>
            </a:r>
          </a:p>
          <a:p>
            <a:r>
              <a:rPr lang="en-US" dirty="0"/>
              <a:t>Dual problem</a:t>
            </a:r>
          </a:p>
          <a:p>
            <a:pPr lvl="1"/>
            <a:r>
              <a:rPr lang="en-US" dirty="0"/>
              <a:t>Use protein data instead of mRNA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D5454-638E-7341-AD35-DD68C3E25C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7115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B4FC-FE9E-C945-8667-E38EA2EF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E93F5-621E-9148-A375-05F6C68D9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3585050" cy="3962400"/>
          </a:xfrm>
        </p:spPr>
        <p:txBody>
          <a:bodyPr/>
          <a:lstStyle/>
          <a:p>
            <a:r>
              <a:rPr lang="en-US" dirty="0"/>
              <a:t>Combinatorics</a:t>
            </a:r>
          </a:p>
          <a:p>
            <a:pPr lvl="1"/>
            <a:r>
              <a:rPr lang="en-US" dirty="0"/>
              <a:t>Coupled kinetics mean multiplicative combinatorics </a:t>
            </a:r>
          </a:p>
          <a:p>
            <a:r>
              <a:rPr lang="en-US" dirty="0"/>
              <a:t>Computation time due to</a:t>
            </a:r>
          </a:p>
          <a:p>
            <a:pPr lvl="1"/>
            <a:r>
              <a:rPr lang="en-US" dirty="0"/>
              <a:t>number of parameters to estimate</a:t>
            </a:r>
          </a:p>
          <a:p>
            <a:pPr lvl="1"/>
            <a:r>
              <a:rPr lang="en-US" dirty="0"/>
              <a:t> length of time to simulate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4488A-0DFC-5C49-9AC8-1F5B878F1E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DD770-5763-F443-9D00-7D20DE757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71341"/>
            <a:ext cx="2126301" cy="242149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3B18B3-9337-8649-A679-CCD04F6A2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063240"/>
              </p:ext>
            </p:extLst>
          </p:nvPr>
        </p:nvGraphicFramePr>
        <p:xfrm>
          <a:off x="3810000" y="1044485"/>
          <a:ext cx="320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130">
                  <a:extLst>
                    <a:ext uri="{9D8B030D-6E8A-4147-A177-3AD203B41FA5}">
                      <a16:colId xmlns:a16="http://schemas.microsoft.com/office/drawing/2014/main" val="4245085006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042024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TF Combinations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54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9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543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93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06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(16)(15) = 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29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65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(16)(15) = 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33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23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(15</a:t>
                      </a:r>
                      <a:r>
                        <a:rPr lang="en-US" baseline="30000" dirty="0"/>
                        <a:t>4</a:t>
                      </a:r>
                      <a:r>
                        <a:rPr lang="en-US" baseline="0" dirty="0"/>
                        <a:t>)(240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) ~ 2.5B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0274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FD615D9-1AFD-D54C-86A4-F892E55E7D8C}"/>
              </a:ext>
            </a:extLst>
          </p:cNvPr>
          <p:cNvSpPr txBox="1"/>
          <p:nvPr/>
        </p:nvSpPr>
        <p:spPr>
          <a:xfrm>
            <a:off x="1219200" y="5638800"/>
            <a:ext cx="7658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Brute force search is impossible, even with a supercomputer.</a:t>
            </a:r>
          </a:p>
        </p:txBody>
      </p:sp>
    </p:spTree>
    <p:extLst>
      <p:ext uri="{BB962C8B-B14F-4D97-AF65-F5344CB8AC3E}">
        <p14:creationId xmlns:p14="http://schemas.microsoft.com/office/powerpoint/2010/main" val="59105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F319-09AE-CE4E-A158-B28377EF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Idea: Decouple Kinetics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6C11-C261-3246-9A2D-CDBE9A2C0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66800"/>
            <a:ext cx="8313789" cy="20574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J1:  =&gt; mRNA1; L1 + Vm1*((K1_1*INPUT^H1 + K2_1*P4^H1 + K1_1*K3_1*INPUT^H1*P4^H1)/(1 + K1_1*INPUT^H1 + K2_1*P4^H1 + K1_1*K3_1*INPUT^H1*P4^H1)) - d_mRNA1*mRNA1;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J4:  =&gt; mRNA4; L4 + Vm4*(1/(1 + K1_4*P2^H4)) - d_mRNA4*mRNA4;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F4:  =&gt; P4; a_protein4*mRNA4 - d_protein4*P4;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E05AB-9AD7-F644-A957-4B09E2A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A62951-4AFD-4D46-8926-D16D9276AAF0}"/>
              </a:ext>
            </a:extLst>
          </p:cNvPr>
          <p:cNvSpPr txBox="1">
            <a:spLocks/>
          </p:cNvSpPr>
          <p:nvPr/>
        </p:nvSpPr>
        <p:spPr>
          <a:xfrm>
            <a:off x="457200" y="3140076"/>
            <a:ext cx="8229600" cy="333692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Ex of couplings</a:t>
            </a:r>
          </a:p>
          <a:p>
            <a:pPr lvl="1"/>
            <a:r>
              <a:rPr lang="en-US" sz="2000" dirty="0"/>
              <a:t>J1 is coupled with F4 because J1 depends on P4</a:t>
            </a:r>
          </a:p>
          <a:p>
            <a:pPr lvl="1"/>
            <a:r>
              <a:rPr lang="en-US" sz="2000" dirty="0"/>
              <a:t>F4 is coupled with J4 because F4 depends on mRNA4</a:t>
            </a:r>
          </a:p>
          <a:p>
            <a:r>
              <a:rPr lang="en-US" sz="2400" dirty="0"/>
              <a:t>Decouple by</a:t>
            </a:r>
          </a:p>
          <a:p>
            <a:pPr lvl="1"/>
            <a:r>
              <a:rPr lang="en-US" sz="2000" dirty="0"/>
              <a:t>Using mRNA observational data for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mRNA</a:t>
            </a:r>
            <a:r>
              <a:rPr lang="en-US" sz="2000" dirty="0"/>
              <a:t> values</a:t>
            </a:r>
          </a:p>
          <a:p>
            <a:pPr lvl="2"/>
            <a:r>
              <a:rPr lang="en-US" sz="1800" dirty="0"/>
              <a:t>eliminates F-to-J coupling</a:t>
            </a:r>
          </a:p>
          <a:p>
            <a:pPr lvl="1"/>
            <a:r>
              <a:rPr lang="en-US" sz="2000" dirty="0"/>
              <a:t>Producing estimated protein data using “F” reactions</a:t>
            </a:r>
          </a:p>
          <a:p>
            <a:pPr lvl="2"/>
            <a:r>
              <a:rPr lang="en-US" sz="1800" dirty="0"/>
              <a:t>eliminates J-to-F couplings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233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B603-5282-B04E-A707-966638EB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6248400" cy="669924"/>
          </a:xfrm>
        </p:spPr>
        <p:txBody>
          <a:bodyPr/>
          <a:lstStyle/>
          <a:p>
            <a:r>
              <a:rPr lang="en-US" dirty="0"/>
              <a:t>Benefits of Decoupling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C160C-5183-2F42-9D3A-4B697A429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599"/>
            <a:ext cx="5257800" cy="2057401"/>
          </a:xfrm>
        </p:spPr>
        <p:txBody>
          <a:bodyPr/>
          <a:lstStyle/>
          <a:p>
            <a:r>
              <a:rPr lang="en-US" sz="2400" dirty="0"/>
              <a:t>Greatly reduce combinatorics of the networks to evaluate</a:t>
            </a:r>
          </a:p>
          <a:p>
            <a:pPr lvl="1"/>
            <a:r>
              <a:rPr lang="en-US" sz="2000" dirty="0"/>
              <a:t>From 2.5B to 540</a:t>
            </a:r>
          </a:p>
          <a:p>
            <a:r>
              <a:rPr lang="en-US" sz="2400" dirty="0"/>
              <a:t>Can analyze time segments of dynamics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6FF25-216B-7545-905B-56532F933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D007DF-ADBF-154F-BD02-13AAE1A4A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694866"/>
              </p:ext>
            </p:extLst>
          </p:nvPr>
        </p:nvGraphicFramePr>
        <p:xfrm>
          <a:off x="5787551" y="2118360"/>
          <a:ext cx="2670649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961">
                  <a:extLst>
                    <a:ext uri="{9D8B030D-6E8A-4147-A177-3AD203B41FA5}">
                      <a16:colId xmlns:a16="http://schemas.microsoft.com/office/drawing/2014/main" val="4245085006"/>
                    </a:ext>
                  </a:extLst>
                </a:gridCol>
                <a:gridCol w="1802688">
                  <a:extLst>
                    <a:ext uri="{9D8B030D-6E8A-4147-A177-3AD203B41FA5}">
                      <a16:colId xmlns:a16="http://schemas.microsoft.com/office/drawing/2014/main" val="4042024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54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9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543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93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06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(16)(15) = 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29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65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(16)(15) = 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33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23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(4)(15</a:t>
                      </a:r>
                      <a:r>
                        <a:rPr lang="en-US" baseline="0" dirty="0"/>
                        <a:t>) + (2)(240) = 540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02748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EEC751A-D2BA-D649-8C1F-8CCB9BF7A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74719"/>
            <a:ext cx="1143000" cy="130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5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BCCA-0095-6B40-8B3E-12FC38C2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7EA2E-3466-8941-B888-05E3D6AC6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46725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/>
              <a:t>Estimate proteins from observations of mRNA</a:t>
            </a:r>
          </a:p>
          <a:p>
            <a:pPr lvl="1"/>
            <a:r>
              <a:rPr lang="en-US" sz="2000" dirty="0"/>
              <a:t>Use “F” reactions.</a:t>
            </a:r>
          </a:p>
          <a:p>
            <a:r>
              <a:rPr lang="en-US" sz="2400" dirty="0"/>
              <a:t>For each gene</a:t>
            </a:r>
          </a:p>
          <a:p>
            <a:pPr lvl="1"/>
            <a:r>
              <a:rPr lang="en-US" sz="2000" dirty="0"/>
              <a:t>Construct hypotheses for which proteins are transcription factors</a:t>
            </a:r>
          </a:p>
          <a:p>
            <a:pPr lvl="1"/>
            <a:r>
              <a:rPr lang="en-US" sz="2000" dirty="0"/>
              <a:t>Evaluate hypotheses using numerical integration using the mRNA observations and estimated protein data</a:t>
            </a:r>
          </a:p>
          <a:p>
            <a:pPr lvl="1"/>
            <a:r>
              <a:rPr lang="en-US" sz="2000" dirty="0"/>
              <a:t>Select the best set of transcription factors and record the parameter estimates</a:t>
            </a:r>
          </a:p>
          <a:p>
            <a:r>
              <a:rPr lang="en-US" sz="2400" dirty="0"/>
              <a:t>Incorporate the above kinetics into the Tellurium simulation.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Use the above parameter estimates as a starting point for a full optimization of the simulation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4C6F6-2B6C-4045-AFC3-55056FC5A7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3745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28C5-8DEB-5A4F-B301-B31F3158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6781800" cy="669924"/>
          </a:xfrm>
        </p:spPr>
        <p:txBody>
          <a:bodyPr/>
          <a:lstStyle/>
          <a:p>
            <a:r>
              <a:rPr lang="en-US" dirty="0"/>
              <a:t>Hypothesizing Gene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5CAF6-111A-3849-85FF-664AEA87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D8B0FC-D662-D641-BC7B-A8A16FFF7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61" y="1008614"/>
            <a:ext cx="3313677" cy="2351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8C5055-EDDB-204B-BA4B-FE2304858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374719"/>
            <a:ext cx="1143000" cy="1301681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ED0AB35-C5F5-064B-BE81-6BE013EB5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97745"/>
            <a:ext cx="8229600" cy="1607656"/>
          </a:xfrm>
        </p:spPr>
        <p:txBody>
          <a:bodyPr/>
          <a:lstStyle/>
          <a:p>
            <a:r>
              <a:rPr lang="en-US" dirty="0"/>
              <a:t>Guessing from the dynamics didn’t work for me.</a:t>
            </a:r>
          </a:p>
          <a:p>
            <a:r>
              <a:rPr lang="en-US" dirty="0"/>
              <a:t>Much better results if construct hypotheses from cross correlation matrix.</a:t>
            </a:r>
          </a:p>
        </p:txBody>
      </p:sp>
    </p:spTree>
    <p:extLst>
      <p:ext uri="{BB962C8B-B14F-4D97-AF65-F5344CB8AC3E}">
        <p14:creationId xmlns:p14="http://schemas.microsoft.com/office/powerpoint/2010/main" val="1620579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35D300F-489A-4A4D-B828-06537D3B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Correlations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FDED6-D69F-9E48-ABD4-9BF6A280C9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057A0E-680C-5F45-B7D0-37C251AF7F8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57200" y="1698625"/>
            <a:ext cx="8229600" cy="39179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69DF27-C998-ED4A-97C1-42818FCA3B5C}"/>
              </a:ext>
            </a:extLst>
          </p:cNvPr>
          <p:cNvSpPr/>
          <p:nvPr/>
        </p:nvSpPr>
        <p:spPr>
          <a:xfrm>
            <a:off x="1981200" y="2209800"/>
            <a:ext cx="6705600" cy="3406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83EE56-0938-CB43-978F-66C30CD47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839" y="2218253"/>
            <a:ext cx="3727361" cy="424482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D1D70EA-47D4-2147-8A83-48618C073CEF}"/>
              </a:ext>
            </a:extLst>
          </p:cNvPr>
          <p:cNvSpPr/>
          <p:nvPr/>
        </p:nvSpPr>
        <p:spPr>
          <a:xfrm>
            <a:off x="533400" y="3429000"/>
            <a:ext cx="1447800" cy="45720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1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214976</TotalTime>
  <Words>626</Words>
  <Application>Microsoft Macintosh PowerPoint</Application>
  <PresentationFormat>On-screen Show (4:3)</PresentationFormat>
  <Paragraphs>137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Office Theme</vt:lpstr>
      <vt:lpstr>Computational Systems Biology for  Medical Applications   Summary of Approach to Modeling Game  </vt:lpstr>
      <vt:lpstr>Modeling Game</vt:lpstr>
      <vt:lpstr>Objective</vt:lpstr>
      <vt:lpstr>Challenges</vt:lpstr>
      <vt:lpstr>Core Idea: Decouple Kinetics Equations</vt:lpstr>
      <vt:lpstr>Benefits of Decoupling</vt:lpstr>
      <vt:lpstr>Workflow</vt:lpstr>
      <vt:lpstr>Hypothesizing Gene Interactions</vt:lpstr>
      <vt:lpstr>Cross Correlations</vt:lpstr>
      <vt:lpstr>PowerPoint Presentation</vt:lpstr>
      <vt:lpstr>Model Performance</vt:lpstr>
      <vt:lpstr>Changes to Initial Model</vt:lpstr>
      <vt:lpstr>Stress Test</vt:lpstr>
      <vt:lpstr>Lessons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3244</cp:revision>
  <cp:lastPrinted>2018-10-12T18:44:59Z</cp:lastPrinted>
  <dcterms:created xsi:type="dcterms:W3CDTF">2008-11-04T22:35:39Z</dcterms:created>
  <dcterms:modified xsi:type="dcterms:W3CDTF">2019-12-07T00:38:14Z</dcterms:modified>
</cp:coreProperties>
</file>