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7" r:id="rId2"/>
    <p:sldId id="362" r:id="rId3"/>
    <p:sldId id="353" r:id="rId4"/>
    <p:sldId id="354" r:id="rId5"/>
    <p:sldId id="355" r:id="rId6"/>
    <p:sldId id="357" r:id="rId7"/>
    <p:sldId id="358" r:id="rId8"/>
    <p:sldId id="359" r:id="rId9"/>
    <p:sldId id="360" r:id="rId10"/>
    <p:sldId id="361" r:id="rId1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8"/>
    <p:restoredTop sz="86285"/>
  </p:normalViewPr>
  <p:slideViewPr>
    <p:cSldViewPr snapToObjects="1">
      <p:cViewPr>
        <p:scale>
          <a:sx n="112" d="100"/>
          <a:sy n="112" d="100"/>
        </p:scale>
        <p:origin x="75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0602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508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Lecture 2:</a:t>
            </a:r>
            <a:r>
              <a:rPr lang="en-US" altLang="en-US" sz="32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Modeling Essentials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EB126-252F-5F47-B175-E4DF9167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F6CC9-4396-9C43-83BA-475D1FE4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  <a:p>
            <a:pPr lvl="1"/>
            <a:r>
              <a:rPr lang="en-US" dirty="0"/>
              <a:t>Construct </a:t>
            </a:r>
            <a:r>
              <a:rPr lang="en-US" dirty="0" err="1"/>
              <a:t>appropraite</a:t>
            </a:r>
            <a:r>
              <a:rPr lang="en-US" dirty="0"/>
              <a:t> element abstractions of a system, their variables, and the relationships between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DA70AD-1B8C-D04B-9645-9E5FFEFD0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920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23165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</p:spTree>
    <p:extLst>
      <p:ext uri="{BB962C8B-B14F-4D97-AF65-F5344CB8AC3E}">
        <p14:creationId xmlns:p14="http://schemas.microsoft.com/office/powerpoint/2010/main" val="314809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3ACA-9C2E-4C42-85A9-72405EDF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A19E-296D-C043-843B-0791DD00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  <a:p>
            <a:pPr lvl="1"/>
            <a:r>
              <a:rPr lang="en-US" dirty="0"/>
              <a:t>Variable types, units, relationships</a:t>
            </a:r>
          </a:p>
          <a:p>
            <a:r>
              <a:rPr lang="en-US" dirty="0"/>
              <a:t>Dimensional analysis</a:t>
            </a:r>
          </a:p>
          <a:p>
            <a:r>
              <a:rPr lang="en-US" dirty="0"/>
              <a:t>Deterministic time course models</a:t>
            </a:r>
          </a:p>
          <a:p>
            <a:r>
              <a:rPr lang="en-US" dirty="0"/>
              <a:t>Stochastic time course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ECAA7-CF6B-A946-ADEF-F4CA089C1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515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3802-342F-D74C-80D1-11A5D81B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4FA0-7E01-4847-B6FE-C05A5C0E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modeling?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EF28C-DBBE-6042-8B35-E05C06061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34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Running Example: Public Water Hydraulics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A8CE82-1968-C745-8978-732A2FF3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051300"/>
            <a:ext cx="2630091" cy="19624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5DBFBA-6355-7A49-9762-30CC3933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12" y="2819400"/>
            <a:ext cx="553047" cy="1231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F0D924D-092A-AB4A-8921-9AAEF6BF8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066801"/>
            <a:ext cx="914400" cy="7149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C834B4-B21A-C44B-8BFB-1BB294769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81731"/>
            <a:ext cx="2450705" cy="13612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23013D-EDF8-6841-AD98-0DFE7A5B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845" y="2819400"/>
            <a:ext cx="553047" cy="1231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081F26-E7AE-2847-992B-9FD9F6DA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45" y="2819400"/>
            <a:ext cx="553047" cy="12319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7C99A78-29D9-E243-A205-AFB35148E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066800"/>
            <a:ext cx="914400" cy="7149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4DD90E9-3D57-FE4A-9869-3F0FA575B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777605" y="3143014"/>
            <a:ext cx="2108200" cy="952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A1026F4-85F5-A845-A7F8-5A69D529D5EC}"/>
              </a:ext>
            </a:extLst>
          </p:cNvPr>
          <p:cNvSpPr txBox="1"/>
          <p:nvPr/>
        </p:nvSpPr>
        <p:spPr>
          <a:xfrm>
            <a:off x="6172200" y="4397625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Reservoir provides public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Water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B524B-1565-CA4B-9F59-196F44EBAA85}"/>
              </a:ext>
            </a:extLst>
          </p:cNvPr>
          <p:cNvSpPr txBox="1"/>
          <p:nvPr/>
        </p:nvSpPr>
        <p:spPr>
          <a:xfrm>
            <a:off x="6096000" y="2741595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Streams fill reservoir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7A50FC-A00E-F041-8024-227B4AF7D71B}"/>
              </a:ext>
            </a:extLst>
          </p:cNvPr>
          <p:cNvSpPr txBox="1"/>
          <p:nvPr/>
        </p:nvSpPr>
        <p:spPr>
          <a:xfrm>
            <a:off x="2930484" y="1752600"/>
            <a:ext cx="3052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Lake provides recreation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Water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BC6359-E1F1-1C45-8223-845435068E8B}"/>
              </a:ext>
            </a:extLst>
          </p:cNvPr>
          <p:cNvSpPr txBox="1"/>
          <p:nvPr/>
        </p:nvSpPr>
        <p:spPr>
          <a:xfrm>
            <a:off x="2743200" y="94272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Streams fill lake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138F32-C7DD-B447-8F27-765066009010}"/>
              </a:ext>
            </a:extLst>
          </p:cNvPr>
          <p:cNvSpPr txBox="1"/>
          <p:nvPr/>
        </p:nvSpPr>
        <p:spPr>
          <a:xfrm>
            <a:off x="457200" y="3906721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Pipe provides lake water to reservoir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</p:spTree>
    <p:extLst>
      <p:ext uri="{BB962C8B-B14F-4D97-AF65-F5344CB8AC3E}">
        <p14:creationId xmlns:p14="http://schemas.microsoft.com/office/powerpoint/2010/main" val="285144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24400" cy="838200"/>
          </a:xfrm>
        </p:spPr>
        <p:txBody>
          <a:bodyPr/>
          <a:lstStyle/>
          <a:p>
            <a:r>
              <a:rPr lang="en-US" dirty="0"/>
              <a:t>The Hydraulics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D4BA3-1734-6B49-9145-5CE2DA20AAC3}"/>
              </a:ext>
            </a:extLst>
          </p:cNvPr>
          <p:cNvGrpSpPr/>
          <p:nvPr/>
        </p:nvGrpSpPr>
        <p:grpSpPr>
          <a:xfrm>
            <a:off x="1600200" y="1230844"/>
            <a:ext cx="4953000" cy="3200400"/>
            <a:chOff x="381000" y="1066800"/>
            <a:chExt cx="5678091" cy="49469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A8CE82-1968-C745-8978-732A2FF3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5DBFBA-6355-7A49-9762-30CC3933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0D924D-092A-AB4A-8921-9AAEF6BF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C834B4-B21A-C44B-8BFB-1BB29476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A23013D-EDF8-6841-AD98-0DFE7A5B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081F26-E7AE-2847-992B-9FD9F6D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7C99A78-29D9-E243-A205-AFB35148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DD90E9-3D57-FE4A-9869-3F0FA575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B52B33-E74A-564A-AF51-B6AE2B16D5F3}"/>
              </a:ext>
            </a:extLst>
          </p:cNvPr>
          <p:cNvSpPr txBox="1"/>
          <p:nvPr/>
        </p:nvSpPr>
        <p:spPr>
          <a:xfrm>
            <a:off x="1371600" y="4716840"/>
            <a:ext cx="761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Maximize the level of the lake subject to a minimum level of the reservoir.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recreational benefit to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 delivery of quality water to public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D0F913-F228-2A4A-840B-9744C4CDAEB8}"/>
              </a:ext>
            </a:extLst>
          </p:cNvPr>
          <p:cNvCxnSpPr/>
          <p:nvPr/>
        </p:nvCxnSpPr>
        <p:spPr>
          <a:xfrm>
            <a:off x="3962400" y="2066603"/>
            <a:ext cx="0" cy="44043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B08809-8397-674B-A16E-3B3CB1A479F6}"/>
              </a:ext>
            </a:extLst>
          </p:cNvPr>
          <p:cNvCxnSpPr>
            <a:cxnSpLocks/>
          </p:cNvCxnSpPr>
          <p:nvPr/>
        </p:nvCxnSpPr>
        <p:spPr>
          <a:xfrm flipV="1">
            <a:off x="3737950" y="2049840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FDE81B-5921-744E-AF4F-DCDC308A81B2}"/>
              </a:ext>
            </a:extLst>
          </p:cNvPr>
          <p:cNvCxnSpPr/>
          <p:nvPr/>
        </p:nvCxnSpPr>
        <p:spPr>
          <a:xfrm flipV="1">
            <a:off x="3733800" y="2507040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E61262-DF4E-A64D-AC3A-2CA7BEB79315}"/>
              </a:ext>
            </a:extLst>
          </p:cNvPr>
          <p:cNvSpPr txBox="1"/>
          <p:nvPr/>
        </p:nvSpPr>
        <p:spPr>
          <a:xfrm>
            <a:off x="4142579" y="1991954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h</a:t>
            </a:r>
            <a:r>
              <a:rPr lang="en-US" sz="2800" i="1" baseline="-25000" dirty="0" err="1"/>
              <a:t>L</a:t>
            </a:r>
            <a:endParaRPr lang="en-US" sz="2800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3AC45E-4CE8-0A4F-91BD-F0298F566417}"/>
              </a:ext>
            </a:extLst>
          </p:cNvPr>
          <p:cNvCxnSpPr>
            <a:cxnSpLocks/>
          </p:cNvCxnSpPr>
          <p:nvPr/>
        </p:nvCxnSpPr>
        <p:spPr>
          <a:xfrm>
            <a:off x="6781800" y="3732249"/>
            <a:ext cx="0" cy="6796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0E4F40-9C14-3F4A-BE24-21457E949D06}"/>
              </a:ext>
            </a:extLst>
          </p:cNvPr>
          <p:cNvCxnSpPr>
            <a:cxnSpLocks/>
          </p:cNvCxnSpPr>
          <p:nvPr/>
        </p:nvCxnSpPr>
        <p:spPr>
          <a:xfrm flipV="1">
            <a:off x="6557350" y="3715486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F99CE6-ADAB-6E4D-AE8D-F2C943F7A18F}"/>
              </a:ext>
            </a:extLst>
          </p:cNvPr>
          <p:cNvCxnSpPr/>
          <p:nvPr/>
        </p:nvCxnSpPr>
        <p:spPr>
          <a:xfrm flipV="1">
            <a:off x="6553200" y="4411939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548746D-5D03-7B49-AA0A-CEB048CD4E25}"/>
              </a:ext>
            </a:extLst>
          </p:cNvPr>
          <p:cNvSpPr txBox="1"/>
          <p:nvPr/>
        </p:nvSpPr>
        <p:spPr>
          <a:xfrm>
            <a:off x="6858000" y="38201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h</a:t>
            </a:r>
            <a:r>
              <a:rPr lang="en-US" sz="2800" i="1" baseline="-25000" dirty="0" err="1"/>
              <a:t>R</a:t>
            </a:r>
            <a:endParaRPr lang="en-US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9924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4724400" cy="838200"/>
          </a:xfrm>
        </p:spPr>
        <p:txBody>
          <a:bodyPr/>
          <a:lstStyle/>
          <a:p>
            <a:r>
              <a:rPr lang="en-US" dirty="0"/>
              <a:t>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D4BA3-1734-6B49-9145-5CE2DA20AAC3}"/>
              </a:ext>
            </a:extLst>
          </p:cNvPr>
          <p:cNvGrpSpPr/>
          <p:nvPr/>
        </p:nvGrpSpPr>
        <p:grpSpPr>
          <a:xfrm>
            <a:off x="7162801" y="381000"/>
            <a:ext cx="1600200" cy="911377"/>
            <a:chOff x="381000" y="1066800"/>
            <a:chExt cx="5678091" cy="49469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A8CE82-1968-C745-8978-732A2FF3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5DBFBA-6355-7A49-9762-30CC3933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0D924D-092A-AB4A-8921-9AAEF6BF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C834B4-B21A-C44B-8BFB-1BB29476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A23013D-EDF8-6841-AD98-0DFE7A5B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081F26-E7AE-2847-992B-9FD9F6D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7C99A78-29D9-E243-A205-AFB35148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DD90E9-3D57-FE4A-9869-3F0FA575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B52B33-E74A-564A-AF51-B6AE2B16D5F3}"/>
              </a:ext>
            </a:extLst>
          </p:cNvPr>
          <p:cNvSpPr txBox="1"/>
          <p:nvPr/>
        </p:nvSpPr>
        <p:spPr>
          <a:xfrm>
            <a:off x="228601" y="130260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Abstraction of a system component as a collection of related variables.</a:t>
            </a:r>
            <a:endParaRPr lang="en-US" sz="2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8A3F6C-DC1B-2446-A5F9-4D14FA89F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2782235"/>
            <a:ext cx="778691" cy="608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4DEA68-10A2-A648-B85B-8D329D8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793157"/>
            <a:ext cx="456500" cy="101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87D43-2174-8F4A-9314-A6B2F97E8F9A}"/>
              </a:ext>
            </a:extLst>
          </p:cNvPr>
          <p:cNvSpPr txBox="1"/>
          <p:nvPr/>
        </p:nvSpPr>
        <p:spPr>
          <a:xfrm>
            <a:off x="152400" y="2793157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Flow</a:t>
            </a:r>
            <a:r>
              <a:rPr lang="en-US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3B3C0-9683-EB4C-B7CD-61CD482ADCEC}"/>
              </a:ext>
            </a:extLst>
          </p:cNvPr>
          <p:cNvSpPr txBox="1"/>
          <p:nvPr/>
        </p:nvSpPr>
        <p:spPr>
          <a:xfrm>
            <a:off x="167640" y="4450657"/>
            <a:ext cx="104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Vessel</a:t>
            </a:r>
            <a:r>
              <a:rPr lang="en-US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DA8BBB-1470-8147-BC6C-29A44B9B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450657"/>
            <a:ext cx="673243" cy="5023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002C37-DA50-6E49-8977-F8EC89BF1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4450658"/>
            <a:ext cx="720314" cy="4001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6BB900-545E-064C-911C-A1B1AC01B4E1}"/>
              </a:ext>
            </a:extLst>
          </p:cNvPr>
          <p:cNvSpPr txBox="1"/>
          <p:nvPr/>
        </p:nvSpPr>
        <p:spPr>
          <a:xfrm>
            <a:off x="167640" y="5424604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Conduit</a:t>
            </a:r>
            <a:r>
              <a:rPr lang="en-US" dirty="0"/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B7B91A-7E38-D846-97E6-6CC948283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474736" y="5424604"/>
            <a:ext cx="1264633" cy="5713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B605517-F10F-6149-B590-E555E50451C0}"/>
              </a:ext>
            </a:extLst>
          </p:cNvPr>
          <p:cNvSpPr txBox="1"/>
          <p:nvPr/>
        </p:nvSpPr>
        <p:spPr>
          <a:xfrm>
            <a:off x="3606445" y="2154942"/>
            <a:ext cx="1310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Variables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D7A28D-9909-7F45-B45A-CA24FA41B48F}"/>
              </a:ext>
            </a:extLst>
          </p:cNvPr>
          <p:cNvSpPr txBox="1"/>
          <p:nvPr/>
        </p:nvSpPr>
        <p:spPr>
          <a:xfrm>
            <a:off x="6870333" y="21549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Units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77121-6479-D24A-ABF2-B77774556255}"/>
              </a:ext>
            </a:extLst>
          </p:cNvPr>
          <p:cNvSpPr txBox="1"/>
          <p:nvPr/>
        </p:nvSpPr>
        <p:spPr>
          <a:xfrm>
            <a:off x="3454045" y="2819400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i="1" dirty="0"/>
              <a:t> = </a:t>
            </a:r>
            <a:r>
              <a:rPr lang="en-US" sz="2000" dirty="0"/>
              <a:t>flow out</a:t>
            </a:r>
            <a:endParaRPr lang="en-US" sz="20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DA3EB8-2E8A-3443-8B76-53FCB5CD8B05}"/>
              </a:ext>
            </a:extLst>
          </p:cNvPr>
          <p:cNvSpPr txBox="1"/>
          <p:nvPr/>
        </p:nvSpPr>
        <p:spPr>
          <a:xfrm>
            <a:off x="3454045" y="424809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in</a:t>
            </a:r>
            <a:endParaRPr lang="en-US" sz="20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ACF1BF-770B-B441-B1EA-22AD84A4319E}"/>
              </a:ext>
            </a:extLst>
          </p:cNvPr>
          <p:cNvSpPr txBox="1"/>
          <p:nvPr/>
        </p:nvSpPr>
        <p:spPr>
          <a:xfrm>
            <a:off x="3454045" y="4572000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out</a:t>
            </a:r>
            <a:endParaRPr lang="en-US" sz="20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C00973-0069-4E44-9035-5A1C86CDA886}"/>
              </a:ext>
            </a:extLst>
          </p:cNvPr>
          <p:cNvSpPr txBox="1"/>
          <p:nvPr/>
        </p:nvSpPr>
        <p:spPr>
          <a:xfrm>
            <a:off x="3454045" y="4876800"/>
            <a:ext cx="2794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000" i="1" dirty="0"/>
              <a:t> = </a:t>
            </a:r>
            <a:r>
              <a:rPr lang="en-US" sz="2000" dirty="0"/>
              <a:t>water</a:t>
            </a:r>
            <a:r>
              <a:rPr lang="en-US" sz="2000" i="1" dirty="0"/>
              <a:t> </a:t>
            </a:r>
            <a:r>
              <a:rPr lang="en-US" sz="2000" dirty="0"/>
              <a:t>height</a:t>
            </a:r>
            <a:endParaRPr lang="en-US" sz="20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A511D9-1F4A-AC43-BB84-B44AB35F7FBA}"/>
              </a:ext>
            </a:extLst>
          </p:cNvPr>
          <p:cNvSpPr txBox="1"/>
          <p:nvPr/>
        </p:nvSpPr>
        <p:spPr>
          <a:xfrm>
            <a:off x="3454045" y="607689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lang="en-US" sz="2000" i="1" dirty="0"/>
              <a:t> = </a:t>
            </a:r>
            <a:r>
              <a:rPr lang="en-US" sz="2000" dirty="0"/>
              <a:t>valve position</a:t>
            </a:r>
            <a:endParaRPr lang="en-US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2C51B-C4FB-314D-B73C-80D999D91103}"/>
              </a:ext>
            </a:extLst>
          </p:cNvPr>
          <p:cNvSpPr txBox="1"/>
          <p:nvPr/>
        </p:nvSpPr>
        <p:spPr>
          <a:xfrm>
            <a:off x="6451893" y="495300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 = </a:t>
            </a:r>
            <a:r>
              <a:rPr lang="en-US" sz="2000" dirty="0"/>
              <a:t>meters</a:t>
            </a:r>
            <a:endParaRPr lang="en-US" sz="20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9CE20-4B9F-5C4E-891A-FB55693D7C62}"/>
              </a:ext>
            </a:extLst>
          </p:cNvPr>
          <p:cNvSpPr txBox="1"/>
          <p:nvPr/>
        </p:nvSpPr>
        <p:spPr>
          <a:xfrm>
            <a:off x="6451893" y="281493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 = </a:t>
            </a:r>
            <a:r>
              <a:rPr lang="en-US" sz="2000" dirty="0"/>
              <a:t>cubic meters</a:t>
            </a:r>
            <a:endParaRPr lang="en-US" sz="20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3A95AB-A7C2-CD47-9DCC-1F4293D86CE8}"/>
              </a:ext>
            </a:extLst>
          </p:cNvPr>
          <p:cNvSpPr txBox="1"/>
          <p:nvPr/>
        </p:nvSpPr>
        <p:spPr>
          <a:xfrm>
            <a:off x="6451893" y="409569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 = </a:t>
            </a:r>
            <a:r>
              <a:rPr lang="en-US" sz="2000" dirty="0"/>
              <a:t>cubic meters</a:t>
            </a:r>
            <a:endParaRPr lang="en-US" sz="2000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C157A2-EE64-FF4F-8713-81E95A96AB2A}"/>
              </a:ext>
            </a:extLst>
          </p:cNvPr>
          <p:cNvSpPr txBox="1"/>
          <p:nvPr/>
        </p:nvSpPr>
        <p:spPr>
          <a:xfrm>
            <a:off x="6451893" y="455289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 = </a:t>
            </a:r>
            <a:r>
              <a:rPr lang="en-US" sz="2000" dirty="0"/>
              <a:t>cubic meters</a:t>
            </a:r>
            <a:endParaRPr lang="en-US" sz="200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099944-9660-EB43-A1E4-61E932405681}"/>
              </a:ext>
            </a:extLst>
          </p:cNvPr>
          <p:cNvSpPr txBox="1"/>
          <p:nvPr/>
        </p:nvSpPr>
        <p:spPr>
          <a:xfrm>
            <a:off x="6451893" y="569589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 = </a:t>
            </a:r>
            <a:r>
              <a:rPr lang="en-US" sz="2000" dirty="0"/>
              <a:t>cubic meters</a:t>
            </a:r>
            <a:endParaRPr lang="en-US" sz="2000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86715B-F512-D54A-8032-012FB8737A10}"/>
              </a:ext>
            </a:extLst>
          </p:cNvPr>
          <p:cNvSpPr txBox="1"/>
          <p:nvPr/>
        </p:nvSpPr>
        <p:spPr>
          <a:xfrm>
            <a:off x="3454045" y="546729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in</a:t>
            </a:r>
            <a:endParaRPr lang="en-US" sz="20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2F62A5-F93B-8441-8E18-5446B7870259}"/>
              </a:ext>
            </a:extLst>
          </p:cNvPr>
          <p:cNvSpPr txBox="1"/>
          <p:nvPr/>
        </p:nvSpPr>
        <p:spPr>
          <a:xfrm>
            <a:off x="3454045" y="5772090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out</a:t>
            </a:r>
            <a:endParaRPr lang="en-US" sz="2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FA0EB-0330-A747-A9B3-BB52E1A17F90}"/>
              </a:ext>
            </a:extLst>
          </p:cNvPr>
          <p:cNvSpPr txBox="1"/>
          <p:nvPr/>
        </p:nvSpPr>
        <p:spPr>
          <a:xfrm>
            <a:off x="1918077" y="24384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rivers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E5BBFF-C5E0-C449-B2F0-426515ACF7FA}"/>
              </a:ext>
            </a:extLst>
          </p:cNvPr>
          <p:cNvSpPr txBox="1"/>
          <p:nvPr/>
        </p:nvSpPr>
        <p:spPr>
          <a:xfrm>
            <a:off x="1371600" y="4126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lake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B58FFE-58E0-3E49-A732-E3EC76D3017E}"/>
              </a:ext>
            </a:extLst>
          </p:cNvPr>
          <p:cNvSpPr txBox="1"/>
          <p:nvPr/>
        </p:nvSpPr>
        <p:spPr>
          <a:xfrm>
            <a:off x="2209800" y="41264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9476D6-591C-CC4A-AA0D-804FC52E6442}"/>
              </a:ext>
            </a:extLst>
          </p:cNvPr>
          <p:cNvSpPr txBox="1"/>
          <p:nvPr/>
        </p:nvSpPr>
        <p:spPr>
          <a:xfrm>
            <a:off x="1731757" y="50552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257216-BB5C-2A4F-B628-833941B4BDB6}"/>
              </a:ext>
            </a:extLst>
          </p:cNvPr>
          <p:cNvSpPr txBox="1"/>
          <p:nvPr/>
        </p:nvSpPr>
        <p:spPr>
          <a:xfrm>
            <a:off x="6451893" y="541020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 = </a:t>
            </a:r>
            <a:r>
              <a:rPr lang="en-US" sz="2000" dirty="0"/>
              <a:t>cubic meters</a:t>
            </a:r>
            <a:endParaRPr lang="en-US" sz="2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BB6B28-B939-1943-8D2B-7FD332A238B5}"/>
                  </a:ext>
                </a:extLst>
              </p:cNvPr>
              <p:cNvSpPr txBox="1"/>
              <p:nvPr/>
            </p:nvSpPr>
            <p:spPr>
              <a:xfrm>
                <a:off x="6451893" y="6019800"/>
                <a:ext cx="15760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i="1" dirty="0"/>
                  <a:t> = </a:t>
                </a:r>
                <a:r>
                  <a:rPr lang="en-US" sz="2000" dirty="0" err="1"/>
                  <a:t>unitless</a:t>
                </a:r>
                <a:endParaRPr lang="en-US" sz="2000" i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BB6B28-B939-1943-8D2B-7FD332A2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893" y="6019800"/>
                <a:ext cx="1576072" cy="400110"/>
              </a:xfrm>
              <a:prstGeom prst="rect">
                <a:avLst/>
              </a:prstGeom>
              <a:blipFill>
                <a:blip r:embed="rId8"/>
                <a:stretch>
                  <a:fillRect t="-6061" r="-320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87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5" grpId="0"/>
      <p:bldP spid="35" grpId="0"/>
      <p:bldP spid="36" grpId="0"/>
      <p:bldP spid="7" grpId="0"/>
      <p:bldP spid="38" grpId="0"/>
      <p:bldP spid="39" grpId="0"/>
      <p:bldP spid="40" grpId="0"/>
      <p:bldP spid="41" grpId="0"/>
      <p:bldP spid="8" grpId="0"/>
      <p:bldP spid="42" grpId="0"/>
      <p:bldP spid="43" grpId="0"/>
      <p:bldP spid="44" grpId="0"/>
      <p:bldP spid="45" grpId="0"/>
      <p:bldP spid="46" grpId="0"/>
      <p:bldP spid="47" grpId="0"/>
      <p:bldP spid="9" grpId="0"/>
      <p:bldP spid="48" grpId="0"/>
      <p:bldP spid="49" grpId="0"/>
      <p:bldP spid="50" grpId="0"/>
      <p:bldP spid="51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6019800" cy="838200"/>
          </a:xfrm>
        </p:spPr>
        <p:txBody>
          <a:bodyPr/>
          <a:lstStyle/>
          <a:p>
            <a:r>
              <a:rPr lang="en-US" dirty="0"/>
              <a:t>A Conceptual Model Relates Inputs to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D4BA3-1734-6B49-9145-5CE2DA20AAC3}"/>
              </a:ext>
            </a:extLst>
          </p:cNvPr>
          <p:cNvGrpSpPr/>
          <p:nvPr/>
        </p:nvGrpSpPr>
        <p:grpSpPr>
          <a:xfrm>
            <a:off x="7162801" y="381000"/>
            <a:ext cx="1600200" cy="911377"/>
            <a:chOff x="381000" y="1066800"/>
            <a:chExt cx="5678091" cy="49469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A8CE82-1968-C745-8978-732A2FF3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5DBFBA-6355-7A49-9762-30CC3933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0D924D-092A-AB4A-8921-9AAEF6BF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C834B4-B21A-C44B-8BFB-1BB29476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A23013D-EDF8-6841-AD98-0DFE7A5B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081F26-E7AE-2847-992B-9FD9F6D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7C99A78-29D9-E243-A205-AFB35148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DD90E9-3D57-FE4A-9869-3F0FA575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F8A3F6C-DC1B-2446-A5F9-4D14FA89F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2401235"/>
            <a:ext cx="778691" cy="608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4DEA68-10A2-A648-B85B-8D329D8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412157"/>
            <a:ext cx="456500" cy="101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87D43-2174-8F4A-9314-A6B2F97E8F9A}"/>
              </a:ext>
            </a:extLst>
          </p:cNvPr>
          <p:cNvSpPr txBox="1"/>
          <p:nvPr/>
        </p:nvSpPr>
        <p:spPr>
          <a:xfrm>
            <a:off x="152400" y="2412157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Flow</a:t>
            </a:r>
            <a:r>
              <a:rPr lang="en-US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3B3C0-9683-EB4C-B7CD-61CD482ADCEC}"/>
              </a:ext>
            </a:extLst>
          </p:cNvPr>
          <p:cNvSpPr txBox="1"/>
          <p:nvPr/>
        </p:nvSpPr>
        <p:spPr>
          <a:xfrm>
            <a:off x="167640" y="4088767"/>
            <a:ext cx="104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Vessel</a:t>
            </a:r>
            <a:r>
              <a:rPr lang="en-US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DA8BBB-1470-8147-BC6C-29A44B9B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088767"/>
            <a:ext cx="673243" cy="5023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002C37-DA50-6E49-8977-F8EC89BF1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4088768"/>
            <a:ext cx="720314" cy="4001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6BB900-545E-064C-911C-A1B1AC01B4E1}"/>
              </a:ext>
            </a:extLst>
          </p:cNvPr>
          <p:cNvSpPr txBox="1"/>
          <p:nvPr/>
        </p:nvSpPr>
        <p:spPr>
          <a:xfrm>
            <a:off x="167640" y="5424604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Conduit</a:t>
            </a:r>
            <a:r>
              <a:rPr lang="en-US" dirty="0"/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B7B91A-7E38-D846-97E6-6CC948283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474736" y="5424604"/>
            <a:ext cx="1264633" cy="5713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B605517-F10F-6149-B590-E555E50451C0}"/>
              </a:ext>
            </a:extLst>
          </p:cNvPr>
          <p:cNvSpPr txBox="1"/>
          <p:nvPr/>
        </p:nvSpPr>
        <p:spPr>
          <a:xfrm>
            <a:off x="3160525" y="1773942"/>
            <a:ext cx="1310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Variables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77121-6479-D24A-ABF2-B77774556255}"/>
              </a:ext>
            </a:extLst>
          </p:cNvPr>
          <p:cNvSpPr txBox="1"/>
          <p:nvPr/>
        </p:nvSpPr>
        <p:spPr>
          <a:xfrm>
            <a:off x="3124200" y="24384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20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DA3EB8-2E8A-3443-8B76-53FCB5CD8B05}"/>
              </a:ext>
            </a:extLst>
          </p:cNvPr>
          <p:cNvSpPr txBox="1"/>
          <p:nvPr/>
        </p:nvSpPr>
        <p:spPr>
          <a:xfrm>
            <a:off x="3124200" y="388620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sz="20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ACF1BF-770B-B441-B1EA-22AD84A4319E}"/>
              </a:ext>
            </a:extLst>
          </p:cNvPr>
          <p:cNvSpPr txBox="1"/>
          <p:nvPr/>
        </p:nvSpPr>
        <p:spPr>
          <a:xfrm>
            <a:off x="3124200" y="421011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20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C00973-0069-4E44-9035-5A1C86CDA886}"/>
              </a:ext>
            </a:extLst>
          </p:cNvPr>
          <p:cNvSpPr txBox="1"/>
          <p:nvPr/>
        </p:nvSpPr>
        <p:spPr>
          <a:xfrm>
            <a:off x="3124200" y="45149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endParaRPr lang="en-US" sz="20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A511D9-1F4A-AC43-BB84-B44AB35F7FBA}"/>
              </a:ext>
            </a:extLst>
          </p:cNvPr>
          <p:cNvSpPr txBox="1"/>
          <p:nvPr/>
        </p:nvSpPr>
        <p:spPr>
          <a:xfrm>
            <a:off x="3124200" y="607689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endParaRPr lang="en-US" sz="2000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86715B-F512-D54A-8032-012FB8737A10}"/>
              </a:ext>
            </a:extLst>
          </p:cNvPr>
          <p:cNvSpPr txBox="1"/>
          <p:nvPr/>
        </p:nvSpPr>
        <p:spPr>
          <a:xfrm>
            <a:off x="3124200" y="54672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sz="20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2F62A5-F93B-8441-8E18-5446B7870259}"/>
              </a:ext>
            </a:extLst>
          </p:cNvPr>
          <p:cNvSpPr txBox="1"/>
          <p:nvPr/>
        </p:nvSpPr>
        <p:spPr>
          <a:xfrm>
            <a:off x="3124200" y="57720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20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D2DB11-2345-1A4A-8DCB-A02950E56FC6}"/>
              </a:ext>
            </a:extLst>
          </p:cNvPr>
          <p:cNvSpPr txBox="1"/>
          <p:nvPr/>
        </p:nvSpPr>
        <p:spPr>
          <a:xfrm>
            <a:off x="6614570" y="1752600"/>
            <a:ext cx="1582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Conceptual</a:t>
            </a:r>
          </a:p>
          <a:p>
            <a:pPr algn="ctr"/>
            <a:r>
              <a:rPr lang="en-US" sz="2000" b="1" dirty="0"/>
              <a:t>Model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EF3F49-85E5-BA4C-A48A-F1FEE6EE349A}"/>
              </a:ext>
            </a:extLst>
          </p:cNvPr>
          <p:cNvSpPr/>
          <p:nvPr/>
        </p:nvSpPr>
        <p:spPr>
          <a:xfrm>
            <a:off x="6797729" y="4267200"/>
            <a:ext cx="669871" cy="533400"/>
          </a:xfrm>
          <a:prstGeom prst="rect">
            <a:avLst/>
          </a:prstGeom>
          <a:noFill/>
          <a:ln w="38100"/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AF6ACDA-7C31-C44C-8F56-5CC970FA6991}"/>
              </a:ext>
            </a:extLst>
          </p:cNvPr>
          <p:cNvCxnSpPr>
            <a:cxnSpLocks/>
            <a:stCxn id="38" idx="3"/>
            <a:endCxn id="10" idx="0"/>
          </p:cNvCxnSpPr>
          <p:nvPr/>
        </p:nvCxnSpPr>
        <p:spPr>
          <a:xfrm>
            <a:off x="3616643" y="4086255"/>
            <a:ext cx="3516022" cy="18094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AAEB648-5E8A-CB4E-B52C-721CAF6F6B4A}"/>
              </a:ext>
            </a:extLst>
          </p:cNvPr>
          <p:cNvCxnSpPr>
            <a:stCxn id="40" idx="3"/>
            <a:endCxn id="10" idx="2"/>
          </p:cNvCxnSpPr>
          <p:nvPr/>
        </p:nvCxnSpPr>
        <p:spPr>
          <a:xfrm>
            <a:off x="4232196" y="4714965"/>
            <a:ext cx="2900469" cy="85635"/>
          </a:xfrm>
          <a:prstGeom prst="bentConnector4">
            <a:avLst>
              <a:gd name="adj1" fmla="val 44226"/>
              <a:gd name="adj2" fmla="val 36694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F1E453B-CAAD-454F-BDC0-A0E89294E210}"/>
              </a:ext>
            </a:extLst>
          </p:cNvPr>
          <p:cNvCxnSpPr>
            <a:stCxn id="10" idx="1"/>
            <a:endCxn id="39" idx="3"/>
          </p:cNvCxnSpPr>
          <p:nvPr/>
        </p:nvCxnSpPr>
        <p:spPr>
          <a:xfrm rot="10800000">
            <a:off x="3770531" y="4410166"/>
            <a:ext cx="3027198" cy="12373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9947212-C67E-5148-ADBA-2F1E183B2F87}"/>
              </a:ext>
            </a:extLst>
          </p:cNvPr>
          <p:cNvSpPr/>
          <p:nvPr/>
        </p:nvSpPr>
        <p:spPr>
          <a:xfrm>
            <a:off x="6950129" y="5872369"/>
            <a:ext cx="669871" cy="452231"/>
          </a:xfrm>
          <a:prstGeom prst="rect">
            <a:avLst/>
          </a:prstGeom>
          <a:noFill/>
          <a:ln w="38100"/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714719A-7A9E-5846-A2F3-3D59EC55FDC5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>
            <a:off x="3616643" y="5667345"/>
            <a:ext cx="3668422" cy="20502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3B75CBF-C390-4541-AFBB-C2D08A50E005}"/>
              </a:ext>
            </a:extLst>
          </p:cNvPr>
          <p:cNvCxnSpPr>
            <a:cxnSpLocks/>
            <a:stCxn id="41" idx="3"/>
            <a:endCxn id="48" idx="2"/>
          </p:cNvCxnSpPr>
          <p:nvPr/>
        </p:nvCxnSpPr>
        <p:spPr>
          <a:xfrm>
            <a:off x="4386084" y="6276945"/>
            <a:ext cx="2898981" cy="47655"/>
          </a:xfrm>
          <a:prstGeom prst="bentConnector4">
            <a:avLst>
              <a:gd name="adj1" fmla="val 44223"/>
              <a:gd name="adj2" fmla="val 57969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CE7A788-AC9E-854B-86C5-78CE33A44E9E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rot="10800000">
            <a:off x="3770531" y="5972145"/>
            <a:ext cx="3179598" cy="12634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20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2" grpId="0"/>
      <p:bldP spid="25" grpId="0"/>
      <p:bldP spid="35" grpId="0"/>
      <p:bldP spid="7" grpId="0"/>
      <p:bldP spid="38" grpId="0"/>
      <p:bldP spid="39" grpId="0"/>
      <p:bldP spid="40" grpId="0"/>
      <p:bldP spid="41" grpId="0"/>
      <p:bldP spid="46" grpId="0"/>
      <p:bldP spid="47" grpId="0"/>
      <p:bldP spid="37" grpId="0"/>
      <p:bldP spid="10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4F0A-3B72-9944-AC3C-35A38B5A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8600"/>
            <a:ext cx="6096000" cy="838200"/>
          </a:xfrm>
        </p:spPr>
        <p:txBody>
          <a:bodyPr/>
          <a:lstStyle/>
          <a:p>
            <a:r>
              <a:rPr lang="en-US" dirty="0"/>
              <a:t>A System is an Assembly of Elements.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8EF12-48CA-964C-8EDC-938D2D3161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A4C78-2D10-5443-90D1-368E64EF7549}"/>
              </a:ext>
            </a:extLst>
          </p:cNvPr>
          <p:cNvSpPr txBox="1"/>
          <p:nvPr/>
        </p:nvSpPr>
        <p:spPr>
          <a:xfrm>
            <a:off x="381000" y="1654314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 assembly specifies how the inputs of one element relate to the outputs of other elements.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68FBC8-10EB-3B4D-938D-B4A421935551}"/>
              </a:ext>
            </a:extLst>
          </p:cNvPr>
          <p:cNvGrpSpPr/>
          <p:nvPr/>
        </p:nvGrpSpPr>
        <p:grpSpPr>
          <a:xfrm>
            <a:off x="7162801" y="381000"/>
            <a:ext cx="1600200" cy="911377"/>
            <a:chOff x="381000" y="1066800"/>
            <a:chExt cx="5678091" cy="49469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CA5C55-1484-C149-89CF-3F2CC7FE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11C782-F8F3-9D49-9081-00D3EB1A7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64C435-1B8A-CC4B-AAB7-EAA009015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E048B7-D7C0-8A44-B0B1-EC82E3F9A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AA84D4-F93C-7649-9959-1D2C57D6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731927-93CF-D94A-90EE-CDB13A7E8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720C15-CB96-1243-A0DD-80DCFC15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1464817-8662-D644-B666-4A0210CA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078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146836</TotalTime>
  <Words>308</Words>
  <Application>Microsoft Macintosh PowerPoint</Application>
  <PresentationFormat>On-screen Show (4:3)</PresentationFormat>
  <Paragraphs>92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CSE 599V: Advancing Biomedical Models  Lecture 2: Modeling Essentials  </vt:lpstr>
      <vt:lpstr>G.P.E. Box (Famous Statistician)</vt:lpstr>
      <vt:lpstr>Agenda</vt:lpstr>
      <vt:lpstr>Refresher</vt:lpstr>
      <vt:lpstr>Running Example: Public Water Hydraulics</vt:lpstr>
      <vt:lpstr>The Hydraulics Problem</vt:lpstr>
      <vt:lpstr>Element</vt:lpstr>
      <vt:lpstr>A Conceptual Model Relates Inputs to Outputs</vt:lpstr>
      <vt:lpstr>A System is an Assembly of Elements.</vt:lpstr>
      <vt:lpstr>Learn Objectives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2189</cp:revision>
  <dcterms:created xsi:type="dcterms:W3CDTF">2008-11-04T22:35:39Z</dcterms:created>
  <dcterms:modified xsi:type="dcterms:W3CDTF">2018-09-16T16:03:25Z</dcterms:modified>
</cp:coreProperties>
</file>