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47" r:id="rId2"/>
    <p:sldId id="348" r:id="rId3"/>
    <p:sldId id="349" r:id="rId4"/>
    <p:sldId id="351" r:id="rId5"/>
    <p:sldId id="352" r:id="rId6"/>
    <p:sldId id="356" r:id="rId7"/>
    <p:sldId id="354" r:id="rId8"/>
    <p:sldId id="357" r:id="rId9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16"/>
    <p:restoredTop sz="86407"/>
  </p:normalViewPr>
  <p:slideViewPr>
    <p:cSldViewPr snapToGrid="0" snapToObjects="1">
      <p:cViewPr varScale="1">
        <p:scale>
          <a:sx n="140" d="100"/>
          <a:sy n="140" d="100"/>
        </p:scale>
        <p:origin x="228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12/31/20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12/31/20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31659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common to have 50 or so parameters.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56669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52984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0" y="6324600"/>
            <a:ext cx="466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381000" y="533400"/>
            <a:ext cx="84582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BIOE 498 / BIOE 599: Computational Systems Biology for Medical Applications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dirty="0">
                <a:ea typeface="ＭＳ Ｐゴシック" panose="020B0600070205080204" pitchFamily="34" charset="-128"/>
              </a:rPr>
              <a:t>Lecture 5: </a:t>
            </a:r>
            <a:r>
              <a:rPr lang="en-US" altLang="en-US" sz="3200" b="1" u="sng" dirty="0">
                <a:ea typeface="ＭＳ Ｐゴシック" panose="020B0600070205080204" pitchFamily="34" charset="-128"/>
              </a:rPr>
              <a:t>Design of Experiments</a:t>
            </a: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8863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66CB9-8DF9-E143-A4E3-A120278E2C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  <p:pic>
        <p:nvPicPr>
          <p:cNvPr id="12290" name="Picture 2" descr="Comparing the Engineering Design Process and the Scientific Method">
            <a:extLst>
              <a:ext uri="{FF2B5EF4-FFF2-40B4-BE49-F238E27FC236}">
                <a16:creationId xmlns:a16="http://schemas.microsoft.com/office/drawing/2014/main" id="{26CD1396-6E52-A046-88E1-C945F6753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3" y="484514"/>
            <a:ext cx="4628642" cy="588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4BEF79-1405-674D-B0CA-04A2B38EF398}"/>
              </a:ext>
            </a:extLst>
          </p:cNvPr>
          <p:cNvSpPr txBox="1"/>
          <p:nvPr/>
        </p:nvSpPr>
        <p:spPr>
          <a:xfrm>
            <a:off x="4324911" y="1426346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Design of experiments (DOE)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487B3C-62C7-A246-8C89-F09E80A11630}"/>
              </a:ext>
            </a:extLst>
          </p:cNvPr>
          <p:cNvCxnSpPr>
            <a:stCxn id="6" idx="1"/>
          </p:cNvCxnSpPr>
          <p:nvPr/>
        </p:nvCxnSpPr>
        <p:spPr>
          <a:xfrm flipH="1">
            <a:off x="3300985" y="1611012"/>
            <a:ext cx="1023926" cy="1187052"/>
          </a:xfrm>
          <a:prstGeom prst="straightConnector1">
            <a:avLst/>
          </a:prstGeom>
          <a:ln>
            <a:tailEnd type="triangle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71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8E3355-9F63-524B-A71B-DDBA36B2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in DOE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8C3783-407C-D74A-94E0-8661787F72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pic>
        <p:nvPicPr>
          <p:cNvPr id="13314" name="Picture 2" descr="Design of Experiments (DoE) | Method, Chemistry, Videos">
            <a:extLst>
              <a:ext uri="{FF2B5EF4-FFF2-40B4-BE49-F238E27FC236}">
                <a16:creationId xmlns:a16="http://schemas.microsoft.com/office/drawing/2014/main" id="{C176EC80-0088-F042-B839-B09C7DC21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52" y="856488"/>
            <a:ext cx="6163056" cy="286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D984C2-374B-F940-BC68-E1F9149E6268}"/>
              </a:ext>
            </a:extLst>
          </p:cNvPr>
          <p:cNvSpPr txBox="1"/>
          <p:nvPr/>
        </p:nvSpPr>
        <p:spPr>
          <a:xfrm>
            <a:off x="1061570" y="3737336"/>
            <a:ext cx="66864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Factor</a:t>
            </a:r>
            <a:r>
              <a:rPr lang="en-US" dirty="0"/>
              <a:t>: Something changed in the experiment (e.g., parameter)</a:t>
            </a:r>
          </a:p>
          <a:p>
            <a:r>
              <a:rPr lang="en-US" b="1" dirty="0"/>
              <a:t>Level of factor</a:t>
            </a:r>
            <a:r>
              <a:rPr lang="en-US" dirty="0"/>
              <a:t>: Value of a parameter</a:t>
            </a:r>
          </a:p>
          <a:p>
            <a:r>
              <a:rPr lang="en-US" b="1" dirty="0"/>
              <a:t>Response</a:t>
            </a:r>
            <a:r>
              <a:rPr lang="en-US" dirty="0"/>
              <a:t>:  Something measured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028D3C-5C34-9947-ADFC-C65FFA2787A6}"/>
              </a:ext>
            </a:extLst>
          </p:cNvPr>
          <p:cNvSpPr txBox="1"/>
          <p:nvPr/>
        </p:nvSpPr>
        <p:spPr>
          <a:xfrm>
            <a:off x="758952" y="4764024"/>
            <a:ext cx="4105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</a:t>
            </a:r>
            <a:r>
              <a:rPr lang="en-US" b="1" dirty="0"/>
              <a:t>experimental design </a:t>
            </a:r>
            <a:r>
              <a:rPr lang="en-US" dirty="0"/>
              <a:t>consists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system under study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factors varied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responses measured.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F2FB9C-544E-A34E-AE38-7A9D2878EA81}"/>
              </a:ext>
            </a:extLst>
          </p:cNvPr>
          <p:cNvSpPr txBox="1"/>
          <p:nvPr/>
        </p:nvSpPr>
        <p:spPr>
          <a:xfrm>
            <a:off x="4953000" y="4781515"/>
            <a:ext cx="3816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experimental design is developed to address a research question.</a:t>
            </a:r>
          </a:p>
        </p:txBody>
      </p:sp>
    </p:spTree>
    <p:extLst>
      <p:ext uri="{BB962C8B-B14F-4D97-AF65-F5344CB8AC3E}">
        <p14:creationId xmlns:p14="http://schemas.microsoft.com/office/powerpoint/2010/main" val="353992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E3BFA8-979A-C54E-959E-D552C60DC4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3163C6B6-373E-C24A-BADD-5EB3B66A5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0" y="585215"/>
            <a:ext cx="7742038" cy="524801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A4F0F6E-F5D7-844C-BD46-EAE5C94E5184}"/>
              </a:ext>
            </a:extLst>
          </p:cNvPr>
          <p:cNvSpPr/>
          <p:nvPr/>
        </p:nvSpPr>
        <p:spPr>
          <a:xfrm>
            <a:off x="4956048" y="1591056"/>
            <a:ext cx="2194560" cy="21031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5F4C44-AE63-484F-AC9F-742D50FB1926}"/>
              </a:ext>
            </a:extLst>
          </p:cNvPr>
          <p:cNvSpPr/>
          <p:nvPr/>
        </p:nvSpPr>
        <p:spPr>
          <a:xfrm>
            <a:off x="780170" y="1837944"/>
            <a:ext cx="7742038" cy="630292"/>
          </a:xfrm>
          <a:prstGeom prst="rect">
            <a:avLst/>
          </a:prstGeom>
          <a:noFill/>
          <a:ln w="38100">
            <a:solidFill>
              <a:schemeClr val="tx2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3D3060-921C-C147-BA78-3913FC88F399}"/>
              </a:ext>
            </a:extLst>
          </p:cNvPr>
          <p:cNvSpPr/>
          <p:nvPr/>
        </p:nvSpPr>
        <p:spPr>
          <a:xfrm>
            <a:off x="780170" y="2679192"/>
            <a:ext cx="3224902" cy="234696"/>
          </a:xfrm>
          <a:prstGeom prst="rect">
            <a:avLst/>
          </a:prstGeom>
          <a:noFill/>
          <a:ln w="38100">
            <a:solidFill>
              <a:srgbClr val="7030A0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4A3622-D522-8146-8A9A-76160CAC8F70}"/>
              </a:ext>
            </a:extLst>
          </p:cNvPr>
          <p:cNvSpPr txBox="1"/>
          <p:nvPr/>
        </p:nvSpPr>
        <p:spPr>
          <a:xfrm>
            <a:off x="1353312" y="6052684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Research</a:t>
            </a:r>
          </a:p>
          <a:p>
            <a:r>
              <a:rPr lang="en-US" b="1" dirty="0">
                <a:solidFill>
                  <a:srgbClr val="FF0000"/>
                </a:solidFill>
              </a:rPr>
              <a:t>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2E0F2B-2A12-684E-BF41-11FFFECF28F8}"/>
              </a:ext>
            </a:extLst>
          </p:cNvPr>
          <p:cNvSpPr txBox="1"/>
          <p:nvPr/>
        </p:nvSpPr>
        <p:spPr>
          <a:xfrm>
            <a:off x="3103681" y="6052684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System</a:t>
            </a:r>
          </a:p>
          <a:p>
            <a:r>
              <a:rPr lang="en-US" b="1" dirty="0">
                <a:solidFill>
                  <a:srgbClr val="002060"/>
                </a:solidFill>
              </a:rPr>
              <a:t>Studied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F7EC3C-3E10-5944-A093-A0E07C37748A}"/>
              </a:ext>
            </a:extLst>
          </p:cNvPr>
          <p:cNvSpPr txBox="1"/>
          <p:nvPr/>
        </p:nvSpPr>
        <p:spPr>
          <a:xfrm>
            <a:off x="4661689" y="6052684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Factors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BC8869-6A01-564F-97F0-FD9B2565BE24}"/>
              </a:ext>
            </a:extLst>
          </p:cNvPr>
          <p:cNvSpPr/>
          <p:nvPr/>
        </p:nvSpPr>
        <p:spPr>
          <a:xfrm>
            <a:off x="5108448" y="2221992"/>
            <a:ext cx="1356360" cy="225552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B8746F-1EE3-E646-8BEF-C0EB53D2DDFD}"/>
              </a:ext>
            </a:extLst>
          </p:cNvPr>
          <p:cNvSpPr txBox="1"/>
          <p:nvPr/>
        </p:nvSpPr>
        <p:spPr>
          <a:xfrm>
            <a:off x="6206874" y="6052684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Responses</a:t>
            </a:r>
          </a:p>
        </p:txBody>
      </p:sp>
    </p:spTree>
    <p:extLst>
      <p:ext uri="{BB962C8B-B14F-4D97-AF65-F5344CB8AC3E}">
        <p14:creationId xmlns:p14="http://schemas.microsoft.com/office/powerpoint/2010/main" val="1561258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/>
      <p:bldP spid="8" grpId="0"/>
      <p:bldP spid="9" grpId="0"/>
      <p:bldP spid="10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438D39-1C97-F347-9D8C-08752AD1C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 (All Factor) Design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2FFC7-AE15-9046-9EF8-0DCC90104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AC22F4F-A2CE-2E46-B658-148DF7F3F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52" y="1591310"/>
            <a:ext cx="4296664" cy="2956333"/>
          </a:xfrm>
          <a:prstGeom prst="rect">
            <a:avLst/>
          </a:prstGeom>
        </p:spPr>
      </p:pic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05D0FC0F-09AE-2C4B-BE2F-194CF5215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681033"/>
              </p:ext>
            </p:extLst>
          </p:nvPr>
        </p:nvGraphicFramePr>
        <p:xfrm>
          <a:off x="4818888" y="2392680"/>
          <a:ext cx="3867911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1282448432"/>
                    </a:ext>
                  </a:extLst>
                </a:gridCol>
                <a:gridCol w="1471467">
                  <a:extLst>
                    <a:ext uri="{9D8B030D-6E8A-4147-A177-3AD203B41FA5}">
                      <a16:colId xmlns:a16="http://schemas.microsoft.com/office/drawing/2014/main" val="729574387"/>
                    </a:ext>
                  </a:extLst>
                </a:gridCol>
                <a:gridCol w="1527764">
                  <a:extLst>
                    <a:ext uri="{9D8B030D-6E8A-4147-A177-3AD203B41FA5}">
                      <a16:colId xmlns:a16="http://schemas.microsoft.com/office/drawing/2014/main" val="3206781725"/>
                    </a:ext>
                  </a:extLst>
                </a:gridCol>
              </a:tblGrid>
              <a:tr h="4602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#levels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#simulations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  <a:p>
                      <a:pPr algn="ctr"/>
                      <a:r>
                        <a:rPr lang="en-US" dirty="0"/>
                        <a:t>(1 sec/sim)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828454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~10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~day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681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~10</a:t>
                      </a:r>
                      <a:r>
                        <a:rPr lang="en-US" baseline="30000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~month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10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~10</a:t>
                      </a:r>
                      <a:r>
                        <a:rPr lang="en-US" baseline="30000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~1M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96298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837F545-72A4-4844-A534-BCBE74B62441}"/>
              </a:ext>
            </a:extLst>
          </p:cNvPr>
          <p:cNvSpPr txBox="1"/>
          <p:nvPr/>
        </p:nvSpPr>
        <p:spPr>
          <a:xfrm>
            <a:off x="4700016" y="1920494"/>
            <a:ext cx="4213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Wolf Model: Factors = 16 parameters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125085-8556-9847-9A56-713B8C4CBE6E}"/>
              </a:ext>
            </a:extLst>
          </p:cNvPr>
          <p:cNvSpPr txBox="1"/>
          <p:nvPr/>
        </p:nvSpPr>
        <p:spPr>
          <a:xfrm>
            <a:off x="4818888" y="4983480"/>
            <a:ext cx="31936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Scaling dimensions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Compute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Visualization complexity</a:t>
            </a:r>
          </a:p>
        </p:txBody>
      </p:sp>
    </p:spTree>
    <p:extLst>
      <p:ext uri="{BB962C8B-B14F-4D97-AF65-F5344CB8AC3E}">
        <p14:creationId xmlns:p14="http://schemas.microsoft.com/office/powerpoint/2010/main" val="396249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BE663-C48D-1145-A683-75A307F9A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Factor Design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9CCFB-5AA2-BE4F-93F0-D2EB5BAD7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9848"/>
            <a:ext cx="8229600" cy="415790"/>
          </a:xfrm>
        </p:spPr>
        <p:txBody>
          <a:bodyPr/>
          <a:lstStyle/>
          <a:p>
            <a:r>
              <a:rPr lang="en-US" sz="2400" dirty="0"/>
              <a:t>Wolf model: 16 parameters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C19F00-E076-5648-9C84-AE05D56C4D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7DC7A30-1F47-BA44-B3AC-7D1B172DA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712922"/>
              </p:ext>
            </p:extLst>
          </p:nvPr>
        </p:nvGraphicFramePr>
        <p:xfrm>
          <a:off x="957072" y="1798320"/>
          <a:ext cx="2658530" cy="1572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048">
                  <a:extLst>
                    <a:ext uri="{9D8B030D-6E8A-4147-A177-3AD203B41FA5}">
                      <a16:colId xmlns:a16="http://schemas.microsoft.com/office/drawing/2014/main" val="1282448432"/>
                    </a:ext>
                  </a:extLst>
                </a:gridCol>
                <a:gridCol w="1512482">
                  <a:extLst>
                    <a:ext uri="{9D8B030D-6E8A-4147-A177-3AD203B41FA5}">
                      <a16:colId xmlns:a16="http://schemas.microsoft.com/office/drawing/2014/main" val="729574387"/>
                    </a:ext>
                  </a:extLst>
                </a:gridCol>
              </a:tblGrid>
              <a:tr h="4602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#levels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#simulations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82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681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10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96298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310B6B9-9E21-1649-96E8-4F447E7FE9AE}"/>
              </a:ext>
            </a:extLst>
          </p:cNvPr>
          <p:cNvSpPr txBox="1"/>
          <p:nvPr/>
        </p:nvSpPr>
        <p:spPr>
          <a:xfrm>
            <a:off x="1700784" y="6183300"/>
            <a:ext cx="5737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But what about interactions between factors?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A37D5D-DCF9-B74D-9064-910DE52C3ADC}"/>
                  </a:ext>
                </a:extLst>
              </p:cNvPr>
              <p:cNvSpPr txBox="1"/>
              <p:nvPr/>
            </p:nvSpPr>
            <p:spPr>
              <a:xfrm>
                <a:off x="676656" y="4138190"/>
                <a:ext cx="2938946" cy="611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,+⋯+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000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A37D5D-DCF9-B74D-9064-910DE52C3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6" y="4138190"/>
                <a:ext cx="2938946" cy="6111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6B945ED-A960-454D-B37D-318E7461F80D}"/>
              </a:ext>
            </a:extLst>
          </p:cNvPr>
          <p:cNvSpPr txBox="1">
            <a:spLocks/>
          </p:cNvSpPr>
          <p:nvPr/>
        </p:nvSpPr>
        <p:spPr>
          <a:xfrm>
            <a:off x="609600" y="3691128"/>
            <a:ext cx="8229600" cy="41579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Implied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8A9D1B0-172A-254F-A78E-5CD7328A38CF}"/>
                  </a:ext>
                </a:extLst>
              </p:cNvPr>
              <p:cNvSpPr txBox="1"/>
              <p:nvPr/>
            </p:nvSpPr>
            <p:spPr>
              <a:xfrm>
                <a:off x="650413" y="4931576"/>
                <a:ext cx="4584717" cy="300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= baseline response (no change in factors)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8A9D1B0-172A-254F-A78E-5CD7328A3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13" y="4931576"/>
                <a:ext cx="4584717" cy="300660"/>
              </a:xfrm>
              <a:prstGeom prst="rect">
                <a:avLst/>
              </a:prstGeom>
              <a:blipFill>
                <a:blip r:embed="rId3"/>
                <a:stretch>
                  <a:fillRect l="-1381" t="-20833" r="-2210" b="-45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A7C2E1-D7AC-0E4E-91D5-3D2F39001F14}"/>
                  </a:ext>
                </a:extLst>
              </p:cNvPr>
              <p:cNvSpPr txBox="1"/>
              <p:nvPr/>
            </p:nvSpPr>
            <p:spPr>
              <a:xfrm>
                <a:off x="638221" y="5219194"/>
                <a:ext cx="3333926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= effect of factor </a:t>
                </a:r>
                <a:r>
                  <a:rPr lang="en-US" i="1" dirty="0"/>
                  <a:t>k </a:t>
                </a:r>
                <a:r>
                  <a:rPr lang="en-US" dirty="0"/>
                  <a:t>at level </a:t>
                </a:r>
                <a:r>
                  <a:rPr lang="en-US" i="1" dirty="0" err="1"/>
                  <a:t>i</a:t>
                </a:r>
                <a:r>
                  <a:rPr lang="en-US" i="1" baseline="-25000" dirty="0" err="1"/>
                  <a:t>k</a:t>
                </a:r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A7C2E1-D7AC-0E4E-91D5-3D2F39001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21" y="5219194"/>
                <a:ext cx="3333926" cy="303096"/>
              </a:xfrm>
              <a:prstGeom prst="rect">
                <a:avLst/>
              </a:prstGeom>
              <a:blipFill>
                <a:blip r:embed="rId4"/>
                <a:stretch>
                  <a:fillRect l="-1901" t="-24000" r="-1901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8A0A5B3-FC0C-9F40-B993-4FCAEC610269}"/>
                  </a:ext>
                </a:extLst>
              </p:cNvPr>
              <p:cNvSpPr txBox="1"/>
              <p:nvPr/>
            </p:nvSpPr>
            <p:spPr>
              <a:xfrm>
                <a:off x="647365" y="4608488"/>
                <a:ext cx="1360501" cy="300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= response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8A0A5B3-FC0C-9F40-B993-4FCAEC610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65" y="4608488"/>
                <a:ext cx="1360501" cy="300660"/>
              </a:xfrm>
              <a:prstGeom prst="rect">
                <a:avLst/>
              </a:prstGeom>
              <a:blipFill>
                <a:blip r:embed="rId5"/>
                <a:stretch>
                  <a:fillRect l="-5556" t="-16000" r="-10185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779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CD966-254F-DE44-96C7-A8D5F2D76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Factor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FD01F6-08F0-BB44-8C03-099333FB39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F4A87B96-DD4E-E846-9A07-0916F22FEE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070352"/>
              </p:ext>
            </p:extLst>
          </p:nvPr>
        </p:nvGraphicFramePr>
        <p:xfrm>
          <a:off x="2325624" y="1181101"/>
          <a:ext cx="3901440" cy="1572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360">
                  <a:extLst>
                    <a:ext uri="{9D8B030D-6E8A-4147-A177-3AD203B41FA5}">
                      <a16:colId xmlns:a16="http://schemas.microsoft.com/office/drawing/2014/main" val="1282448432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2093100773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729574387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1474237187"/>
                    </a:ext>
                  </a:extLst>
                </a:gridCol>
              </a:tblGrid>
              <a:tr h="460248">
                <a:tc>
                  <a:txBody>
                    <a:bodyPr/>
                    <a:lstStyle/>
                    <a:p>
                      <a:r>
                        <a:rPr lang="en-US" dirty="0"/>
                        <a:t># levels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82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~10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~10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681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~10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~10</a:t>
                      </a:r>
                      <a:r>
                        <a:rPr lang="en-US" baseline="30000" dirty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10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~10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~10</a:t>
                      </a:r>
                      <a:r>
                        <a:rPr lang="en-US" baseline="30000" dirty="0"/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96298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F6513F1-5661-FF4F-9488-FE841518D09A}"/>
                  </a:ext>
                </a:extLst>
              </p:cNvPr>
              <p:cNvSpPr txBox="1"/>
              <p:nvPr/>
            </p:nvSpPr>
            <p:spPr>
              <a:xfrm>
                <a:off x="676656" y="3059198"/>
                <a:ext cx="6216061" cy="612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,+⋯+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1,2,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000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F6513F1-5661-FF4F-9488-FE841518D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6" y="3059198"/>
                <a:ext cx="6216061" cy="6127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A3F97A5-6EE9-0B4B-8CE4-DB8DA215E959}"/>
              </a:ext>
            </a:extLst>
          </p:cNvPr>
          <p:cNvSpPr txBox="1"/>
          <p:nvPr/>
        </p:nvSpPr>
        <p:spPr>
          <a:xfrm>
            <a:off x="3562111" y="833629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#simulations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250D07-A231-8245-A0B0-D90D0DFDD826}"/>
                  </a:ext>
                </a:extLst>
              </p:cNvPr>
              <p:cNvSpPr txBox="1"/>
              <p:nvPr/>
            </p:nvSpPr>
            <p:spPr>
              <a:xfrm>
                <a:off x="650413" y="4730408"/>
                <a:ext cx="4584717" cy="300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= baseline response (no change in factors)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250D07-A231-8245-A0B0-D90D0DFDD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13" y="4730408"/>
                <a:ext cx="4584717" cy="300660"/>
              </a:xfrm>
              <a:prstGeom prst="rect">
                <a:avLst/>
              </a:prstGeom>
              <a:blipFill>
                <a:blip r:embed="rId4"/>
                <a:stretch>
                  <a:fillRect l="-1381" t="-20833" r="-2210" b="-45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05171C-524D-C944-AABB-2AEF3587E8C3}"/>
                  </a:ext>
                </a:extLst>
              </p:cNvPr>
              <p:cNvSpPr txBox="1"/>
              <p:nvPr/>
            </p:nvSpPr>
            <p:spPr>
              <a:xfrm>
                <a:off x="638221" y="5018026"/>
                <a:ext cx="3333926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= effect of factor </a:t>
                </a:r>
                <a:r>
                  <a:rPr lang="en-US" i="1" dirty="0"/>
                  <a:t>k </a:t>
                </a:r>
                <a:r>
                  <a:rPr lang="en-US" dirty="0"/>
                  <a:t>at level </a:t>
                </a:r>
                <a:r>
                  <a:rPr lang="en-US" i="1" dirty="0" err="1"/>
                  <a:t>i</a:t>
                </a:r>
                <a:r>
                  <a:rPr lang="en-US" i="1" baseline="-25000" dirty="0" err="1"/>
                  <a:t>k</a:t>
                </a:r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05171C-524D-C944-AABB-2AEF3587E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21" y="5018026"/>
                <a:ext cx="3333926" cy="303096"/>
              </a:xfrm>
              <a:prstGeom prst="rect">
                <a:avLst/>
              </a:prstGeom>
              <a:blipFill>
                <a:blip r:embed="rId5"/>
                <a:stretch>
                  <a:fillRect l="-1901" t="-28000" r="-1901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8BCDF8-EAF8-BC46-B0F9-9AE6C311E60A}"/>
                  </a:ext>
                </a:extLst>
              </p:cNvPr>
              <p:cNvSpPr txBox="1"/>
              <p:nvPr/>
            </p:nvSpPr>
            <p:spPr>
              <a:xfrm>
                <a:off x="647365" y="4407320"/>
                <a:ext cx="1360501" cy="300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= response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8BCDF8-EAF8-BC46-B0F9-9AE6C311E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65" y="4407320"/>
                <a:ext cx="1360501" cy="300660"/>
              </a:xfrm>
              <a:prstGeom prst="rect">
                <a:avLst/>
              </a:prstGeom>
              <a:blipFill>
                <a:blip r:embed="rId6"/>
                <a:stretch>
                  <a:fillRect l="-5556" t="-20833" r="-10185" b="-45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235690D-D66F-3748-B414-BEA2713736B6}"/>
                  </a:ext>
                </a:extLst>
              </p:cNvPr>
              <p:cNvSpPr txBox="1"/>
              <p:nvPr/>
            </p:nvSpPr>
            <p:spPr>
              <a:xfrm>
                <a:off x="616885" y="5408170"/>
                <a:ext cx="6608284" cy="3340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= effect of interaction of factors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at levels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235690D-D66F-3748-B414-BEA271373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85" y="5408170"/>
                <a:ext cx="6608284" cy="334002"/>
              </a:xfrm>
              <a:prstGeom prst="rect">
                <a:avLst/>
              </a:prstGeom>
              <a:blipFill>
                <a:blip r:embed="rId7"/>
                <a:stretch>
                  <a:fillRect l="-1344" t="-21429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D5A76A1-1C35-1840-BD0A-BA9C8FE621E9}"/>
                  </a:ext>
                </a:extLst>
              </p:cNvPr>
              <p:cNvSpPr txBox="1"/>
              <p:nvPr/>
            </p:nvSpPr>
            <p:spPr>
              <a:xfrm>
                <a:off x="2102392" y="3684009"/>
                <a:ext cx="1014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terms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D5A76A1-1C35-1840-BD0A-BA9C8FE62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2392" y="3684009"/>
                <a:ext cx="1014188" cy="369332"/>
              </a:xfrm>
              <a:prstGeom prst="rect">
                <a:avLst/>
              </a:prstGeom>
              <a:blipFill>
                <a:blip r:embed="rId8"/>
                <a:stretch>
                  <a:fillRect t="-3226" r="-3704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97898BF-AEC7-0847-AFF0-9CD97652C341}"/>
                  </a:ext>
                </a:extLst>
              </p:cNvPr>
              <p:cNvSpPr txBox="1"/>
              <p:nvPr/>
            </p:nvSpPr>
            <p:spPr>
              <a:xfrm>
                <a:off x="4450080" y="3702505"/>
                <a:ext cx="1240532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terms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97898BF-AEC7-0847-AFF0-9CD97652C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080" y="3702505"/>
                <a:ext cx="1240532" cy="506870"/>
              </a:xfrm>
              <a:prstGeom prst="rect">
                <a:avLst/>
              </a:prstGeom>
              <a:blipFill>
                <a:blip r:embed="rId9"/>
                <a:stretch>
                  <a:fillRect r="-4082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3B76694-7CD6-5844-BC51-28A7FFA9E641}"/>
              </a:ext>
            </a:extLst>
          </p:cNvPr>
          <p:cNvSpPr txBox="1"/>
          <p:nvPr/>
        </p:nvSpPr>
        <p:spPr>
          <a:xfrm rot="16200000">
            <a:off x="2333311" y="3074795"/>
            <a:ext cx="4411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{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A5404B-D81D-A944-B145-38C099F18C8A}"/>
              </a:ext>
            </a:extLst>
          </p:cNvPr>
          <p:cNvSpPr txBox="1"/>
          <p:nvPr/>
        </p:nvSpPr>
        <p:spPr>
          <a:xfrm rot="16200000">
            <a:off x="4756644" y="3083943"/>
            <a:ext cx="4411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{</a:t>
            </a:r>
          </a:p>
        </p:txBody>
      </p:sp>
    </p:spTree>
    <p:extLst>
      <p:ext uri="{BB962C8B-B14F-4D97-AF65-F5344CB8AC3E}">
        <p14:creationId xmlns:p14="http://schemas.microsoft.com/office/powerpoint/2010/main" val="1508084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B84E58-D828-B64D-8C76-50A3CD962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381000"/>
            <a:ext cx="8759952" cy="838200"/>
          </a:xfrm>
        </p:spPr>
        <p:txBody>
          <a:bodyPr/>
          <a:lstStyle/>
          <a:p>
            <a:r>
              <a:rPr lang="en-US" dirty="0"/>
              <a:t>Reducing the Complexity of 2 Factor Designs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5CA9AAC-B2D8-1B46-AF1F-B4FE55948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Focus on interaction between high impact factors</a:t>
            </a:r>
          </a:p>
          <a:p>
            <a:r>
              <a:rPr lang="en-US" sz="2400" dirty="0"/>
              <a:t>Strategic selection of the number of levels</a:t>
            </a:r>
          </a:p>
          <a:p>
            <a:pPr lvl="1"/>
            <a:r>
              <a:rPr lang="en-US" sz="2000" dirty="0"/>
              <a:t>Only explore more levels for those factors that have large impact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152CA-E149-F346-BA39-B7DA0623E9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43727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157484</TotalTime>
  <Words>354</Words>
  <Application>Microsoft Macintosh PowerPoint</Application>
  <PresentationFormat>On-screen Show (4:3)</PresentationFormat>
  <Paragraphs>98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Cambria Math</vt:lpstr>
      <vt:lpstr>Office Theme</vt:lpstr>
      <vt:lpstr>BIOE 498 / BIOE 599: Computational Systems Biology for Medical Applications   Lecture 5: Design of Experiments  </vt:lpstr>
      <vt:lpstr>PowerPoint Presentation</vt:lpstr>
      <vt:lpstr>Key Concepts in DOE</vt:lpstr>
      <vt:lpstr>PowerPoint Presentation</vt:lpstr>
      <vt:lpstr>Factorial (All Factor) Design</vt:lpstr>
      <vt:lpstr>Single Factor Design</vt:lpstr>
      <vt:lpstr>2 Factor Design</vt:lpstr>
      <vt:lpstr>Reducing the Complexity of 2 Factor Designs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2534</cp:revision>
  <dcterms:created xsi:type="dcterms:W3CDTF">2008-11-04T22:35:39Z</dcterms:created>
  <dcterms:modified xsi:type="dcterms:W3CDTF">2021-01-01T22:21:58Z</dcterms:modified>
</cp:coreProperties>
</file>