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7" r:id="rId2"/>
    <p:sldId id="353" r:id="rId3"/>
    <p:sldId id="354" r:id="rId4"/>
    <p:sldId id="356" r:id="rId5"/>
    <p:sldId id="355" r:id="rId6"/>
    <p:sldId id="357" r:id="rId7"/>
    <p:sldId id="358" r:id="rId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8"/>
    <p:restoredTop sz="86314"/>
  </p:normalViewPr>
  <p:slideViewPr>
    <p:cSldViewPr snapToObjects="1">
      <p:cViewPr>
        <p:scale>
          <a:sx n="112" d="100"/>
          <a:sy n="112" d="100"/>
        </p:scale>
        <p:origin x="75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9/7/18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9/7/18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0602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Lecture 2:</a:t>
            </a:r>
            <a:r>
              <a:rPr lang="en-US" altLang="en-US" sz="32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b="1" u="sng" dirty="0">
                <a:ea typeface="ＭＳ Ｐゴシック" panose="020B0600070205080204" pitchFamily="34" charset="-128"/>
              </a:rPr>
              <a:t>Modeling Essentials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3ACA-9C2E-4C42-85A9-72405EDF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A19E-296D-C043-843B-0791DD00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models</a:t>
            </a:r>
          </a:p>
          <a:p>
            <a:pPr lvl="1"/>
            <a:r>
              <a:rPr lang="en-US" dirty="0"/>
              <a:t>Variable types, units, relationships</a:t>
            </a:r>
          </a:p>
          <a:p>
            <a:r>
              <a:rPr lang="en-US" dirty="0"/>
              <a:t>Dimensional analysis</a:t>
            </a:r>
          </a:p>
          <a:p>
            <a:r>
              <a:rPr lang="en-US" dirty="0"/>
              <a:t>Deterministic time course models</a:t>
            </a:r>
          </a:p>
          <a:p>
            <a:r>
              <a:rPr lang="en-US" dirty="0"/>
              <a:t>Stochastic time course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ECAA7-CF6B-A946-ADEF-F4CA089C1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515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3802-342F-D74C-80D1-11A5D81B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4FA0-7E01-4847-B6FE-C05A5C0E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we modeling?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EF28C-DBBE-6042-8B35-E05C060614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34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6CA3-04BE-6640-9488-801C5C9C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FA1B5-B10F-3448-A2FB-BD328961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Water level management for lakes</a:t>
            </a:r>
          </a:p>
          <a:p>
            <a:pPr lvl="1"/>
            <a:r>
              <a:rPr lang="en-US" sz="2400" dirty="0"/>
              <a:t>Lower lake provides constant flow output to supply water</a:t>
            </a:r>
          </a:p>
          <a:p>
            <a:pPr lvl="1"/>
            <a:r>
              <a:rPr lang="en-US" sz="2400" dirty="0"/>
              <a:t>Upper lake is for recreation and emergency resupply</a:t>
            </a:r>
          </a:p>
          <a:p>
            <a:pPr lvl="1"/>
            <a:r>
              <a:rPr lang="en-US" sz="2400" dirty="0"/>
              <a:t>Both have springs that feed them</a:t>
            </a:r>
          </a:p>
          <a:p>
            <a:pPr lvl="1"/>
            <a:r>
              <a:rPr lang="en-US" sz="2400" dirty="0"/>
              <a:t>Upper level can feed lower level</a:t>
            </a:r>
          </a:p>
          <a:p>
            <a:r>
              <a:rPr lang="en-US" sz="2800" dirty="0"/>
              <a:t>Objective: Maximize level of upper lake subject to constraint on level in lower lake.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E5AE1-7D1C-B34B-9D6C-738BF60F0B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5346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B483E-2F08-134B-BDCE-7EE383A5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838200"/>
          </a:xfrm>
        </p:spPr>
        <p:txBody>
          <a:bodyPr/>
          <a:lstStyle/>
          <a:p>
            <a:r>
              <a:rPr lang="en-US" dirty="0"/>
              <a:t>Running Example: Public Water Hydraulics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FFE1-B004-E540-8C94-331FC54F0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BA8CE82-1968-C745-8978-732A2FF3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051300"/>
            <a:ext cx="2630091" cy="19624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05DBFBA-6355-7A49-9762-30CC3933A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12" y="2819400"/>
            <a:ext cx="553047" cy="1231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F0D924D-092A-AB4A-8921-9AAEF6BF8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066801"/>
            <a:ext cx="914400" cy="7149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C834B4-B21A-C44B-8BFB-1BB294769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81731"/>
            <a:ext cx="2450705" cy="136128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A23013D-EDF8-6841-AD98-0DFE7A5B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845" y="2819400"/>
            <a:ext cx="553047" cy="12319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D081F26-E7AE-2847-992B-9FD9F6DAA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45" y="2819400"/>
            <a:ext cx="553047" cy="12319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7C99A78-29D9-E243-A205-AFB35148E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066800"/>
            <a:ext cx="914400" cy="7149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4DD90E9-3D57-FE4A-9869-3F0FA575B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777605" y="3143014"/>
            <a:ext cx="2108200" cy="952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A1026F4-85F5-A845-A7F8-5A69D529D5EC}"/>
              </a:ext>
            </a:extLst>
          </p:cNvPr>
          <p:cNvSpPr txBox="1"/>
          <p:nvPr/>
        </p:nvSpPr>
        <p:spPr>
          <a:xfrm>
            <a:off x="6172200" y="4397625"/>
            <a:ext cx="251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Reservoir provides public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Water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B524B-1565-CA4B-9F59-196F44EBAA85}"/>
              </a:ext>
            </a:extLst>
          </p:cNvPr>
          <p:cNvSpPr txBox="1"/>
          <p:nvPr/>
        </p:nvSpPr>
        <p:spPr>
          <a:xfrm>
            <a:off x="6096000" y="2741595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Streams fill reservoir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7A50FC-A00E-F041-8024-227B4AF7D71B}"/>
              </a:ext>
            </a:extLst>
          </p:cNvPr>
          <p:cNvSpPr txBox="1"/>
          <p:nvPr/>
        </p:nvSpPr>
        <p:spPr>
          <a:xfrm>
            <a:off x="2930484" y="1752600"/>
            <a:ext cx="3052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Lake provides recreation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Water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BC6359-E1F1-1C45-8223-845435068E8B}"/>
              </a:ext>
            </a:extLst>
          </p:cNvPr>
          <p:cNvSpPr txBox="1"/>
          <p:nvPr/>
        </p:nvSpPr>
        <p:spPr>
          <a:xfrm>
            <a:off x="2743200" y="94272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Streams fill lake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138F32-C7DD-B447-8F27-765066009010}"/>
              </a:ext>
            </a:extLst>
          </p:cNvPr>
          <p:cNvSpPr txBox="1"/>
          <p:nvPr/>
        </p:nvSpPr>
        <p:spPr>
          <a:xfrm>
            <a:off x="457200" y="3906721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Pipe provides lake water to reservoir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Flow rate</a:t>
            </a:r>
          </a:p>
        </p:txBody>
      </p:sp>
    </p:spTree>
    <p:extLst>
      <p:ext uri="{BB962C8B-B14F-4D97-AF65-F5344CB8AC3E}">
        <p14:creationId xmlns:p14="http://schemas.microsoft.com/office/powerpoint/2010/main" val="285144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B483E-2F08-134B-BDCE-7EE383A5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4724400" cy="838200"/>
          </a:xfrm>
        </p:spPr>
        <p:txBody>
          <a:bodyPr/>
          <a:lstStyle/>
          <a:p>
            <a:r>
              <a:rPr lang="en-US" dirty="0"/>
              <a:t>The Hydraulics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FFE1-B004-E540-8C94-331FC54F0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6D4BA3-1734-6B49-9145-5CE2DA20AAC3}"/>
              </a:ext>
            </a:extLst>
          </p:cNvPr>
          <p:cNvGrpSpPr/>
          <p:nvPr/>
        </p:nvGrpSpPr>
        <p:grpSpPr>
          <a:xfrm>
            <a:off x="1600200" y="1230844"/>
            <a:ext cx="4953000" cy="3200400"/>
            <a:chOff x="381000" y="1066800"/>
            <a:chExt cx="5678091" cy="494695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BA8CE82-1968-C745-8978-732A2FF3B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4051300"/>
              <a:ext cx="2630091" cy="196245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05DBFBA-6355-7A49-9762-30CC3933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512" y="2819400"/>
              <a:ext cx="553047" cy="12319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F0D924D-092A-AB4A-8921-9AAEF6BF8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1" y="1066801"/>
              <a:ext cx="914400" cy="71493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DC834B4-B21A-C44B-8BFB-1BB294769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000" y="1781731"/>
              <a:ext cx="2450705" cy="13612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A23013D-EDF8-6841-AD98-0DFE7A5B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9845" y="2819400"/>
              <a:ext cx="553047" cy="12319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081F26-E7AE-2847-992B-9FD9F6DAA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4445" y="2819400"/>
              <a:ext cx="553047" cy="12319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7C99A78-29D9-E243-A205-AFB35148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6400" y="1066800"/>
              <a:ext cx="914400" cy="71493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4DD90E9-3D57-FE4A-9869-3F0FA575B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777605" y="3143014"/>
              <a:ext cx="2108200" cy="9525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B52B33-E74A-564A-AF51-B6AE2B16D5F3}"/>
              </a:ext>
            </a:extLst>
          </p:cNvPr>
          <p:cNvSpPr txBox="1"/>
          <p:nvPr/>
        </p:nvSpPr>
        <p:spPr>
          <a:xfrm>
            <a:off x="1371600" y="4716840"/>
            <a:ext cx="761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Maximize the level of the lake subject to a minimum level of the reservoir.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recreational benefit to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Ensure delivery of quality water to public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D0F913-F228-2A4A-840B-9744C4CDAEB8}"/>
              </a:ext>
            </a:extLst>
          </p:cNvPr>
          <p:cNvCxnSpPr/>
          <p:nvPr/>
        </p:nvCxnSpPr>
        <p:spPr>
          <a:xfrm>
            <a:off x="3962400" y="2066603"/>
            <a:ext cx="0" cy="44043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B08809-8397-674B-A16E-3B3CB1A479F6}"/>
              </a:ext>
            </a:extLst>
          </p:cNvPr>
          <p:cNvCxnSpPr>
            <a:cxnSpLocks/>
          </p:cNvCxnSpPr>
          <p:nvPr/>
        </p:nvCxnSpPr>
        <p:spPr>
          <a:xfrm flipV="1">
            <a:off x="3737950" y="2049840"/>
            <a:ext cx="376850" cy="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8FDE81B-5921-744E-AF4F-DCDC308A81B2}"/>
              </a:ext>
            </a:extLst>
          </p:cNvPr>
          <p:cNvCxnSpPr/>
          <p:nvPr/>
        </p:nvCxnSpPr>
        <p:spPr>
          <a:xfrm flipV="1">
            <a:off x="3733800" y="2507040"/>
            <a:ext cx="376850" cy="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E61262-DF4E-A64D-AC3A-2CA7BEB79315}"/>
              </a:ext>
            </a:extLst>
          </p:cNvPr>
          <p:cNvSpPr txBox="1"/>
          <p:nvPr/>
        </p:nvSpPr>
        <p:spPr>
          <a:xfrm>
            <a:off x="4142579" y="1991954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h</a:t>
            </a:r>
            <a:r>
              <a:rPr lang="en-US" sz="2800" i="1" baseline="-25000" dirty="0" err="1"/>
              <a:t>L</a:t>
            </a:r>
            <a:endParaRPr lang="en-US" sz="2800" i="1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3AC45E-4CE8-0A4F-91BD-F0298F566417}"/>
              </a:ext>
            </a:extLst>
          </p:cNvPr>
          <p:cNvCxnSpPr>
            <a:cxnSpLocks/>
          </p:cNvCxnSpPr>
          <p:nvPr/>
        </p:nvCxnSpPr>
        <p:spPr>
          <a:xfrm>
            <a:off x="6781800" y="3732249"/>
            <a:ext cx="0" cy="6796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0E4F40-9C14-3F4A-BE24-21457E949D06}"/>
              </a:ext>
            </a:extLst>
          </p:cNvPr>
          <p:cNvCxnSpPr>
            <a:cxnSpLocks/>
          </p:cNvCxnSpPr>
          <p:nvPr/>
        </p:nvCxnSpPr>
        <p:spPr>
          <a:xfrm flipV="1">
            <a:off x="6557350" y="3715486"/>
            <a:ext cx="376850" cy="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3F99CE6-ADAB-6E4D-AE8D-F2C943F7A18F}"/>
              </a:ext>
            </a:extLst>
          </p:cNvPr>
          <p:cNvCxnSpPr/>
          <p:nvPr/>
        </p:nvCxnSpPr>
        <p:spPr>
          <a:xfrm flipV="1">
            <a:off x="6553200" y="4411939"/>
            <a:ext cx="376850" cy="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548746D-5D03-7B49-AA0A-CEB048CD4E25}"/>
              </a:ext>
            </a:extLst>
          </p:cNvPr>
          <p:cNvSpPr txBox="1"/>
          <p:nvPr/>
        </p:nvSpPr>
        <p:spPr>
          <a:xfrm>
            <a:off x="6858000" y="382018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h</a:t>
            </a:r>
            <a:r>
              <a:rPr lang="en-US" sz="2800" i="1" baseline="-25000" dirty="0" err="1"/>
              <a:t>R</a:t>
            </a:r>
            <a:endParaRPr lang="en-US" sz="2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9924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B483E-2F08-134B-BDCE-7EE383A5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4724400" cy="838200"/>
          </a:xfrm>
        </p:spPr>
        <p:txBody>
          <a:bodyPr/>
          <a:lstStyle/>
          <a:p>
            <a:r>
              <a:rPr lang="en-US" dirty="0"/>
              <a:t>System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FFE1-B004-E540-8C94-331FC54F0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6D4BA3-1734-6B49-9145-5CE2DA20AAC3}"/>
              </a:ext>
            </a:extLst>
          </p:cNvPr>
          <p:cNvGrpSpPr/>
          <p:nvPr/>
        </p:nvGrpSpPr>
        <p:grpSpPr>
          <a:xfrm>
            <a:off x="7162801" y="381000"/>
            <a:ext cx="1600200" cy="911377"/>
            <a:chOff x="381000" y="1066800"/>
            <a:chExt cx="5678091" cy="494695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BA8CE82-1968-C745-8978-732A2FF3B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0" y="4051300"/>
              <a:ext cx="2630091" cy="196245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05DBFBA-6355-7A49-9762-30CC3933A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8512" y="2819400"/>
              <a:ext cx="553047" cy="12319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F0D924D-092A-AB4A-8921-9AAEF6BF8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1" y="1066801"/>
              <a:ext cx="914400" cy="71493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DC834B4-B21A-C44B-8BFB-1BB294769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000" y="1781731"/>
              <a:ext cx="2450705" cy="13612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A23013D-EDF8-6841-AD98-0DFE7A5B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9845" y="2819400"/>
              <a:ext cx="553047" cy="12319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081F26-E7AE-2847-992B-9FD9F6DAA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4445" y="2819400"/>
              <a:ext cx="553047" cy="12319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7C99A78-29D9-E243-A205-AFB35148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6400" y="1066800"/>
              <a:ext cx="914400" cy="71493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4DD90E9-3D57-FE4A-9869-3F0FA575B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777605" y="3143014"/>
              <a:ext cx="2108200" cy="9525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B52B33-E74A-564A-AF51-B6AE2B16D5F3}"/>
              </a:ext>
            </a:extLst>
          </p:cNvPr>
          <p:cNvSpPr txBox="1"/>
          <p:nvPr/>
        </p:nvSpPr>
        <p:spPr>
          <a:xfrm>
            <a:off x="228601" y="12954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Element Abstractions: </a:t>
            </a:r>
            <a:r>
              <a:rPr lang="en-US" sz="2400" dirty="0"/>
              <a:t>Simplified representation of components</a:t>
            </a:r>
            <a:endParaRPr lang="en-US" sz="2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8A3F6C-DC1B-2446-A5F9-4D14FA89F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2782234"/>
            <a:ext cx="914400" cy="7149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4DEA68-10A2-A648-B85B-8D329D853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793157"/>
            <a:ext cx="553047" cy="123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F87D43-2174-8F4A-9314-A6B2F97E8F9A}"/>
              </a:ext>
            </a:extLst>
          </p:cNvPr>
          <p:cNvSpPr txBox="1"/>
          <p:nvPr/>
        </p:nvSpPr>
        <p:spPr>
          <a:xfrm>
            <a:off x="152400" y="2793157"/>
            <a:ext cx="200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Water sources</a:t>
            </a:r>
            <a:r>
              <a:rPr lang="en-US" dirty="0"/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3B3C0-9683-EB4C-B7CD-61CD482ADCEC}"/>
              </a:ext>
            </a:extLst>
          </p:cNvPr>
          <p:cNvSpPr txBox="1"/>
          <p:nvPr/>
        </p:nvSpPr>
        <p:spPr>
          <a:xfrm>
            <a:off x="167640" y="4450657"/>
            <a:ext cx="2318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Water containers</a:t>
            </a:r>
            <a:r>
              <a:rPr lang="en-US" dirty="0"/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2DA8BBB-1470-8147-BC6C-29A44B9B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450657"/>
            <a:ext cx="877491" cy="6547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002C37-DA50-6E49-8977-F8EC89BF1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4450657"/>
            <a:ext cx="926705" cy="5147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16BB900-545E-064C-911C-A1B1AC01B4E1}"/>
              </a:ext>
            </a:extLst>
          </p:cNvPr>
          <p:cNvSpPr txBox="1"/>
          <p:nvPr/>
        </p:nvSpPr>
        <p:spPr>
          <a:xfrm>
            <a:off x="167640" y="5424604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Pipe with valve</a:t>
            </a:r>
            <a:r>
              <a:rPr lang="en-US" dirty="0"/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EB7B91A-7E38-D846-97E6-6CC948283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541538" y="5424604"/>
            <a:ext cx="1486023" cy="6713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B605517-F10F-6149-B590-E555E50451C0}"/>
              </a:ext>
            </a:extLst>
          </p:cNvPr>
          <p:cNvSpPr txBox="1"/>
          <p:nvPr/>
        </p:nvSpPr>
        <p:spPr>
          <a:xfrm>
            <a:off x="4800600" y="2154942"/>
            <a:ext cx="1310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Variables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D7A28D-9909-7F45-B45A-CA24FA41B48F}"/>
              </a:ext>
            </a:extLst>
          </p:cNvPr>
          <p:cNvSpPr txBox="1"/>
          <p:nvPr/>
        </p:nvSpPr>
        <p:spPr>
          <a:xfrm>
            <a:off x="7098933" y="215494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Units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77121-6479-D24A-ABF2-B77774556255}"/>
              </a:ext>
            </a:extLst>
          </p:cNvPr>
          <p:cNvSpPr txBox="1"/>
          <p:nvPr/>
        </p:nvSpPr>
        <p:spPr>
          <a:xfrm>
            <a:off x="4648200" y="2819400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f</a:t>
            </a:r>
            <a:r>
              <a:rPr lang="en-US" sz="2000" i="1" baseline="-25000" dirty="0" err="1"/>
              <a:t>O</a:t>
            </a:r>
            <a:r>
              <a:rPr lang="en-US" sz="2000" i="1" dirty="0"/>
              <a:t> = </a:t>
            </a:r>
            <a:r>
              <a:rPr lang="en-US" sz="2000" dirty="0"/>
              <a:t>flow out</a:t>
            </a:r>
            <a:endParaRPr lang="en-US" sz="2000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DA3EB8-2E8A-3443-8B76-53FCB5CD8B05}"/>
              </a:ext>
            </a:extLst>
          </p:cNvPr>
          <p:cNvSpPr txBox="1"/>
          <p:nvPr/>
        </p:nvSpPr>
        <p:spPr>
          <a:xfrm>
            <a:off x="4663913" y="4114800"/>
            <a:ext cx="139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f</a:t>
            </a:r>
            <a:r>
              <a:rPr lang="en-US" sz="2000" i="1" baseline="-25000" dirty="0" err="1"/>
              <a:t>I</a:t>
            </a:r>
            <a:r>
              <a:rPr lang="en-US" sz="2000" i="1" dirty="0"/>
              <a:t> = </a:t>
            </a:r>
            <a:r>
              <a:rPr lang="en-US" sz="2000" dirty="0"/>
              <a:t>flow </a:t>
            </a:r>
            <a:r>
              <a:rPr lang="en-US" sz="2000" dirty="0" err="1"/>
              <a:t>int</a:t>
            </a:r>
            <a:endParaRPr lang="en-US" sz="20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ACF1BF-770B-B441-B1EA-22AD84A4319E}"/>
              </a:ext>
            </a:extLst>
          </p:cNvPr>
          <p:cNvSpPr txBox="1"/>
          <p:nvPr/>
        </p:nvSpPr>
        <p:spPr>
          <a:xfrm>
            <a:off x="4663913" y="4572000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f</a:t>
            </a:r>
            <a:r>
              <a:rPr lang="en-US" sz="2000" i="1" baseline="-25000" dirty="0" err="1"/>
              <a:t>O</a:t>
            </a:r>
            <a:r>
              <a:rPr lang="en-US" sz="2000" i="1" dirty="0"/>
              <a:t> = </a:t>
            </a:r>
            <a:r>
              <a:rPr lang="en-US" sz="2000" dirty="0"/>
              <a:t>flow out</a:t>
            </a:r>
            <a:endParaRPr lang="en-US" sz="20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C00973-0069-4E44-9035-5A1C86CDA886}"/>
              </a:ext>
            </a:extLst>
          </p:cNvPr>
          <p:cNvSpPr txBox="1"/>
          <p:nvPr/>
        </p:nvSpPr>
        <p:spPr>
          <a:xfrm>
            <a:off x="4663913" y="4957465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h = </a:t>
            </a:r>
            <a:r>
              <a:rPr lang="en-US" sz="2000" dirty="0"/>
              <a:t>height</a:t>
            </a:r>
            <a:endParaRPr lang="en-US" sz="20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A511D9-1F4A-AC43-BB84-B44AB35F7FBA}"/>
              </a:ext>
            </a:extLst>
          </p:cNvPr>
          <p:cNvSpPr txBox="1"/>
          <p:nvPr/>
        </p:nvSpPr>
        <p:spPr>
          <a:xfrm>
            <a:off x="4648200" y="5772090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f</a:t>
            </a:r>
            <a:r>
              <a:rPr lang="en-US" sz="2000" i="1" baseline="-25000" dirty="0" err="1"/>
              <a:t>S</a:t>
            </a:r>
            <a:r>
              <a:rPr lang="en-US" sz="2000" i="1" dirty="0"/>
              <a:t> = </a:t>
            </a:r>
            <a:r>
              <a:rPr lang="en-US" sz="2000" dirty="0"/>
              <a:t>Set flow</a:t>
            </a:r>
            <a:endParaRPr lang="en-US" sz="2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2C51B-C4FB-314D-B73C-80D999D91103}"/>
              </a:ext>
            </a:extLst>
          </p:cNvPr>
          <p:cNvSpPr txBox="1"/>
          <p:nvPr/>
        </p:nvSpPr>
        <p:spPr>
          <a:xfrm>
            <a:off x="6451893" y="4953000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 = </a:t>
            </a:r>
            <a:r>
              <a:rPr lang="en-US" sz="2000" dirty="0"/>
              <a:t>meters</a:t>
            </a:r>
            <a:endParaRPr lang="en-US" sz="20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59CE20-4B9F-5C4E-891A-FB55693D7C62}"/>
              </a:ext>
            </a:extLst>
          </p:cNvPr>
          <p:cNvSpPr txBox="1"/>
          <p:nvPr/>
        </p:nvSpPr>
        <p:spPr>
          <a:xfrm>
            <a:off x="6451893" y="2814935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 = </a:t>
            </a:r>
            <a:r>
              <a:rPr lang="en-US" sz="2000" dirty="0"/>
              <a:t>cubic meters</a:t>
            </a:r>
            <a:endParaRPr lang="en-US" sz="20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3A95AB-A7C2-CD47-9DCC-1F4293D86CE8}"/>
              </a:ext>
            </a:extLst>
          </p:cNvPr>
          <p:cNvSpPr txBox="1"/>
          <p:nvPr/>
        </p:nvSpPr>
        <p:spPr>
          <a:xfrm>
            <a:off x="6451893" y="4095690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 = </a:t>
            </a:r>
            <a:r>
              <a:rPr lang="en-US" sz="2000" dirty="0"/>
              <a:t>cubic meters</a:t>
            </a:r>
            <a:endParaRPr lang="en-US" sz="2000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C157A2-EE64-FF4F-8713-81E95A96AB2A}"/>
              </a:ext>
            </a:extLst>
          </p:cNvPr>
          <p:cNvSpPr txBox="1"/>
          <p:nvPr/>
        </p:nvSpPr>
        <p:spPr>
          <a:xfrm>
            <a:off x="6451893" y="4552890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 = </a:t>
            </a:r>
            <a:r>
              <a:rPr lang="en-US" sz="2000" dirty="0"/>
              <a:t>cubic meters</a:t>
            </a:r>
            <a:endParaRPr lang="en-US" sz="2000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099944-9660-EB43-A1E4-61E932405681}"/>
              </a:ext>
            </a:extLst>
          </p:cNvPr>
          <p:cNvSpPr txBox="1"/>
          <p:nvPr/>
        </p:nvSpPr>
        <p:spPr>
          <a:xfrm>
            <a:off x="6451893" y="5752980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</a:t>
            </a:r>
            <a:r>
              <a:rPr lang="en-US" sz="2000" i="1" baseline="30000" dirty="0"/>
              <a:t>3</a:t>
            </a:r>
            <a:r>
              <a:rPr lang="en-US" sz="2000" i="1" dirty="0"/>
              <a:t> = </a:t>
            </a:r>
            <a:r>
              <a:rPr lang="en-US" sz="2000" dirty="0"/>
              <a:t>cubic meters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88187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145362</TotalTime>
  <Words>246</Words>
  <Application>Microsoft Macintosh PowerPoint</Application>
  <PresentationFormat>On-screen Show (4:3)</PresentationFormat>
  <Paragraphs>65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Calibri</vt:lpstr>
      <vt:lpstr>Office Theme</vt:lpstr>
      <vt:lpstr>BIOE 498 / BIOE 599: Computational Systems Biology for Medical Applications  CSE 599V: Advancing Biomedical Models  Lecture 2: Modeling Essentials  </vt:lpstr>
      <vt:lpstr>Agenda</vt:lpstr>
      <vt:lpstr>Refresher</vt:lpstr>
      <vt:lpstr>Notes on Example</vt:lpstr>
      <vt:lpstr>Running Example: Public Water Hydraulics</vt:lpstr>
      <vt:lpstr>The Hydraulics Problem</vt:lpstr>
      <vt:lpstr>System Elements</vt:lpstr>
    </vt:vector>
  </TitlesOfParts>
  <Company>University of Washington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2163</cp:revision>
  <dcterms:created xsi:type="dcterms:W3CDTF">2008-11-04T22:35:39Z</dcterms:created>
  <dcterms:modified xsi:type="dcterms:W3CDTF">2018-09-15T15:29:03Z</dcterms:modified>
</cp:coreProperties>
</file>