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7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0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348" r:id="rId27"/>
    <p:sldId id="349" r:id="rId28"/>
    <p:sldId id="283" r:id="rId29"/>
    <p:sldId id="284" r:id="rId30"/>
    <p:sldId id="285" r:id="rId31"/>
    <p:sldId id="286" r:id="rId32"/>
    <p:sldId id="350" r:id="rId33"/>
    <p:sldId id="290" r:id="rId34"/>
    <p:sldId id="291" r:id="rId35"/>
    <p:sldId id="292" r:id="rId36"/>
    <p:sldId id="351" r:id="rId37"/>
    <p:sldId id="295" r:id="rId38"/>
    <p:sldId id="293" r:id="rId39"/>
    <p:sldId id="294" r:id="rId40"/>
    <p:sldId id="298" r:id="rId41"/>
    <p:sldId id="296" r:id="rId42"/>
    <p:sldId id="297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8A5A0-A8ED-4579-9400-99A3DE81E32D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52268-4639-43B2-89A8-70C91F55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3208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9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9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3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1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7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5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8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01A6-61B2-4D55-8F64-37423297A5FC}" type="datetimeFigureOut">
              <a:rPr lang="en-US" smtClean="0"/>
              <a:t>10/10/19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0C41-7A4F-4B2C-B2AB-CFDDAA952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1828800" y="533401"/>
            <a:ext cx="838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Computational Systems Biology for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4000" b="1" u="sng" dirty="0">
                <a:ea typeface="ＭＳ Ｐゴシック" panose="020B0600070205080204" pitchFamily="34" charset="-128"/>
              </a:rPr>
              <a:t>Fitting Models to Data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3886200"/>
            <a:ext cx="83820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3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fitting procedure will attempt to minimize the difference between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and the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that is minimize: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remove any negative values by squaring: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account for all data points by summing. For least squares, we use</a:t>
                </a:r>
              </a:p>
              <a:p>
                <a:pPr marL="0" indent="0">
                  <a:buNone/>
                </a:pPr>
                <a:r>
                  <a:rPr lang="en-US" dirty="0"/>
                  <a:t>the objective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dirty="0" smtClean="0"/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41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is uncertainty information on the data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equation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weighted chi-square sum of squares.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tells us how close the model is to the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79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Chi-Square: The reduced Chi-Square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 important variant of the chi-square is the </a:t>
                </a:r>
                <a:r>
                  <a:rPr lang="en-US" b="1" dirty="0"/>
                  <a:t>reduced chi-square: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N is the number of data points and P the number of parameter to be fitted.  This takes into account the ‘complexity’ of the model and can be use to compare different models with the same data.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07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8680"/>
            <a:ext cx="10646474" cy="152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4730" y="1861073"/>
            <a:ext cx="1101064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goal is to find parameter values that will reduce the objective function</a:t>
            </a:r>
          </a:p>
          <a:p>
            <a:r>
              <a:rPr lang="en-US" sz="2800" dirty="0"/>
              <a:t> to its lowest value.</a:t>
            </a:r>
          </a:p>
          <a:p>
            <a:endParaRPr lang="en-US" sz="2800" dirty="0"/>
          </a:p>
          <a:p>
            <a:r>
              <a:rPr lang="en-US" sz="2800" dirty="0"/>
              <a:t>This process is called </a:t>
            </a:r>
            <a:r>
              <a:rPr lang="en-US" sz="2800" dirty="0">
                <a:solidFill>
                  <a:srgbClr val="FF0000"/>
                </a:solidFill>
              </a:rPr>
              <a:t>Parameter Optimization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One way to find the  parameter values </a:t>
            </a:r>
            <a:r>
              <a:rPr lang="en-US" sz="2800" dirty="0">
                <a:solidFill>
                  <a:srgbClr val="FF0000"/>
                </a:solidFill>
              </a:rPr>
              <a:t>minimize</a:t>
            </a:r>
            <a:r>
              <a:rPr lang="en-US" sz="2800" dirty="0"/>
              <a:t> the </a:t>
            </a:r>
          </a:p>
          <a:p>
            <a:r>
              <a:rPr lang="en-US" sz="2800" dirty="0"/>
              <a:t>chi-square is to try all combinations.</a:t>
            </a:r>
          </a:p>
          <a:p>
            <a:endParaRPr lang="en-US" sz="2800" dirty="0"/>
          </a:p>
          <a:p>
            <a:r>
              <a:rPr lang="en-US" sz="2800" dirty="0"/>
              <a:t>This can work but it could take a </a:t>
            </a:r>
            <a:r>
              <a:rPr lang="en-US" sz="2800" dirty="0">
                <a:solidFill>
                  <a:srgbClr val="FF0000"/>
                </a:solidFill>
              </a:rPr>
              <a:t>long time*. </a:t>
            </a:r>
            <a:r>
              <a:rPr lang="en-US" sz="2800" dirty="0"/>
              <a:t>So we don’t’ tend to do that.</a:t>
            </a:r>
          </a:p>
          <a:p>
            <a:endParaRPr lang="en-US" sz="2800" dirty="0"/>
          </a:p>
          <a:p>
            <a:r>
              <a:rPr lang="en-US" sz="2800" dirty="0"/>
              <a:t>* For small models this approach could be effective.</a:t>
            </a:r>
          </a:p>
        </p:txBody>
      </p:sp>
    </p:spTree>
    <p:extLst>
      <p:ext uri="{BB962C8B-B14F-4D97-AF65-F5344CB8AC3E}">
        <p14:creationId xmlns:p14="http://schemas.microsoft.com/office/powerpoint/2010/main" val="103233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311" y="91573"/>
            <a:ext cx="5723965" cy="1325563"/>
          </a:xfrm>
        </p:spPr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710127" y="848062"/>
            <a:ext cx="1942522" cy="968188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83495" y="1130843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104068" y="5431353"/>
            <a:ext cx="2706323" cy="968188"/>
            <a:chOff x="4733017" y="5592951"/>
            <a:chExt cx="2175234" cy="968188"/>
          </a:xfrm>
        </p:grpSpPr>
        <p:sp>
          <p:nvSpPr>
            <p:cNvPr id="14" name="Rounded Rectangle 13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92443" y="5707963"/>
              <a:ext cx="20158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Adjust Parameters</a:t>
              </a:r>
            </a:p>
            <a:p>
              <a:r>
                <a:rPr lang="en-US" dirty="0"/>
                <a:t>that improve the fit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4681388" y="1862808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226646" y="2294214"/>
            <a:ext cx="4103274" cy="138295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65809" y="2574827"/>
            <a:ext cx="1492528" cy="787331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431990" y="2571650"/>
            <a:ext cx="3272809" cy="2212962"/>
            <a:chOff x="4278321" y="2516008"/>
            <a:chExt cx="4259555" cy="2721299"/>
          </a:xfrm>
        </p:grpSpPr>
        <p:sp>
          <p:nvSpPr>
            <p:cNvPr id="9" name="TextBox 8"/>
            <p:cNvSpPr txBox="1"/>
            <p:nvPr/>
          </p:nvSpPr>
          <p:spPr>
            <a:xfrm>
              <a:off x="7322479" y="2738846"/>
              <a:ext cx="1215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Run Model</a:t>
              </a:r>
              <a:endParaRPr lang="en-US" sz="14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278321" y="2516008"/>
              <a:ext cx="1942522" cy="968188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9108" y="2616899"/>
              <a:ext cx="14236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Experimental</a:t>
              </a:r>
            </a:p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602793" y="4269119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93700" y="4481650"/>
              <a:ext cx="1133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Compare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769429" y="3484196"/>
              <a:ext cx="451414" cy="65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6474675" y="3488879"/>
              <a:ext cx="580807" cy="6645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Arrow Connector 28"/>
          <p:cNvCxnSpPr/>
          <p:nvPr/>
        </p:nvCxnSpPr>
        <p:spPr>
          <a:xfrm>
            <a:off x="3218248" y="4931113"/>
            <a:ext cx="0" cy="4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404795" y="5884356"/>
            <a:ext cx="1082192" cy="6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236897" y="5431353"/>
            <a:ext cx="1942522" cy="968188"/>
            <a:chOff x="4733017" y="5592951"/>
            <a:chExt cx="1942522" cy="968188"/>
          </a:xfrm>
        </p:grpSpPr>
        <p:sp>
          <p:nvSpPr>
            <p:cNvPr id="55" name="Rounded Rectangle 54"/>
            <p:cNvSpPr/>
            <p:nvPr/>
          </p:nvSpPr>
          <p:spPr>
            <a:xfrm>
              <a:off x="4733017" y="5592951"/>
              <a:ext cx="1942522" cy="96818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77538" y="586910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Finished?</a:t>
              </a:r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4753622" y="5942860"/>
            <a:ext cx="13648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69265" y="543135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7143356" y="3119718"/>
            <a:ext cx="0" cy="21035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77073" y="411610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5568129" y="3119718"/>
            <a:ext cx="1575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7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8489" y="1861073"/>
            <a:ext cx="113465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we use specialized search algorithms, called </a:t>
            </a:r>
            <a:r>
              <a:rPr lang="en-US" sz="2800" dirty="0">
                <a:solidFill>
                  <a:srgbClr val="FF0000"/>
                </a:solidFill>
              </a:rPr>
              <a:t>optimization algorithms.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These tend to be much faster but have their own little problems.</a:t>
            </a:r>
          </a:p>
        </p:txBody>
      </p:sp>
    </p:spTree>
    <p:extLst>
      <p:ext uri="{BB962C8B-B14F-4D97-AF65-F5344CB8AC3E}">
        <p14:creationId xmlns:p14="http://schemas.microsoft.com/office/powerpoint/2010/main" val="1349382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13" y="2815853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68188" y="2022438"/>
            <a:ext cx="99343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chi-square function describes a surface (also called the </a:t>
            </a:r>
            <a:r>
              <a:rPr lang="en-US" sz="2400" dirty="0">
                <a:solidFill>
                  <a:srgbClr val="FF0000"/>
                </a:solidFill>
              </a:rPr>
              <a:t>fitness function</a:t>
            </a:r>
            <a:r>
              <a:rPr lang="en-US" sz="2400" dirty="0"/>
              <a:t>) in</a:t>
            </a:r>
          </a:p>
          <a:p>
            <a:r>
              <a:rPr lang="en-US" sz="2400" dirty="0"/>
              <a:t>m dimensions: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 a two dimensional system can be visualized.</a:t>
            </a:r>
          </a:p>
        </p:txBody>
      </p:sp>
    </p:spTree>
    <p:extLst>
      <p:ext uri="{BB962C8B-B14F-4D97-AF65-F5344CB8AC3E}">
        <p14:creationId xmlns:p14="http://schemas.microsoft.com/office/powerpoint/2010/main" val="575076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56" y="593011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895" y="1690687"/>
            <a:ext cx="7469637" cy="480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5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121"/>
          </a:xfrm>
        </p:spPr>
        <p:txBody>
          <a:bodyPr/>
          <a:lstStyle/>
          <a:p>
            <a:r>
              <a:rPr lang="en-US" dirty="0"/>
              <a:t>The act of adjusting parameters in a model so that the model matches as best it can a set of experimental data.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84" y="2942683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2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65125"/>
            <a:ext cx="12073667" cy="1325563"/>
          </a:xfrm>
        </p:spPr>
        <p:txBody>
          <a:bodyPr/>
          <a:lstStyle/>
          <a:p>
            <a:r>
              <a:rPr lang="en-US" dirty="0"/>
              <a:t>Problems encountered in different fitness landscapes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04" y="153968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768" y="1690688"/>
            <a:ext cx="5967244" cy="438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69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20878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95" y="5864258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https://2.bp.blogspot.com/-w3EFnDuIyf4/V1KrbOK944I/AAAAAAAAFOk/BHszQSE-w5Q0i0aQEtIsuoaIclkaDuBowCLcB/s320/rosenbrock-nag%2Bcop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68" y="1690688"/>
            <a:ext cx="4825215" cy="438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dient descent 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853" y="2682392"/>
            <a:ext cx="5715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0656" y="1035368"/>
            <a:ext cx="50456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It’s the algorithm, that rivers and </a:t>
            </a:r>
          </a:p>
          <a:p>
            <a:r>
              <a:rPr lang="en-US" sz="2800" dirty="0"/>
              <a:t>streams use to get to the sea.</a:t>
            </a:r>
          </a:p>
        </p:txBody>
      </p:sp>
      <p:pic>
        <p:nvPicPr>
          <p:cNvPr id="4102" name="Picture 6" descr="_images/gradient_descen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429" y="162771"/>
            <a:ext cx="33337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05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33" y="354367"/>
            <a:ext cx="4346091" cy="721397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625" y="205974"/>
                <a:ext cx="4870217" cy="869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4426" y="1250521"/>
            <a:ext cx="11163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gradient descent movement is perpendicular to the counter lines.</a:t>
            </a:r>
          </a:p>
          <a:p>
            <a:endParaRPr lang="en-US" sz="2800" dirty="0"/>
          </a:p>
          <a:p>
            <a:r>
              <a:rPr lang="en-US" sz="2800" dirty="0"/>
              <a:t>Major problem is judging how far to travel at each step.  There is therefore </a:t>
            </a:r>
          </a:p>
          <a:p>
            <a:r>
              <a:rPr lang="en-US" sz="2800" dirty="0"/>
              <a:t>a tendency to either overshoot of take small steps and take tool long to get </a:t>
            </a:r>
          </a:p>
          <a:p>
            <a:r>
              <a:rPr lang="en-US" sz="2800" dirty="0"/>
              <a:t>the bottom of the fitness landscape.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672047"/>
            <a:ext cx="3872753" cy="3163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659" y="3173166"/>
            <a:ext cx="31527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This method relies on the assumption that we can approximate 	the surface near the minimum using a quadratic function in the 	parameters.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That is near the minimum we assume that the fitness 		landscape looks like a parabolic bowl.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method is specifically designed for functions that are in the 	form of a sums of squares.</a:t>
            </a:r>
          </a:p>
        </p:txBody>
      </p:sp>
    </p:spTree>
    <p:extLst>
      <p:ext uri="{BB962C8B-B14F-4D97-AF65-F5344CB8AC3E}">
        <p14:creationId xmlns:p14="http://schemas.microsoft.com/office/powerpoint/2010/main" val="34289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Gauss-Newton Method</a:t>
            </a:r>
          </a:p>
          <a:p>
            <a:pPr marL="0" indent="0">
              <a:buNone/>
            </a:pPr>
            <a:r>
              <a:rPr lang="en-US" dirty="0"/>
              <a:t>	The method uses 2</a:t>
            </a:r>
            <a:r>
              <a:rPr lang="en-US" baseline="30000" dirty="0"/>
              <a:t>nd</a:t>
            </a:r>
            <a:r>
              <a:rPr lang="en-US" dirty="0"/>
              <a:t>-order derivatives (gradient decent used 1</a:t>
            </a:r>
            <a:r>
              <a:rPr lang="en-US" baseline="30000" dirty="0"/>
              <a:t>st</a:t>
            </a:r>
            <a:r>
              <a:rPr lang="en-US" dirty="0"/>
              <a:t>-	order derivatives).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The 2</a:t>
            </a:r>
            <a:r>
              <a:rPr lang="en-US" baseline="30000" dirty="0"/>
              <a:t>nd</a:t>
            </a:r>
            <a:r>
              <a:rPr lang="en-US" dirty="0"/>
              <a:t>-order derivatives are computed using an approximation 	which is only true near the minimum.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Near the minimum convergence is very fast and does not suffer 	from overshoot.</a:t>
            </a:r>
          </a:p>
        </p:txBody>
      </p:sp>
    </p:spTree>
    <p:extLst>
      <p:ext uri="{BB962C8B-B14F-4D97-AF65-F5344CB8AC3E}">
        <p14:creationId xmlns:p14="http://schemas.microsoft.com/office/powerpoint/2010/main" val="243014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08"/>
            <a:ext cx="10515600" cy="1325563"/>
          </a:xfrm>
        </p:spPr>
        <p:txBody>
          <a:bodyPr/>
          <a:lstStyle/>
          <a:p>
            <a:r>
              <a:rPr lang="en-US" dirty="0" err="1"/>
              <a:t>Levenberg</a:t>
            </a:r>
            <a:r>
              <a:rPr lang="en-US" dirty="0"/>
              <a:t>-Marquardt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308" y="1694994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Gradient decent and Gauss-newton are rarely used on their own.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decent: </a:t>
            </a:r>
          </a:p>
          <a:p>
            <a:pPr lvl="2"/>
            <a:r>
              <a:rPr lang="en-US" dirty="0"/>
              <a:t>Fast when its far away from minimum</a:t>
            </a:r>
          </a:p>
          <a:p>
            <a:pPr lvl="2"/>
            <a:r>
              <a:rPr lang="en-US" dirty="0"/>
              <a:t>Converges slowly when close to the minimum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Gauss-Newton:</a:t>
            </a:r>
          </a:p>
          <a:p>
            <a:pPr lvl="2"/>
            <a:r>
              <a:rPr lang="en-US" dirty="0"/>
              <a:t>Inaccurate when its far away from the minimum</a:t>
            </a:r>
          </a:p>
          <a:p>
            <a:pPr lvl="2"/>
            <a:r>
              <a:rPr lang="en-US" dirty="0"/>
              <a:t>Converges rapidly and accurately near the minimum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not combine them? Get the best of all worlds, we just need to be carful has we transition from one method to the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start we’ll use Gradient decent, near the minimum we’ll use Gauss-Newton.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3AA8-0CB0-CE45-8E18-52FFD8D98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923C-CE3E-EC4F-8DF1-935FB6EA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for many fitting algorithms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Define parameters present</a:t>
            </a:r>
          </a:p>
          <a:p>
            <a:pPr lvl="1"/>
            <a:r>
              <a:rPr lang="en-US" dirty="0"/>
              <a:t>Define python function that calculates residuals given parameter values</a:t>
            </a:r>
          </a:p>
          <a:p>
            <a:pPr lvl="1"/>
            <a:r>
              <a:rPr lang="en-US" dirty="0"/>
              <a:t>Construct the minimizer</a:t>
            </a:r>
          </a:p>
          <a:p>
            <a:pPr lvl="1"/>
            <a:r>
              <a:rPr lang="en-US" dirty="0"/>
              <a:t>Run the minimizer</a:t>
            </a:r>
          </a:p>
        </p:txBody>
      </p:sp>
    </p:spTree>
    <p:extLst>
      <p:ext uri="{BB962C8B-B14F-4D97-AF65-F5344CB8AC3E}">
        <p14:creationId xmlns:p14="http://schemas.microsoft.com/office/powerpoint/2010/main" val="277254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EB648-2733-3C48-A958-CC3DE32E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Algorithms options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63895-FFF8-FC44-8429-847651AD7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120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’</a:t>
            </a:r>
            <a:r>
              <a:rPr lang="en-US" i="1" dirty="0" err="1"/>
              <a:t>leastsq</a:t>
            </a:r>
            <a:r>
              <a:rPr lang="en-US" i="1" dirty="0"/>
              <a:t>’</a:t>
            </a:r>
            <a:r>
              <a:rPr lang="en-US" dirty="0"/>
              <a:t>: Levenberg-Marquardt (default)</a:t>
            </a:r>
          </a:p>
          <a:p>
            <a:r>
              <a:rPr lang="en-US" i="1" dirty="0"/>
              <a:t>’</a:t>
            </a:r>
            <a:r>
              <a:rPr lang="en-US" i="1" dirty="0" err="1"/>
              <a:t>least_squares</a:t>
            </a:r>
            <a:r>
              <a:rPr lang="en-US" i="1" dirty="0"/>
              <a:t>’</a:t>
            </a:r>
            <a:r>
              <a:rPr lang="en-US" dirty="0"/>
              <a:t>: Least-Squares minimization, using Trust Region Reflective method</a:t>
            </a:r>
          </a:p>
          <a:p>
            <a:r>
              <a:rPr lang="en-US" i="1" dirty="0"/>
              <a:t>’</a:t>
            </a:r>
            <a:r>
              <a:rPr lang="en-US" i="1" dirty="0" err="1"/>
              <a:t>differential_evolution</a:t>
            </a:r>
            <a:r>
              <a:rPr lang="en-US" i="1" dirty="0"/>
              <a:t>’</a:t>
            </a:r>
            <a:r>
              <a:rPr lang="en-US" dirty="0"/>
              <a:t>: differential evolution</a:t>
            </a:r>
          </a:p>
          <a:p>
            <a:r>
              <a:rPr lang="en-US" i="1" dirty="0"/>
              <a:t>’brute’</a:t>
            </a:r>
            <a:r>
              <a:rPr lang="en-US" dirty="0"/>
              <a:t>: brute force method</a:t>
            </a:r>
          </a:p>
          <a:p>
            <a:r>
              <a:rPr lang="en-US" i="1" dirty="0"/>
              <a:t>’</a:t>
            </a:r>
            <a:r>
              <a:rPr lang="en-US" i="1" dirty="0" err="1"/>
              <a:t>basinhopping</a:t>
            </a:r>
            <a:r>
              <a:rPr lang="en-US" i="1" dirty="0"/>
              <a:t>’</a:t>
            </a:r>
            <a:r>
              <a:rPr lang="en-US" dirty="0"/>
              <a:t>: </a:t>
            </a:r>
            <a:r>
              <a:rPr lang="en-US" dirty="0" err="1"/>
              <a:t>basinhopping</a:t>
            </a:r>
            <a:endParaRPr lang="en-US" dirty="0"/>
          </a:p>
          <a:p>
            <a:r>
              <a:rPr lang="en-US" i="1" dirty="0"/>
              <a:t>’</a:t>
            </a:r>
            <a:r>
              <a:rPr lang="en-US" i="1" dirty="0" err="1"/>
              <a:t>ampgo</a:t>
            </a:r>
            <a:r>
              <a:rPr lang="en-US" i="1" dirty="0"/>
              <a:t>’</a:t>
            </a:r>
            <a:r>
              <a:rPr lang="en-US" dirty="0"/>
              <a:t>: Adaptive Memory Programming for Global Optimization</a:t>
            </a:r>
          </a:p>
          <a:p>
            <a:r>
              <a:rPr lang="en-US" dirty="0"/>
              <a:t>’</a:t>
            </a:r>
            <a:r>
              <a:rPr lang="en-US" i="1" dirty="0" err="1"/>
              <a:t>nelder</a:t>
            </a:r>
            <a:r>
              <a:rPr lang="en-US" dirty="0"/>
              <a:t>’: </a:t>
            </a:r>
            <a:r>
              <a:rPr lang="en-US" dirty="0" err="1"/>
              <a:t>Nelder</a:t>
            </a:r>
            <a:r>
              <a:rPr lang="en-US" dirty="0"/>
              <a:t>-Mead</a:t>
            </a:r>
          </a:p>
          <a:p>
            <a:r>
              <a:rPr lang="en-US" i="1" dirty="0"/>
              <a:t>’</a:t>
            </a:r>
            <a:r>
              <a:rPr lang="en-US" i="1" dirty="0" err="1"/>
              <a:t>lbfgsb</a:t>
            </a:r>
            <a:r>
              <a:rPr lang="en-US" i="1" dirty="0"/>
              <a:t>’</a:t>
            </a:r>
            <a:r>
              <a:rPr lang="en-US" dirty="0"/>
              <a:t>: L-BFGS-B</a:t>
            </a:r>
          </a:p>
          <a:p>
            <a:r>
              <a:rPr lang="en-US" i="1" dirty="0"/>
              <a:t>’</a:t>
            </a:r>
            <a:r>
              <a:rPr lang="en-US" i="1" dirty="0" err="1"/>
              <a:t>powell</a:t>
            </a:r>
            <a:r>
              <a:rPr lang="en-US" i="1" dirty="0"/>
              <a:t>’</a:t>
            </a:r>
            <a:r>
              <a:rPr lang="en-US" dirty="0"/>
              <a:t>: Powell</a:t>
            </a:r>
          </a:p>
          <a:p>
            <a:r>
              <a:rPr lang="en-US" i="1" dirty="0"/>
              <a:t>’cg’</a:t>
            </a:r>
            <a:r>
              <a:rPr lang="en-US" dirty="0"/>
              <a:t>: Conjugate-Gradient</a:t>
            </a:r>
          </a:p>
          <a:p>
            <a:r>
              <a:rPr lang="en-US" i="1" dirty="0"/>
              <a:t>’newton’</a:t>
            </a:r>
            <a:r>
              <a:rPr lang="en-US" dirty="0"/>
              <a:t>: Newton-CG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D43426-AC79-B24E-8AA3-7C6E7AB399A8}"/>
              </a:ext>
            </a:extLst>
          </p:cNvPr>
          <p:cNvSpPr txBox="1">
            <a:spLocks/>
          </p:cNvSpPr>
          <p:nvPr/>
        </p:nvSpPr>
        <p:spPr>
          <a:xfrm>
            <a:off x="5684520" y="1843913"/>
            <a:ext cx="43312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’</a:t>
            </a:r>
            <a:r>
              <a:rPr lang="en-US" i="1" dirty="0" err="1"/>
              <a:t>cobyla</a:t>
            </a:r>
            <a:r>
              <a:rPr lang="en-US" i="1" dirty="0"/>
              <a:t>’</a:t>
            </a:r>
            <a:r>
              <a:rPr lang="en-US" dirty="0"/>
              <a:t>: </a:t>
            </a:r>
            <a:r>
              <a:rPr lang="en-US" dirty="0" err="1"/>
              <a:t>Cobyla</a:t>
            </a:r>
            <a:endParaRPr lang="en-US" dirty="0"/>
          </a:p>
          <a:p>
            <a:r>
              <a:rPr lang="en-US" i="1" dirty="0"/>
              <a:t>’</a:t>
            </a:r>
            <a:r>
              <a:rPr lang="en-US" i="1" dirty="0" err="1"/>
              <a:t>bfgs</a:t>
            </a:r>
            <a:r>
              <a:rPr lang="en-US" i="1" dirty="0"/>
              <a:t>’</a:t>
            </a:r>
            <a:r>
              <a:rPr lang="en-US" dirty="0"/>
              <a:t>: BFGS</a:t>
            </a:r>
          </a:p>
          <a:p>
            <a:r>
              <a:rPr lang="en-US" i="1" dirty="0"/>
              <a:t>’</a:t>
            </a:r>
            <a:r>
              <a:rPr lang="en-US" i="1" dirty="0" err="1"/>
              <a:t>tnc</a:t>
            </a:r>
            <a:r>
              <a:rPr lang="en-US" i="1" dirty="0"/>
              <a:t>’</a:t>
            </a:r>
            <a:r>
              <a:rPr lang="en-US" dirty="0"/>
              <a:t>: Truncated Newton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ncg</a:t>
            </a:r>
            <a:r>
              <a:rPr lang="en-US" i="1" dirty="0"/>
              <a:t>’</a:t>
            </a:r>
            <a:r>
              <a:rPr lang="en-US" dirty="0"/>
              <a:t>: Newton-CG trust-region</a:t>
            </a:r>
          </a:p>
          <a:p>
            <a:r>
              <a:rPr lang="en-US" i="1" dirty="0"/>
              <a:t>’trust-exact’</a:t>
            </a:r>
            <a:r>
              <a:rPr lang="en-US" dirty="0"/>
              <a:t>: nearly exact trust-region (SciPy &gt;= 1.0)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krylov</a:t>
            </a:r>
            <a:r>
              <a:rPr lang="en-US" i="1" dirty="0"/>
              <a:t>’</a:t>
            </a:r>
            <a:r>
              <a:rPr lang="en-US" dirty="0"/>
              <a:t>: Newton GLTR trust-region (SciPy &gt;= 1.0)</a:t>
            </a:r>
          </a:p>
          <a:p>
            <a:r>
              <a:rPr lang="en-US" i="1" dirty="0"/>
              <a:t>’trust-</a:t>
            </a:r>
            <a:r>
              <a:rPr lang="en-US" i="1" dirty="0" err="1"/>
              <a:t>constr</a:t>
            </a:r>
            <a:r>
              <a:rPr lang="en-US" i="1" dirty="0"/>
              <a:t>’</a:t>
            </a:r>
            <a:r>
              <a:rPr lang="en-US" dirty="0"/>
              <a:t>: trust-region for constrained optimization (SciPy &gt;= 1.1)</a:t>
            </a:r>
          </a:p>
          <a:p>
            <a:r>
              <a:rPr lang="en-US" i="1" dirty="0"/>
              <a:t>’dogleg’</a:t>
            </a:r>
            <a:r>
              <a:rPr lang="en-US" dirty="0"/>
              <a:t>: Dog-leg trust-region</a:t>
            </a:r>
          </a:p>
          <a:p>
            <a:r>
              <a:rPr lang="en-US" i="1" dirty="0"/>
              <a:t>’</a:t>
            </a:r>
            <a:r>
              <a:rPr lang="en-US" i="1" dirty="0" err="1"/>
              <a:t>slsqp</a:t>
            </a:r>
            <a:r>
              <a:rPr lang="en-US" i="1" dirty="0"/>
              <a:t>’</a:t>
            </a:r>
            <a:r>
              <a:rPr lang="en-US" dirty="0"/>
              <a:t>: Sequential Linear Squares Programming</a:t>
            </a:r>
          </a:p>
          <a:p>
            <a:r>
              <a:rPr lang="en-US" i="1" dirty="0"/>
              <a:t>’emcee’</a:t>
            </a:r>
            <a:r>
              <a:rPr lang="en-US" dirty="0"/>
              <a:t>: Maximum likelihood via Monte-Carlo Markov Chain</a:t>
            </a:r>
          </a:p>
          <a:p>
            <a:r>
              <a:rPr lang="en-US" i="1" dirty="0"/>
              <a:t>’</a:t>
            </a:r>
            <a:r>
              <a:rPr lang="en-US" i="1" dirty="0" err="1"/>
              <a:t>shgo</a:t>
            </a:r>
            <a:r>
              <a:rPr lang="en-US" i="1" dirty="0"/>
              <a:t>’</a:t>
            </a:r>
            <a:r>
              <a:rPr lang="en-US" dirty="0"/>
              <a:t>: Simplicial Homology Global Optimization (SciPy &gt;= 1.2)</a:t>
            </a:r>
          </a:p>
          <a:p>
            <a:r>
              <a:rPr lang="en-US" i="1" dirty="0"/>
              <a:t>’</a:t>
            </a:r>
            <a:r>
              <a:rPr lang="en-US" i="1" dirty="0" err="1"/>
              <a:t>dual_annealing</a:t>
            </a:r>
            <a:r>
              <a:rPr lang="en-US" i="1" dirty="0"/>
              <a:t>’</a:t>
            </a:r>
            <a:r>
              <a:rPr lang="en-US" dirty="0"/>
              <a:t>: Dual Annealing optimization (SciPy &gt;= 1.2)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48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very simple model: S1 -&gt; S2 with v = k1*S1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objective is to fit this model to some date in order to estimate k1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first thing we need to do is create some ‘experimental data’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9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need lots of imports: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tellurium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lmfit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Fitting lib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imort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pylab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2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350" y="1490889"/>
            <a:ext cx="11005969" cy="982121"/>
          </a:xfrm>
        </p:spPr>
        <p:txBody>
          <a:bodyPr/>
          <a:lstStyle/>
          <a:p>
            <a:r>
              <a:rPr lang="en-US" dirty="0"/>
              <a:t>You’re probably most familiar with this kind of fitting, linear regression</a:t>
            </a:r>
          </a:p>
        </p:txBody>
      </p:sp>
      <p:pic>
        <p:nvPicPr>
          <p:cNvPr id="1026" name="Picture 2" descr="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334" y="2997150"/>
            <a:ext cx="4480970" cy="35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55" y="3464387"/>
            <a:ext cx="5083435" cy="2121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104" y="2293232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4726" y="2293232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Fit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92593" y="5586075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98031" y="5587864"/>
            <a:ext cx="0" cy="72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4104" y="6392786"/>
            <a:ext cx="24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Fitted Parameters</a:t>
            </a:r>
          </a:p>
        </p:txBody>
      </p:sp>
    </p:spTree>
    <p:extLst>
      <p:ext uri="{BB962C8B-B14F-4D97-AF65-F5344CB8AC3E}">
        <p14:creationId xmlns:p14="http://schemas.microsoft.com/office/powerpoint/2010/main" val="642513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Here is the model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te.loada("""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-&gt; B; k1*A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 = 5; 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k1 = 0.15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timeToSimulate = 25</a:t>
            </a:r>
          </a:p>
          <a:p>
            <a:pPr marL="0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nDataPoints = 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02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parameter fitting!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the experimental data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timeToSimulate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some 'experimental' data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m[:,0] 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m[:,1]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nDataPoints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(0, 0.5) # standard deviation of noise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Plot it to see what it looks like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marker='*',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='None')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19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85C680-7804-6148-8A9B-8B8EC4EE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Codes for a </a:t>
            </a:r>
            <a:r>
              <a:rPr lang="en-US" dirty="0" err="1"/>
              <a:t>lmfit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6E809C-1DB3-D846-9F6B-237BEE86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9174"/>
            <a:ext cx="8007418" cy="53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65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te.loada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("""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J1: -&gt;  S1; p0;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J2: S1 -&gt;;  S1;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J3: S1 -&gt; S2; p1*S1*(1+p4*S2^4)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J4: S2 -&gt;; S2*p6;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p0 = 7;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p1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p4 = 1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p6 = 4.96</a:t>
            </a:r>
          </a:p>
          <a:p>
            <a:pPr marL="0" indent="0">
              <a:buNone/>
            </a:pP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98" y="3882222"/>
            <a:ext cx="4410075" cy="1933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278" y="6125160"/>
            <a:ext cx="112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From: Heinrich and </a:t>
            </a:r>
            <a:r>
              <a:rPr lang="en-US" dirty="0" err="1"/>
              <a:t>Rapoport</a:t>
            </a:r>
            <a:r>
              <a:rPr lang="en-US" dirty="0"/>
              <a:t>, 1977, </a:t>
            </a:r>
            <a:r>
              <a:rPr lang="en-US" dirty="0" err="1"/>
              <a:t>Prog</a:t>
            </a:r>
            <a:r>
              <a:rPr lang="en-US" dirty="0"/>
              <a:t> </a:t>
            </a:r>
            <a:r>
              <a:rPr lang="en-US" dirty="0" err="1"/>
              <a:t>Biophys</a:t>
            </a:r>
            <a:r>
              <a:rPr lang="en-US" dirty="0"/>
              <a:t>, Mole </a:t>
            </a:r>
            <a:r>
              <a:rPr lang="en-US" dirty="0" err="1"/>
              <a:t>Biol</a:t>
            </a:r>
            <a:r>
              <a:rPr lang="en-US" dirty="0"/>
              <a:t>, METABOLIC REGULATION AND MATHEMATICAL MODELS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1106" y="2043953"/>
            <a:ext cx="348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 has:</a:t>
            </a:r>
          </a:p>
          <a:p>
            <a:r>
              <a:rPr lang="en-US" dirty="0"/>
              <a:t>	a) Two variables</a:t>
            </a:r>
          </a:p>
          <a:p>
            <a:r>
              <a:rPr lang="en-US" dirty="0"/>
              <a:t>	b) Four parameters</a:t>
            </a:r>
          </a:p>
          <a:p>
            <a:r>
              <a:rPr lang="en-US" dirty="0"/>
              <a:t>	c) Four reactions</a:t>
            </a:r>
          </a:p>
          <a:p>
            <a:r>
              <a:rPr lang="en-US" dirty="0"/>
              <a:t>	d) One positive feedback</a:t>
            </a:r>
          </a:p>
        </p:txBody>
      </p:sp>
    </p:spTree>
    <p:extLst>
      <p:ext uri="{BB962C8B-B14F-4D97-AF65-F5344CB8AC3E}">
        <p14:creationId xmlns:p14="http://schemas.microsoft.com/office/powerpoint/2010/main" val="85263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complicated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70515" cy="4349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“Experimental Data”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Time, S1, S2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0.000000  1.000000  0.000000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0.204082  1.379486  0.204879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0.408163  2.565020  0.356814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0.612245  2.571992  0.480150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0.816327  2.320365  0.599705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1.020408  2.696351  0.637483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1.224490  3.112214  0.603181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1.428571  3.472407  0.843917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1.632653  3.351222  0.797151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1.836735  2.488234  0.828507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2.040816  2.418510  0.979342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2.244898  2.163064  1.024570</a:t>
            </a:r>
          </a:p>
          <a:p>
            <a:pPr marL="0" indent="0">
              <a:buNone/>
            </a:pP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27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code as before but with additional parameters: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66" y="2354636"/>
            <a:ext cx="4410075" cy="1933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06" y="2354635"/>
            <a:ext cx="4937832" cy="36588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69685" y="467639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[[Variables]]</a:t>
            </a:r>
          </a:p>
          <a:p>
            <a:r>
              <a:rPr lang="en-US" dirty="0"/>
              <a:t>    p0:  7.25513008 +/- 0.15932984 (2.20%)    (True 7) </a:t>
            </a:r>
          </a:p>
          <a:p>
            <a:r>
              <a:rPr lang="en-US" dirty="0"/>
              <a:t>    p1:  1.09435020 +/- 0.03194616 (2.92%)    (True 1)</a:t>
            </a:r>
          </a:p>
          <a:p>
            <a:r>
              <a:rPr lang="en-US" dirty="0"/>
              <a:t>    p4:  1.01152738 +/- 0.15490083 (15.31%)  (True 1)</a:t>
            </a:r>
          </a:p>
          <a:p>
            <a:r>
              <a:rPr lang="en-US" dirty="0"/>
              <a:t>    p6:  5.36118612 +/- 0.21478199 (4.01%)    (True 4.96)</a:t>
            </a:r>
          </a:p>
        </p:txBody>
      </p:sp>
    </p:spTree>
    <p:extLst>
      <p:ext uri="{BB962C8B-B14F-4D97-AF65-F5344CB8AC3E}">
        <p14:creationId xmlns:p14="http://schemas.microsoft.com/office/powerpoint/2010/main" val="1284728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82D1-CDBA-1D4D-97BD-FF4268BE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8083-918B-6C45-9D2C-997B347C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22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04" y="1864788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313858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A </a:t>
            </a:r>
            <a:r>
              <a:rPr lang="en-US" b="1" i="0" dirty="0">
                <a:solidFill>
                  <a:srgbClr val="222222"/>
                </a:solidFill>
                <a:effectLst/>
                <a:latin typeface="Roboto" pitchFamily="2" charset="0"/>
              </a:rPr>
              <a:t>simplex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itchFamily="2" charset="0"/>
              </a:rPr>
              <a:t> is a generalization of the notion of a triangle or tetrahedron to arbitrary dimensions. 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The dimensions in this case are the number of parameters + 1.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Roboto" pitchFamily="2" charset="0"/>
              </a:rPr>
              <a:t>For a system with two parameters the simplex is a triangle.</a:t>
            </a:r>
          </a:p>
          <a:p>
            <a:endParaRPr lang="en-US" dirty="0">
              <a:solidFill>
                <a:srgbClr val="222222"/>
              </a:solidFill>
              <a:latin typeface="Roboto" pitchFamily="2" charset="0"/>
            </a:endParaRPr>
          </a:p>
          <a:p>
            <a:r>
              <a:rPr lang="en-US" dirty="0"/>
              <a:t>The objective function is evaluated at each vertex (each point of the triangle) and the vertices ranked from worst to best. </a:t>
            </a:r>
          </a:p>
        </p:txBody>
      </p:sp>
    </p:spTree>
    <p:extLst>
      <p:ext uri="{BB962C8B-B14F-4D97-AF65-F5344CB8AC3E}">
        <p14:creationId xmlns:p14="http://schemas.microsoft.com/office/powerpoint/2010/main" val="3722538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306" y="2017058"/>
            <a:ext cx="382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Simplex or </a:t>
            </a:r>
            <a:r>
              <a:rPr lang="en-US" sz="2400" b="1" dirty="0" err="1"/>
              <a:t>Nelder</a:t>
            </a:r>
            <a:r>
              <a:rPr lang="en-US" sz="2400" b="1" dirty="0"/>
              <a:t> and Mead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2059"/>
            <a:ext cx="6172200" cy="3409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2527" y="28050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single iteration involves:</a:t>
            </a:r>
          </a:p>
          <a:p>
            <a:endParaRPr lang="en-US" dirty="0"/>
          </a:p>
          <a:p>
            <a:r>
              <a:rPr lang="en-US" dirty="0"/>
              <a:t>1. The simplex reflects the worst point through the opposite face to a new point.</a:t>
            </a:r>
          </a:p>
          <a:p>
            <a:endParaRPr lang="en-US" dirty="0"/>
          </a:p>
          <a:p>
            <a:r>
              <a:rPr lang="en-US" dirty="0"/>
              <a:t>2. If the reflection results in a better point, i.e. lower error, it is further stretched in that direction (expansion).</a:t>
            </a:r>
          </a:p>
          <a:p>
            <a:endParaRPr lang="en-US" dirty="0"/>
          </a:p>
          <a:p>
            <a:r>
              <a:rPr lang="en-US" dirty="0"/>
              <a:t>3. If the reflection results in a worst point, abandon the reflection and contract the worst point towards the opposite face of the simplex.</a:t>
            </a:r>
          </a:p>
          <a:p>
            <a:endParaRPr lang="en-US" dirty="0"/>
          </a:p>
          <a:p>
            <a:r>
              <a:rPr lang="en-US" dirty="0"/>
              <a:t>4. If all the above fails, contract along all faces towards the best point.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261" y="4589849"/>
            <a:ext cx="2132255" cy="18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44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3223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Simplex or </a:t>
            </a:r>
            <a:r>
              <a:rPr lang="en-US" sz="2000" b="1" dirty="0" err="1"/>
              <a:t>Nelder</a:t>
            </a:r>
            <a:r>
              <a:rPr lang="en-US" sz="2000" b="1" dirty="0"/>
              <a:t> and Mead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21" y="185300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various problems with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70" y="2280622"/>
            <a:ext cx="4728056" cy="3485476"/>
          </a:xfrm>
          <a:prstGeom prst="rect">
            <a:avLst/>
          </a:prstGeom>
        </p:spPr>
      </p:pic>
      <p:pic>
        <p:nvPicPr>
          <p:cNvPr id="2052" name="Picture 4" descr="Image result for cartoon nonlionear model fitting bad fi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39" y="2280622"/>
            <a:ext cx="4127505" cy="36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89702" y="1690688"/>
            <a:ext cx="3659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 Bad Fit: Wrong Model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1406" y="1583228"/>
            <a:ext cx="2927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Wrong Model!</a:t>
            </a:r>
          </a:p>
        </p:txBody>
      </p:sp>
    </p:spTree>
    <p:extLst>
      <p:ext uri="{BB962C8B-B14F-4D97-AF65-F5344CB8AC3E}">
        <p14:creationId xmlns:p14="http://schemas.microsoft.com/office/powerpoint/2010/main" val="1288000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Optimizers for Large and more </a:t>
            </a:r>
            <a:br>
              <a:rPr lang="en-US" dirty="0"/>
            </a:br>
            <a:r>
              <a:rPr lang="en-US" dirty="0"/>
              <a:t>Difficult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83802"/>
            <a:ext cx="82630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Genetic or Evolutionary Algorithms – Many variants!</a:t>
            </a:r>
          </a:p>
          <a:p>
            <a:pPr marL="457200" indent="-457200">
              <a:buAutoNum type="arabicPeriod"/>
            </a:pPr>
            <a:r>
              <a:rPr lang="en-US" sz="2800" dirty="0"/>
              <a:t>Simulated annealing</a:t>
            </a:r>
          </a:p>
          <a:p>
            <a:pPr marL="457200" indent="-457200">
              <a:buAutoNum type="arabicPeriod"/>
            </a:pPr>
            <a:r>
              <a:rPr lang="en-US" sz="2800" dirty="0"/>
              <a:t>Various stochastic optimizers</a:t>
            </a:r>
          </a:p>
        </p:txBody>
      </p:sp>
    </p:spTree>
    <p:extLst>
      <p:ext uri="{BB962C8B-B14F-4D97-AF65-F5344CB8AC3E}">
        <p14:creationId xmlns:p14="http://schemas.microsoft.com/office/powerpoint/2010/main" val="129355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33" y="1690688"/>
            <a:ext cx="7965533" cy="48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64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6" y="1335569"/>
            <a:ext cx="8398864" cy="51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839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Differential 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2734" y="3077806"/>
            <a:ext cx="8494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minimizer.minimize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('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differential_evolution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734" y="1690688"/>
            <a:ext cx="773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use differential evolution ins python, all you have to do is:</a:t>
            </a:r>
          </a:p>
        </p:txBody>
      </p:sp>
    </p:spTree>
    <p:extLst>
      <p:ext uri="{BB962C8B-B14F-4D97-AF65-F5344CB8AC3E}">
        <p14:creationId xmlns:p14="http://schemas.microsoft.com/office/powerpoint/2010/main" val="35714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probably seen this: Someone is a bit too enthusiastic with Excel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3616" y="1784291"/>
            <a:ext cx="2872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Overfitting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3" y="3016251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446" y="2949771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fitting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6675" y="2025380"/>
            <a:ext cx="2043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Under fitting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3292"/>
            <a:ext cx="4572396" cy="27434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15" y="2883292"/>
            <a:ext cx="4572396" cy="274343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60021" y="2025380"/>
            <a:ext cx="2255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More Realistic</a:t>
            </a:r>
          </a:p>
        </p:txBody>
      </p:sp>
    </p:spTree>
    <p:extLst>
      <p:ext uri="{BB962C8B-B14F-4D97-AF65-F5344CB8AC3E}">
        <p14:creationId xmlns:p14="http://schemas.microsoft.com/office/powerpoint/2010/main" val="62635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101" y="365125"/>
            <a:ext cx="11802673" cy="1325563"/>
          </a:xfrm>
        </p:spPr>
        <p:txBody>
          <a:bodyPr/>
          <a:lstStyle/>
          <a:p>
            <a:r>
              <a:rPr lang="en-US" dirty="0"/>
              <a:t>Types of Questions Asked when Fitting: Chapter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913572"/>
            <a:ext cx="87439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3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Model Fitting Work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39" y="1490835"/>
            <a:ext cx="4397187" cy="51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01" y="365125"/>
            <a:ext cx="5723965" cy="1325563"/>
          </a:xfrm>
        </p:spPr>
        <p:txBody>
          <a:bodyPr/>
          <a:lstStyle/>
          <a:p>
            <a:r>
              <a:rPr lang="en-US" dirty="0"/>
              <a:t>Fitting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Consider the simple model: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2" y="2011680"/>
                <a:ext cx="3608680" cy="1200329"/>
              </a:xfrm>
              <a:prstGeom prst="rect">
                <a:avLst/>
              </a:prstGeom>
              <a:blipFill>
                <a:blip r:embed="rId2"/>
                <a:stretch>
                  <a:fillRect l="-2534" t="-4061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70" y="1488309"/>
            <a:ext cx="7048500" cy="450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𝑟𝑒𝑠𝑖𝑑𝑢𝑎𝑙𝑠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" y="4246581"/>
                <a:ext cx="254646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08792" y="4077148"/>
            <a:ext cx="3076687" cy="968188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1418</Words>
  <Application>Microsoft Macintosh PowerPoint</Application>
  <PresentationFormat>Widescreen</PresentationFormat>
  <Paragraphs>285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Roboto</vt:lpstr>
      <vt:lpstr>Office Theme</vt:lpstr>
      <vt:lpstr>Computational Systems Biology for  Medical Applications   Fitting Models to Data  </vt:lpstr>
      <vt:lpstr>Fitting</vt:lpstr>
      <vt:lpstr>Linear Regression</vt:lpstr>
      <vt:lpstr>The various problems with fitting</vt:lpstr>
      <vt:lpstr>You’ve probably seen this: Someone is a bit too enthusiastic with Excel</vt:lpstr>
      <vt:lpstr>Under fitting</vt:lpstr>
      <vt:lpstr>Types of Questions Asked when Fitting: Chapter 9</vt:lpstr>
      <vt:lpstr>Model Fitting Work flow</vt:lpstr>
      <vt:lpstr>Fitting Models</vt:lpstr>
      <vt:lpstr>Fitting Models</vt:lpstr>
      <vt:lpstr>Fitting Models</vt:lpstr>
      <vt:lpstr>Chi-Square</vt:lpstr>
      <vt:lpstr>Chi-Square: The reduced Chi-Square</vt:lpstr>
      <vt:lpstr>Assumptions</vt:lpstr>
      <vt:lpstr>Parameter Optimization</vt:lpstr>
      <vt:lpstr>Parameter Optimization</vt:lpstr>
      <vt:lpstr>Parameter Optimization</vt:lpstr>
      <vt:lpstr>Search Surface</vt:lpstr>
      <vt:lpstr>Parameter Optimization</vt:lpstr>
      <vt:lpstr>Problems encountered in different fitness landscapes</vt:lpstr>
      <vt:lpstr>Gradient Descent</vt:lpstr>
      <vt:lpstr>Gradient Descent</vt:lpstr>
      <vt:lpstr>Other Approaches</vt:lpstr>
      <vt:lpstr>Other Approaches</vt:lpstr>
      <vt:lpstr>Levenberg-Marquardt</vt:lpstr>
      <vt:lpstr>lmfit</vt:lpstr>
      <vt:lpstr>Fitting Algorithms options for lmfit</vt:lpstr>
      <vt:lpstr>Let’s do some parameter fitting!</vt:lpstr>
      <vt:lpstr>Let’s do some parameter fitting!</vt:lpstr>
      <vt:lpstr>Let’s do some parameter fitting!</vt:lpstr>
      <vt:lpstr>Let’s do some parameter fitting!</vt:lpstr>
      <vt:lpstr>Python Codes for a lmfit</vt:lpstr>
      <vt:lpstr>A more complicated model</vt:lpstr>
      <vt:lpstr>A more complicated model</vt:lpstr>
      <vt:lpstr>Using the same code as before but with additional parameters:</vt:lpstr>
      <vt:lpstr>Optional Material</vt:lpstr>
      <vt:lpstr>Other Optimizers for Large and more  Difficult Problems</vt:lpstr>
      <vt:lpstr>Other Optimizers for Large and more  Difficult Problems</vt:lpstr>
      <vt:lpstr>Other Optimizers for Large and more  Difficult Problems</vt:lpstr>
      <vt:lpstr>Other Optimizers for Large and more  Difficult Problems</vt:lpstr>
      <vt:lpstr>Differential Evolution</vt:lpstr>
      <vt:lpstr>Differential Evolution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Fitting</dc:title>
  <dc:creator>Herbert M. Sauro</dc:creator>
  <cp:lastModifiedBy>JOSEPH L. HELLERSTEIN</cp:lastModifiedBy>
  <cp:revision>41</cp:revision>
  <dcterms:created xsi:type="dcterms:W3CDTF">2018-10-18T17:15:40Z</dcterms:created>
  <dcterms:modified xsi:type="dcterms:W3CDTF">2019-10-10T23:39:28Z</dcterms:modified>
</cp:coreProperties>
</file>