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7" r:id="rId2"/>
    <p:sldId id="358" r:id="rId3"/>
    <p:sldId id="353" r:id="rId4"/>
    <p:sldId id="350" r:id="rId5"/>
    <p:sldId id="349" r:id="rId6"/>
    <p:sldId id="265" r:id="rId7"/>
    <p:sldId id="258" r:id="rId8"/>
    <p:sldId id="275" r:id="rId9"/>
    <p:sldId id="354" r:id="rId10"/>
    <p:sldId id="351" r:id="rId11"/>
    <p:sldId id="277" r:id="rId12"/>
    <p:sldId id="355" r:id="rId13"/>
    <p:sldId id="356" r:id="rId14"/>
    <p:sldId id="357" r:id="rId15"/>
    <p:sldId id="352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2"/>
    <p:restoredTop sz="91321"/>
  </p:normalViewPr>
  <p:slideViewPr>
    <p:cSldViewPr snapToObjects="1"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10/12/19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10/12/19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in video: 0, 1:50, 2:20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447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youtube.com/watch?v=c3RN9zz77Cs" TargetMode="Externa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04800" y="434975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Modeling Fitting:</a:t>
            </a:r>
            <a:br>
              <a:rPr lang="en-US" altLang="en-US" sz="4000" b="1" u="sng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Parameter Optimization Techniques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  <a:p>
            <a:r>
              <a:rPr lang="en-US" dirty="0"/>
              <a:t>Gauss-Newton</a:t>
            </a:r>
          </a:p>
          <a:p>
            <a:r>
              <a:rPr lang="en-US" dirty="0" err="1"/>
              <a:t>Lavenberg</a:t>
            </a:r>
            <a:r>
              <a:rPr lang="en-US" dirty="0"/>
              <a:t>-Marquardt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Differential evolution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6BFAC-9729-A847-ABBC-EA5B5274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81000"/>
            <a:ext cx="1074953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04" y="444687"/>
            <a:ext cx="6871504" cy="541048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626" y="1348703"/>
            <a:ext cx="408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It’s the algorithm, that rivers and </a:t>
            </a:r>
          </a:p>
          <a:p>
            <a:r>
              <a:rPr lang="en-US" sz="21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27" y="763704"/>
            <a:ext cx="2500313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0C343-0D6B-5D47-914F-34B6EBE5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/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2273CC-8CD4-D248-9C4B-323D2E14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774347"/>
                <a:ext cx="455894" cy="449162"/>
              </a:xfrm>
              <a:prstGeom prst="rect">
                <a:avLst/>
              </a:prstGeom>
              <a:blipFill>
                <a:blip r:embed="rId4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/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BBE3B-1BBB-9D4C-A4D4-B8611963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00" y="4423619"/>
                <a:ext cx="447622" cy="449162"/>
              </a:xfrm>
              <a:prstGeom prst="rect">
                <a:avLst/>
              </a:prstGeom>
              <a:blipFill>
                <a:blip r:embed="rId5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/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C3E177-259F-754D-BD1C-FC3D27BB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38823"/>
                <a:ext cx="646652" cy="384785"/>
              </a:xfrm>
              <a:prstGeom prst="rect">
                <a:avLst/>
              </a:prstGeom>
              <a:blipFill>
                <a:blip r:embed="rId6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94E0-1C4A-AC4C-95F7-2D456CE2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In Brief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EDEC-DC3F-6E4A-B7CF-0F342C097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38D00-F864-FF40-9DE6-5B185471608E}"/>
              </a:ext>
            </a:extLst>
          </p:cNvPr>
          <p:cNvGrpSpPr/>
          <p:nvPr/>
        </p:nvGrpSpPr>
        <p:grpSpPr>
          <a:xfrm>
            <a:off x="381000" y="1165225"/>
            <a:ext cx="7816560" cy="4527550"/>
            <a:chOff x="533400" y="1165225"/>
            <a:chExt cx="7816560" cy="4527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F98337-2261-1F4B-A676-42CDD6531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165225"/>
              <a:ext cx="7816560" cy="45275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/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3B1D53-38D4-0142-90D8-8531E464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286000"/>
                  <a:ext cx="5641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/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Challenges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Choosing learning rate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Non-convex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C81-39AB-354B-B444-31C567AB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562600"/>
                <a:ext cx="3111749" cy="1015663"/>
              </a:xfrm>
              <a:prstGeom prst="rect">
                <a:avLst/>
              </a:prstGeom>
              <a:blipFill>
                <a:blip r:embed="rId4"/>
                <a:stretch>
                  <a:fillRect l="-2041" t="-2469" r="-816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9AC10E2-27C3-DC41-8F8F-E51EC978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D96D-3690-D44A-A934-65770ABE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(Gauss) Newton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D1B43-FA9A-DD4F-A1B6-A78A72F8E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/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Approximation 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With simple algebra: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CCFE93-746F-3645-B95D-564D806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80626"/>
                <a:ext cx="7425366" cy="1467774"/>
              </a:xfrm>
              <a:prstGeom prst="rect">
                <a:avLst/>
              </a:prstGeo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54DF09-C715-F649-8100-DC58B441AE0B}"/>
              </a:ext>
            </a:extLst>
          </p:cNvPr>
          <p:cNvSpPr txBox="1"/>
          <p:nvPr/>
        </p:nvSpPr>
        <p:spPr>
          <a:xfrm>
            <a:off x="1037315" y="685800"/>
            <a:ext cx="604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Extends Newton’s method for finding roots.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F5491-3068-B640-8CCD-B8A2E0A9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46A6E-E669-9B4F-9670-D4941F552B95}"/>
              </a:ext>
            </a:extLst>
          </p:cNvPr>
          <p:cNvGrpSpPr/>
          <p:nvPr/>
        </p:nvGrpSpPr>
        <p:grpSpPr>
          <a:xfrm>
            <a:off x="1143000" y="2214265"/>
            <a:ext cx="5058685" cy="2357735"/>
            <a:chOff x="1981200" y="1680865"/>
            <a:chExt cx="5981700" cy="2984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91EE08-F1EF-9B4A-9859-6E124B62A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200" y="1680865"/>
              <a:ext cx="5537200" cy="29845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/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23CC75-8333-884E-8DBA-1B6544020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475" y="2057400"/>
                  <a:ext cx="1503425" cy="288797"/>
                </a:xfrm>
                <a:prstGeom prst="rect">
                  <a:avLst/>
                </a:prstGeom>
                <a:blipFill>
                  <a:blip r:embed="rId5"/>
                  <a:stretch>
                    <a:fillRect l="-10891" t="-26316" r="-22772" b="-7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/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Tangent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FEB9995-837C-7A44-BC50-B90A7914E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087" y="2514600"/>
                  <a:ext cx="1503425" cy="288797"/>
                </a:xfrm>
                <a:prstGeom prst="rect">
                  <a:avLst/>
                </a:prstGeom>
                <a:blipFill>
                  <a:blip r:embed="rId6"/>
                  <a:stretch>
                    <a:fillRect l="-10891" t="-26316" r="-22772" b="-7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/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9E4EA2B-381A-2343-A7FE-B94169D02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657600"/>
                  <a:ext cx="426142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/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9C7975-A642-3E47-A289-8991BF1C7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3657600"/>
                  <a:ext cx="426142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13333" t="-5263" r="-16667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/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DA8D9F-32D7-D84B-86E6-9F62C267D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410" y="3657600"/>
                  <a:ext cx="426142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17241" t="-5263" r="-20690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87CEF-6B7F-A349-84AC-B5D24AFD83B8}"/>
              </a:ext>
            </a:extLst>
          </p:cNvPr>
          <p:cNvSpPr/>
          <p:nvPr/>
        </p:nvSpPr>
        <p:spPr>
          <a:xfrm>
            <a:off x="457199" y="1367135"/>
            <a:ext cx="8361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Newton’s method for finding roots, that is where </a:t>
            </a:r>
            <a:r>
              <a:rPr lang="en-US" sz="2400" b="1" i="1" dirty="0"/>
              <a:t>f(x)=0.</a:t>
            </a:r>
          </a:p>
        </p:txBody>
      </p:sp>
    </p:spTree>
    <p:extLst>
      <p:ext uri="{BB962C8B-B14F-4D97-AF65-F5344CB8AC3E}">
        <p14:creationId xmlns:p14="http://schemas.microsoft.com/office/powerpoint/2010/main" val="3142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3A0C-4940-BC4F-8053-1C3BFB65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Gauss-Newton &amp; Minima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At a minima, the derivative must be 0.</a:t>
                </a:r>
              </a:p>
              <a:p>
                <a:pPr marL="457200" lvl="1" indent="0">
                  <a:buNone/>
                </a:pPr>
                <a:r>
                  <a:rPr lang="en-US" dirty="0"/>
                  <a:t>So, find roots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instead of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Gauss-Newton generalizes from scalar valued functions to vector valued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d</a:t>
                </a:r>
                <a:r>
                  <a:rPr lang="en-US" dirty="0"/>
                  <a:t> is Jacobian, </a:t>
                </a:r>
                <a:r>
                  <a:rPr lang="en-US" i="1" dirty="0"/>
                  <a:t>H</a:t>
                </a:r>
                <a:r>
                  <a:rPr lang="en-US" dirty="0"/>
                  <a:t> is hessian</a:t>
                </a:r>
                <a:endParaRPr lang="en-US" i="1" dirty="0"/>
              </a:p>
              <a:p>
                <a:r>
                  <a:rPr lang="en-US" dirty="0"/>
                  <a:t>Issues</a:t>
                </a:r>
              </a:p>
              <a:p>
                <a:pPr lvl="1"/>
                <a:r>
                  <a:rPr lang="en-US" dirty="0"/>
                  <a:t>Handling non-convex functions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FF13A4-83CF-5748-99C1-EFE9A1CFF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8229600" cy="4572001"/>
              </a:xfrm>
              <a:blipFill>
                <a:blip r:embed="rId2"/>
                <a:stretch>
                  <a:fillRect l="-1541" t="-1385" r="-154" b="-17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D7A09-F039-BE48-9234-8D3F8D018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D9DEE-E443-6949-AC08-84E78677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40886"/>
            <a:ext cx="1580119" cy="10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C99-C9F9-104C-8A4A-D0597F0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D9F87-F9C3-AE48-A97A-26D039AB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200873"/>
            <a:ext cx="4495800" cy="26136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02AD-1324-A94C-9444-C1BAC3525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82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D314-7021-E649-A68C-5F30A6A2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7F4-808E-1D49-961B-4F1FE5DF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  <a:p>
            <a:pPr lvl="1"/>
            <a:r>
              <a:rPr lang="en-US" dirty="0"/>
              <a:t>Network structures, objective function, optimization algorithm</a:t>
            </a:r>
          </a:p>
          <a:p>
            <a:pPr lvl="2"/>
            <a:r>
              <a:rPr lang="en-US" dirty="0"/>
              <a:t>Probabilistically choose different species?</a:t>
            </a:r>
          </a:p>
          <a:p>
            <a:pPr lvl="2"/>
            <a:r>
              <a:rPr lang="en-US" dirty="0"/>
              <a:t>LMFIT only accepts one vector </a:t>
            </a:r>
            <a:r>
              <a:rPr lang="en-US"/>
              <a:t>of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91D8-835C-A34E-B758-848224467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982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Errata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94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to 2 Parameter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/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blipFill>
                <a:blip r:embed="rId2"/>
                <a:stretch>
                  <a:fillRect l="-4196" r="-34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/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blipFill>
                <a:blip r:embed="rId3"/>
                <a:stretch>
                  <a:fillRect l="-1923" t="-84783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/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blipFill>
                <a:blip r:embed="rId4"/>
                <a:stretch>
                  <a:fillRect l="-3472" r="-34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/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blipFill>
                <a:blip r:embed="rId5"/>
                <a:stretch>
                  <a:fillRect l="-3425" r="-27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9CF4B-F2D5-E741-8B71-D6A264B53F08}"/>
              </a:ext>
            </a:extLst>
          </p:cNvPr>
          <p:cNvSpPr txBox="1"/>
          <p:nvPr/>
        </p:nvSpPr>
        <p:spPr>
          <a:xfrm>
            <a:off x="1066800" y="228600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295ED-EEAC-934A-8B80-79C73CF6B621}"/>
              </a:ext>
            </a:extLst>
          </p:cNvPr>
          <p:cNvSpPr txBox="1"/>
          <p:nvPr/>
        </p:nvSpPr>
        <p:spPr>
          <a:xfrm>
            <a:off x="990600" y="334833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E8C83-A724-A145-81B3-BC3678D74F36}"/>
              </a:ext>
            </a:extLst>
          </p:cNvPr>
          <p:cNvCxnSpPr>
            <a:cxnSpLocks/>
          </p:cNvCxnSpPr>
          <p:nvPr/>
        </p:nvCxnSpPr>
        <p:spPr>
          <a:xfrm flipH="1">
            <a:off x="3482920" y="3962400"/>
            <a:ext cx="4365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/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blipFill>
                <a:blip r:embed="rId6"/>
                <a:stretch>
                  <a:fillRect l="-1923" t="-80851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/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blipFill>
                <a:blip r:embed="rId7"/>
                <a:stretch>
                  <a:fillRect l="-1983" t="-80851" b="-1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13385C-8AC7-814E-BD37-D8982C9AD1D8}"/>
              </a:ext>
            </a:extLst>
          </p:cNvPr>
          <p:cNvSpPr txBox="1"/>
          <p:nvPr/>
        </p:nvSpPr>
        <p:spPr>
          <a:xfrm>
            <a:off x="2319810" y="5334000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7564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8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2678654" y="3431894"/>
            <a:ext cx="12837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stCxn id="24" idx="3"/>
          </p:cNvCxnSpPr>
          <p:nvPr/>
        </p:nvCxnSpPr>
        <p:spPr>
          <a:xfrm>
            <a:off x="1813546" y="3214674"/>
            <a:ext cx="1850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19200"/>
            <a:ext cx="4854790" cy="3124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/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quality and efficiency of an optimization technique</a:t>
                </a:r>
              </a:p>
              <a:p>
                <a:r>
                  <a:rPr lang="en-US" sz="2400" dirty="0"/>
                  <a:t>depends 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Characteristics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(non-convex?)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Number of parameters (determines size of search space)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point for the search. </a:t>
                </a:r>
                <a:r>
                  <a:rPr lang="en-US" sz="2400" dirty="0">
                    <a:hlinkClick r:id="rId4"/>
                  </a:rPr>
                  <a:t>Choose wisely.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F8A1A-4A69-B846-AB79-50BB4F56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12104"/>
                <a:ext cx="8305800" cy="1984069"/>
              </a:xfrm>
              <a:prstGeom prst="rect">
                <a:avLst/>
              </a:prstGeom>
              <a:blipFill>
                <a:blip r:embed="rId5"/>
                <a:stretch>
                  <a:fillRect l="-1069" t="-2548"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/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97F462-3B77-694D-8CF3-5DDEBDB21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555147"/>
                <a:ext cx="455894" cy="449162"/>
              </a:xfrm>
              <a:prstGeom prst="rect">
                <a:avLst/>
              </a:prstGeom>
              <a:blipFill>
                <a:blip r:embed="rId6"/>
                <a:stretch>
                  <a:fillRect l="-16667" t="-13889" r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/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6ED7F-8FF4-A041-A8C6-129DA0BA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00" y="3204419"/>
                <a:ext cx="447622" cy="449162"/>
              </a:xfrm>
              <a:prstGeom prst="rect">
                <a:avLst/>
              </a:prstGeom>
              <a:blipFill>
                <a:blip r:embed="rId7"/>
                <a:stretch>
                  <a:fillRect l="-13889" t="-16667" r="-277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</p:spPr>
            <p:txBody>
              <a:bodyPr/>
              <a:lstStyle/>
              <a:p>
                <a:r>
                  <a:rPr lang="en-US" sz="3200" dirty="0"/>
                  <a:t>Parameter Optimization</a:t>
                </a:r>
                <a:br>
                  <a:rPr lang="en-US" sz="3200" dirty="0"/>
                </a:b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838200"/>
              </a:xfrm>
              <a:blipFill>
                <a:blip r:embed="rId8"/>
                <a:stretch>
                  <a:fillRect t="-7463" b="-5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/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648D88-39D0-B440-AEB6-36FD1B1B5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19623"/>
                <a:ext cx="646652" cy="384785"/>
              </a:xfrm>
              <a:prstGeom prst="rect">
                <a:avLst/>
              </a:prstGeom>
              <a:blipFill>
                <a:blip r:embed="rId9"/>
                <a:stretch>
                  <a:fillRect l="-15686" t="-19355" r="-13725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6000" dirty="0"/>
              <a:t>Optimization</a:t>
            </a:r>
            <a:br>
              <a:rPr lang="en-US" sz="6000" dirty="0"/>
            </a:br>
            <a:r>
              <a:rPr lang="en-US" sz="6000" dirty="0"/>
              <a:t>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308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173187</TotalTime>
  <Words>412</Words>
  <Application>Microsoft Macintosh PowerPoint</Application>
  <PresentationFormat>On-screen Show (4:3)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Computational Systems Biology for  Medical Applications   Modeling Fitting: Parameter Optimization Techniques  </vt:lpstr>
      <vt:lpstr>Notes</vt:lpstr>
      <vt:lpstr>Errata</vt:lpstr>
      <vt:lpstr>Correction to 2 Parameter Model</vt:lpstr>
      <vt:lpstr>Review</vt:lpstr>
      <vt:lpstr>Model Fitting Work flow</vt:lpstr>
      <vt:lpstr>Parameter Optimization Summary</vt:lpstr>
      <vt:lpstr>Parameter Optimization Minimize J(θ ̂)</vt:lpstr>
      <vt:lpstr>Optimization Techniques</vt:lpstr>
      <vt:lpstr>Optimization Techniques</vt:lpstr>
      <vt:lpstr>Gradient Descent</vt:lpstr>
      <vt:lpstr>Gradient Descent In Brief</vt:lpstr>
      <vt:lpstr>(Gauss) Newton</vt:lpstr>
      <vt:lpstr>Gauss-Newton &amp; Minima</vt:lpstr>
      <vt:lpstr>Simulated Annealing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2674</cp:revision>
  <cp:lastPrinted>2018-09-27T21:17:03Z</cp:lastPrinted>
  <dcterms:created xsi:type="dcterms:W3CDTF">2008-11-04T22:35:39Z</dcterms:created>
  <dcterms:modified xsi:type="dcterms:W3CDTF">2019-10-15T18:53:07Z</dcterms:modified>
</cp:coreProperties>
</file>