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9" autoAdjust="0"/>
    <p:restoredTop sz="94660"/>
  </p:normalViewPr>
  <p:slideViewPr>
    <p:cSldViewPr snapToGrid="0">
      <p:cViewPr varScale="1">
        <p:scale>
          <a:sx n="89" d="100"/>
          <a:sy n="89" d="100"/>
        </p:scale>
        <p:origin x="12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F0BAB9-ECF1-4927-8464-BBA6D0030259}"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0A7D64-4450-430E-A1CB-8314D55EC439}" type="slidenum">
              <a:rPr lang="en-US" smtClean="0"/>
              <a:t>‹#›</a:t>
            </a:fld>
            <a:endParaRPr lang="en-US"/>
          </a:p>
        </p:txBody>
      </p:sp>
    </p:spTree>
    <p:extLst>
      <p:ext uri="{BB962C8B-B14F-4D97-AF65-F5344CB8AC3E}">
        <p14:creationId xmlns:p14="http://schemas.microsoft.com/office/powerpoint/2010/main" val="1063198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F0BAB9-ECF1-4927-8464-BBA6D0030259}"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0A7D64-4450-430E-A1CB-8314D55EC439}" type="slidenum">
              <a:rPr lang="en-US" smtClean="0"/>
              <a:t>‹#›</a:t>
            </a:fld>
            <a:endParaRPr lang="en-US"/>
          </a:p>
        </p:txBody>
      </p:sp>
    </p:spTree>
    <p:extLst>
      <p:ext uri="{BB962C8B-B14F-4D97-AF65-F5344CB8AC3E}">
        <p14:creationId xmlns:p14="http://schemas.microsoft.com/office/powerpoint/2010/main" val="3955894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F0BAB9-ECF1-4927-8464-BBA6D0030259}"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0A7D64-4450-430E-A1CB-8314D55EC439}" type="slidenum">
              <a:rPr lang="en-US" smtClean="0"/>
              <a:t>‹#›</a:t>
            </a:fld>
            <a:endParaRPr lang="en-US"/>
          </a:p>
        </p:txBody>
      </p:sp>
    </p:spTree>
    <p:extLst>
      <p:ext uri="{BB962C8B-B14F-4D97-AF65-F5344CB8AC3E}">
        <p14:creationId xmlns:p14="http://schemas.microsoft.com/office/powerpoint/2010/main" val="3676473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7BE92FA0-2F44-4092-A01A-2B6418E3BA73}" type="slidenum">
              <a:rPr lang="en-US" smtClean="0">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3673436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DC13FDDC-4AE0-48FE-A9DE-9DB1C7B3F10A}" type="slidenum">
              <a:rPr lang="en-US" smtClean="0">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4955507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6E660A61-93C8-4496-96E2-DF306E17D2B1}" type="slidenum">
              <a:rPr lang="en-US" smtClean="0">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4095100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215B9C89-B45A-4220-B3DB-03E13E733E5C}" type="slidenum">
              <a:rPr lang="en-US" smtClean="0">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258579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CFB4BF51-B50C-454E-BB14-109CEA97A610}" type="slidenum">
              <a:rPr lang="en-US" smtClean="0">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3714104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9FFD6412-D282-4AFE-BB7D-A79A89512000}" type="slidenum">
              <a:rPr lang="en-US" smtClean="0">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23483794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749E420C-DBCB-4DD4-BBE2-A311D551C085}" type="slidenum">
              <a:rPr lang="en-US" smtClean="0">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17569826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ADBB3BD2-46F6-4D42-8A97-FE2C800C1B33}" type="slidenum">
              <a:rPr lang="en-US" smtClean="0">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3905684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F0BAB9-ECF1-4927-8464-BBA6D0030259}"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0A7D64-4450-430E-A1CB-8314D55EC439}" type="slidenum">
              <a:rPr lang="en-US" smtClean="0"/>
              <a:t>‹#›</a:t>
            </a:fld>
            <a:endParaRPr lang="en-US"/>
          </a:p>
        </p:txBody>
      </p:sp>
    </p:spTree>
    <p:extLst>
      <p:ext uri="{BB962C8B-B14F-4D97-AF65-F5344CB8AC3E}">
        <p14:creationId xmlns:p14="http://schemas.microsoft.com/office/powerpoint/2010/main" val="39845502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84B1762B-3C88-4511-B923-9FB8ABB71FCD}" type="slidenum">
              <a:rPr lang="en-US" smtClean="0">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41985898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2CB37EC7-5807-440E-A5B2-E1CEEB8AEE7E}" type="slidenum">
              <a:rPr lang="en-US" smtClean="0">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20542564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D65F2564-F238-4C4E-92AB-3C60302F2A77}" type="slidenum">
              <a:rPr lang="en-US" smtClean="0">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992354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BF0BAB9-ECF1-4927-8464-BBA6D0030259}"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0A7D64-4450-430E-A1CB-8314D55EC439}" type="slidenum">
              <a:rPr lang="en-US" smtClean="0"/>
              <a:t>‹#›</a:t>
            </a:fld>
            <a:endParaRPr lang="en-US"/>
          </a:p>
        </p:txBody>
      </p:sp>
    </p:spTree>
    <p:extLst>
      <p:ext uri="{BB962C8B-B14F-4D97-AF65-F5344CB8AC3E}">
        <p14:creationId xmlns:p14="http://schemas.microsoft.com/office/powerpoint/2010/main" val="420709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F0BAB9-ECF1-4927-8464-BBA6D0030259}" type="datetimeFigureOut">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0A7D64-4450-430E-A1CB-8314D55EC439}" type="slidenum">
              <a:rPr lang="en-US" smtClean="0"/>
              <a:t>‹#›</a:t>
            </a:fld>
            <a:endParaRPr lang="en-US"/>
          </a:p>
        </p:txBody>
      </p:sp>
    </p:spTree>
    <p:extLst>
      <p:ext uri="{BB962C8B-B14F-4D97-AF65-F5344CB8AC3E}">
        <p14:creationId xmlns:p14="http://schemas.microsoft.com/office/powerpoint/2010/main" val="3423542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F0BAB9-ECF1-4927-8464-BBA6D0030259}" type="datetimeFigureOut">
              <a:rPr lang="en-US" smtClean="0"/>
              <a:t>10/3/2018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0A7D64-4450-430E-A1CB-8314D55EC439}" type="slidenum">
              <a:rPr lang="en-US" smtClean="0"/>
              <a:t>‹#›</a:t>
            </a:fld>
            <a:endParaRPr lang="en-US"/>
          </a:p>
        </p:txBody>
      </p:sp>
    </p:spTree>
    <p:extLst>
      <p:ext uri="{BB962C8B-B14F-4D97-AF65-F5344CB8AC3E}">
        <p14:creationId xmlns:p14="http://schemas.microsoft.com/office/powerpoint/2010/main" val="240585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F0BAB9-ECF1-4927-8464-BBA6D0030259}" type="datetimeFigureOut">
              <a:rPr lang="en-US" smtClean="0"/>
              <a:t>10/3/2018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0A7D64-4450-430E-A1CB-8314D55EC439}" type="slidenum">
              <a:rPr lang="en-US" smtClean="0"/>
              <a:t>‹#›</a:t>
            </a:fld>
            <a:endParaRPr lang="en-US"/>
          </a:p>
        </p:txBody>
      </p:sp>
    </p:spTree>
    <p:extLst>
      <p:ext uri="{BB962C8B-B14F-4D97-AF65-F5344CB8AC3E}">
        <p14:creationId xmlns:p14="http://schemas.microsoft.com/office/powerpoint/2010/main" val="2569113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F0BAB9-ECF1-4927-8464-BBA6D0030259}" type="datetimeFigureOut">
              <a:rPr lang="en-US" smtClean="0"/>
              <a:t>10/3/2018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0A7D64-4450-430E-A1CB-8314D55EC439}" type="slidenum">
              <a:rPr lang="en-US" smtClean="0"/>
              <a:t>‹#›</a:t>
            </a:fld>
            <a:endParaRPr lang="en-US"/>
          </a:p>
        </p:txBody>
      </p:sp>
    </p:spTree>
    <p:extLst>
      <p:ext uri="{BB962C8B-B14F-4D97-AF65-F5344CB8AC3E}">
        <p14:creationId xmlns:p14="http://schemas.microsoft.com/office/powerpoint/2010/main" val="1447691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BF0BAB9-ECF1-4927-8464-BBA6D0030259}" type="datetimeFigureOut">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0A7D64-4450-430E-A1CB-8314D55EC439}" type="slidenum">
              <a:rPr lang="en-US" smtClean="0"/>
              <a:t>‹#›</a:t>
            </a:fld>
            <a:endParaRPr lang="en-US"/>
          </a:p>
        </p:txBody>
      </p:sp>
    </p:spTree>
    <p:extLst>
      <p:ext uri="{BB962C8B-B14F-4D97-AF65-F5344CB8AC3E}">
        <p14:creationId xmlns:p14="http://schemas.microsoft.com/office/powerpoint/2010/main" val="945342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BF0BAB9-ECF1-4927-8464-BBA6D0030259}" type="datetimeFigureOut">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0A7D64-4450-430E-A1CB-8314D55EC439}" type="slidenum">
              <a:rPr lang="en-US" smtClean="0"/>
              <a:t>‹#›</a:t>
            </a:fld>
            <a:endParaRPr lang="en-US"/>
          </a:p>
        </p:txBody>
      </p:sp>
    </p:spTree>
    <p:extLst>
      <p:ext uri="{BB962C8B-B14F-4D97-AF65-F5344CB8AC3E}">
        <p14:creationId xmlns:p14="http://schemas.microsoft.com/office/powerpoint/2010/main" val="1334304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F0BAB9-ECF1-4927-8464-BBA6D0030259}" type="datetimeFigureOut">
              <a:rPr lang="en-US" smtClean="0"/>
              <a:t>10/3/2018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0A7D64-4450-430E-A1CB-8314D55EC439}" type="slidenum">
              <a:rPr lang="en-US" smtClean="0"/>
              <a:t>‹#›</a:t>
            </a:fld>
            <a:endParaRPr lang="en-US"/>
          </a:p>
        </p:txBody>
      </p:sp>
    </p:spTree>
    <p:extLst>
      <p:ext uri="{BB962C8B-B14F-4D97-AF65-F5344CB8AC3E}">
        <p14:creationId xmlns:p14="http://schemas.microsoft.com/office/powerpoint/2010/main" val="3163985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fontAlgn="base">
              <a:spcBef>
                <a:spcPct val="0"/>
              </a:spcBef>
              <a:spcAft>
                <a:spcPct val="0"/>
              </a:spcAft>
              <a:defRPr/>
            </a:pPr>
            <a:fld id="{E6B63DE1-6DF1-49E9-A645-190D7EA1774C}" type="slidenum">
              <a:rPr lang="en-US" smtClean="0">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10581507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Extra Notes on Reactions Kinetics</a:t>
            </a:r>
            <a:endParaRPr lang="en-US" dirty="0"/>
          </a:p>
        </p:txBody>
      </p:sp>
      <p:sp>
        <p:nvSpPr>
          <p:cNvPr id="3" name="Subtitle 2"/>
          <p:cNvSpPr>
            <a:spLocks noGrp="1"/>
          </p:cNvSpPr>
          <p:nvPr>
            <p:ph type="subTitle" idx="1"/>
          </p:nvPr>
        </p:nvSpPr>
        <p:spPr/>
        <p:txBody>
          <a:bodyPr>
            <a:normAutofit/>
          </a:bodyPr>
          <a:lstStyle/>
          <a:p>
            <a:r>
              <a:rPr lang="en-US" sz="2800" dirty="0" smtClean="0"/>
              <a:t>In Collaboration with James Glazier, Bloomington</a:t>
            </a:r>
            <a:endParaRPr lang="en-US" sz="2800" dirty="0"/>
          </a:p>
        </p:txBody>
      </p:sp>
      <p:pic>
        <p:nvPicPr>
          <p:cNvPr id="4" name="Picture 4" descr="redblackblocki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5980579"/>
            <a:ext cx="484188"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2" descr="Image result for uw logo"/>
          <p:cNvSpPr>
            <a:spLocks noChangeAspect="1" noChangeArrowheads="1"/>
          </p:cNvSpPr>
          <p:nvPr/>
        </p:nvSpPr>
        <p:spPr bwMode="auto">
          <a:xfrm>
            <a:off x="155574" y="-144463"/>
            <a:ext cx="2005529" cy="200553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3"/>
          <a:stretch>
            <a:fillRect/>
          </a:stretch>
        </p:blipFill>
        <p:spPr>
          <a:xfrm>
            <a:off x="2452742" y="5916031"/>
            <a:ext cx="791359" cy="791359"/>
          </a:xfrm>
          <a:prstGeom prst="rect">
            <a:avLst/>
          </a:prstGeom>
        </p:spPr>
      </p:pic>
    </p:spTree>
    <p:extLst>
      <p:ext uri="{BB962C8B-B14F-4D97-AF65-F5344CB8AC3E}">
        <p14:creationId xmlns:p14="http://schemas.microsoft.com/office/powerpoint/2010/main" val="271699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0133" y="3337"/>
            <a:ext cx="9144000" cy="868362"/>
          </a:xfrm>
        </p:spPr>
        <p:txBody>
          <a:bodyPr>
            <a:noAutofit/>
          </a:bodyPr>
          <a:lstStyle/>
          <a:p>
            <a:r>
              <a:rPr lang="en-US" sz="3600" b="1" dirty="0">
                <a:solidFill>
                  <a:srgbClr val="0000CC"/>
                </a:solidFill>
              </a:rPr>
              <a:t>Rate Laws and Mass Action </a:t>
            </a:r>
            <a:endParaRPr lang="en-US" sz="3600" b="1" dirty="0">
              <a:solidFill>
                <a:srgbClr val="0000CC"/>
              </a:solidFill>
            </a:endParaRPr>
          </a:p>
        </p:txBody>
      </p:sp>
      <mc:AlternateContent xmlns:mc="http://schemas.openxmlformats.org/markup-compatibility/2006">
        <mc:Choice xmlns:a14="http://schemas.microsoft.com/office/drawing/2010/main" Requires="a14">
          <p:sp>
            <p:nvSpPr>
              <p:cNvPr id="12" name="Rectangle 11"/>
              <p:cNvSpPr/>
              <p:nvPr/>
            </p:nvSpPr>
            <p:spPr>
              <a:xfrm>
                <a:off x="1989137" y="830482"/>
                <a:ext cx="8382000" cy="618246"/>
              </a:xfrm>
              <a:prstGeom prst="rect">
                <a:avLst/>
              </a:prstGeom>
            </p:spPr>
            <p:txBody>
              <a:bodyPr wrap="square">
                <a:spAutoFit/>
              </a:bodyPr>
              <a:lstStyle/>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𝐴</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𝐵</m:t>
                      </m:r>
                      <m:groupChr>
                        <m:groupChrPr>
                          <m:chr m:val="→"/>
                          <m:vertJc m:val="bot"/>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groupChrPr>
                        <m:e>
                          <m:sSub>
                            <m:sSubPr>
                              <m:ctrl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𝑣</m:t>
                              </m:r>
                            </m:e>
                            <m:sub>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𝑓</m:t>
                              </m:r>
                            </m:sub>
                          </m:sSub>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𝐴</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𝐵</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e>
                      </m:groupCh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𝐶</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𝑑𝐴</m:t>
                          </m:r>
                        </m:num>
                        <m:den>
                          <m:r>
                            <a:rPr lang="en-US" i="1">
                              <a:solidFill>
                                <a:srgbClr val="000000"/>
                              </a:solidFill>
                              <a:latin typeface="Cambria Math" panose="02040503050406030204" pitchFamily="18" charset="0"/>
                            </a:rPr>
                            <m:t>𝑑𝑡</m:t>
                          </m:r>
                        </m:den>
                      </m:f>
                      <m:r>
                        <a:rPr lang="en-US" i="1">
                          <a:solidFill>
                            <a:srgbClr val="000000"/>
                          </a:solidFill>
                          <a:latin typeface="Cambria Math" panose="02040503050406030204" pitchFamily="18" charset="0"/>
                        </a:rPr>
                        <m:t>=</m:t>
                      </m:r>
                      <m:r>
                        <a:rPr lang="en-US">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𝑣</m:t>
                          </m:r>
                        </m:e>
                        <m:sub>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𝑓</m:t>
                          </m:r>
                        </m:sub>
                      </m:sSub>
                      <m:d>
                        <m:dPr>
                          <m:ctrl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𝐴</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𝐵</m:t>
                          </m:r>
                        </m:e>
                      </m:d>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𝑑𝐵</m:t>
                          </m:r>
                        </m:num>
                        <m:den>
                          <m:r>
                            <a:rPr lang="en-US" i="1">
                              <a:solidFill>
                                <a:srgbClr val="000000"/>
                              </a:solidFill>
                              <a:latin typeface="Cambria Math" panose="02040503050406030204" pitchFamily="18" charset="0"/>
                            </a:rPr>
                            <m:t>𝑑𝑡</m:t>
                          </m:r>
                        </m:den>
                      </m:f>
                      <m:r>
                        <a:rPr lang="en-US" i="1">
                          <a:solidFill>
                            <a:srgbClr val="000000"/>
                          </a:solidFill>
                          <a:latin typeface="Cambria Math" panose="02040503050406030204" pitchFamily="18" charset="0"/>
                        </a:rPr>
                        <m:t>=</m:t>
                      </m:r>
                      <m:r>
                        <a:rPr lang="en-US">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𝑣</m:t>
                          </m:r>
                        </m:e>
                        <m:sub>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𝑓</m:t>
                          </m:r>
                        </m:sub>
                      </m:sSub>
                      <m:d>
                        <m:dPr>
                          <m:ctrl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𝐴</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𝐵</m:t>
                          </m:r>
                        </m:e>
                      </m:d>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𝑑𝐶</m:t>
                          </m:r>
                        </m:num>
                        <m:den>
                          <m:r>
                            <a:rPr lang="en-US" i="1">
                              <a:solidFill>
                                <a:srgbClr val="000000"/>
                              </a:solidFill>
                              <a:latin typeface="Cambria Math" panose="02040503050406030204" pitchFamily="18" charset="0"/>
                            </a:rPr>
                            <m:t>𝑑𝑡</m:t>
                          </m:r>
                        </m:den>
                      </m:f>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𝑣</m:t>
                          </m:r>
                        </m:e>
                        <m:sub>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𝑓</m:t>
                          </m:r>
                        </m:sub>
                      </m:sSub>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𝐴</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𝐵</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dirty="0">
                  <a:solidFill>
                    <a:srgbClr val="000000"/>
                  </a:solidFill>
                  <a:latin typeface="Arial" panose="020B0604020202020204" pitchFamily="34" charset="0"/>
                </a:endParaRPr>
              </a:p>
            </p:txBody>
          </p:sp>
        </mc:Choice>
        <mc:Fallback>
          <p:sp>
            <p:nvSpPr>
              <p:cNvPr id="12" name="Rectangle 11"/>
              <p:cNvSpPr>
                <a:spLocks noRot="1" noChangeAspect="1" noMove="1" noResize="1" noEditPoints="1" noAdjustHandles="1" noChangeArrowheads="1" noChangeShapeType="1" noTextEdit="1"/>
              </p:cNvSpPr>
              <p:nvPr/>
            </p:nvSpPr>
            <p:spPr>
              <a:xfrm>
                <a:off x="1989137" y="830482"/>
                <a:ext cx="8382000" cy="61824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Rectangle 14"/>
              <p:cNvSpPr/>
              <p:nvPr/>
            </p:nvSpPr>
            <p:spPr>
              <a:xfrm>
                <a:off x="2033589" y="1524000"/>
                <a:ext cx="8536759" cy="5721310"/>
              </a:xfrm>
              <a:prstGeom prst="rect">
                <a:avLst/>
              </a:prstGeom>
            </p:spPr>
            <p:txBody>
              <a:bodyPr wrap="square">
                <a:spAutoFit/>
              </a:bodyPr>
              <a:lstStyle/>
              <a:p>
                <a:pPr eaLnBrk="0" fontAlgn="base" hangingPunct="0">
                  <a:spcBef>
                    <a:spcPct val="0"/>
                  </a:spcBef>
                  <a:spcAft>
                    <a:spcPct val="0"/>
                  </a:spcAft>
                </a:pPr>
                <a:r>
                  <a:rPr lang="en-US" b="1" dirty="0">
                    <a:solidFill>
                      <a:srgbClr val="000000"/>
                    </a:solidFill>
                    <a:latin typeface="Arial" panose="020B0604020202020204" pitchFamily="34" charset="0"/>
                  </a:rPr>
                  <a:t>Step 4:</a:t>
                </a:r>
                <a:r>
                  <a:rPr lang="en-US" dirty="0">
                    <a:solidFill>
                      <a:srgbClr val="000000"/>
                    </a:solidFill>
                    <a:latin typeface="Arial" panose="020B0604020202020204" pitchFamily="34" charset="0"/>
                  </a:rPr>
                  <a:t> To go further, we need a hypothesis about the </a:t>
                </a:r>
                <a:r>
                  <a:rPr lang="en-US" b="1" dirty="0">
                    <a:solidFill>
                      <a:srgbClr val="000000"/>
                    </a:solidFill>
                    <a:latin typeface="Arial" panose="020B0604020202020204" pitchFamily="34" charset="0"/>
                  </a:rPr>
                  <a:t>rate law </a:t>
                </a:r>
                <a14:m>
                  <m:oMath xmlns:m="http://schemas.openxmlformats.org/officeDocument/2006/math">
                    <m:sSub>
                      <m:sSubPr>
                        <m:ctrl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𝑣</m:t>
                        </m:r>
                      </m:e>
                      <m:sub>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𝑓</m:t>
                        </m:r>
                      </m:sub>
                    </m:sSub>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𝐴</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𝐵</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endParaRPr lang="en-US" dirty="0">
                  <a:solidFill>
                    <a:srgbClr val="000000"/>
                  </a:solidFill>
                  <a:latin typeface="Arial" panose="020B0604020202020204" pitchFamily="34" charset="0"/>
                </a:endParaRPr>
              </a:p>
              <a:p>
                <a:pPr eaLnBrk="0" fontAlgn="base" hangingPunct="0">
                  <a:spcBef>
                    <a:spcPct val="0"/>
                  </a:spcBef>
                  <a:spcAft>
                    <a:spcPct val="0"/>
                  </a:spcAft>
                </a:pPr>
                <a:endParaRPr lang="en-US" dirty="0">
                  <a:solidFill>
                    <a:srgbClr val="000000"/>
                  </a:solidFill>
                  <a:latin typeface="Arial" panose="020B0604020202020204" pitchFamily="34" charset="0"/>
                </a:endParaRPr>
              </a:p>
              <a:p>
                <a:pPr eaLnBrk="0" fontAlgn="base" hangingPunct="0">
                  <a:spcBef>
                    <a:spcPct val="0"/>
                  </a:spcBef>
                  <a:spcAft>
                    <a:spcPct val="0"/>
                  </a:spcAft>
                </a:pPr>
                <a:r>
                  <a:rPr lang="en-US" dirty="0">
                    <a:solidFill>
                      <a:srgbClr val="000000"/>
                    </a:solidFill>
                    <a:latin typeface="Arial" panose="020B0604020202020204" pitchFamily="34" charset="0"/>
                  </a:rPr>
                  <a:t>As a first guess about the form of the rate law, we notice that if we have no A, we can’t produce C, so the rate of production of </a:t>
                </a:r>
                <a14:m>
                  <m:oMath xmlns:m="http://schemas.openxmlformats.org/officeDocument/2006/math">
                    <m:r>
                      <a:rPr lang="en-US" i="1" dirty="0">
                        <a:solidFill>
                          <a:srgbClr val="000000"/>
                        </a:solidFill>
                        <a:latin typeface="Cambria Math" panose="02040503050406030204" pitchFamily="18" charset="0"/>
                      </a:rPr>
                      <m:t>𝐶</m:t>
                    </m:r>
                  </m:oMath>
                </a14:m>
                <a:r>
                  <a:rPr lang="en-US" dirty="0">
                    <a:solidFill>
                      <a:srgbClr val="000000"/>
                    </a:solidFill>
                    <a:latin typeface="Arial" panose="020B0604020202020204" pitchFamily="34" charset="0"/>
                  </a:rPr>
                  <a:t> for </a:t>
                </a:r>
                <a14:m>
                  <m:oMath xmlns:m="http://schemas.openxmlformats.org/officeDocument/2006/math">
                    <m:r>
                      <a:rPr lang="en-US" i="1" dirty="0">
                        <a:solidFill>
                          <a:srgbClr val="000000"/>
                        </a:solidFill>
                        <a:latin typeface="Cambria Math" panose="02040503050406030204" pitchFamily="18" charset="0"/>
                      </a:rPr>
                      <m:t>𝐴</m:t>
                    </m:r>
                    <m:r>
                      <a:rPr lang="en-US" i="1" dirty="0">
                        <a:solidFill>
                          <a:srgbClr val="000000"/>
                        </a:solidFill>
                        <a:latin typeface="Cambria Math" panose="02040503050406030204" pitchFamily="18" charset="0"/>
                      </a:rPr>
                      <m:t> = 0 </m:t>
                    </m:r>
                  </m:oMath>
                </a14:m>
                <a:r>
                  <a:rPr lang="en-US" dirty="0">
                    <a:solidFill>
                      <a:srgbClr val="000000"/>
                    </a:solidFill>
                    <a:latin typeface="Arial" panose="020B0604020202020204" pitchFamily="34" charset="0"/>
                  </a:rPr>
                  <a:t>must be </a:t>
                </a:r>
                <a14:m>
                  <m:oMath xmlns:m="http://schemas.openxmlformats.org/officeDocument/2006/math">
                    <m:r>
                      <a:rPr lang="en-US" i="1" dirty="0">
                        <a:solidFill>
                          <a:srgbClr val="000000"/>
                        </a:solidFill>
                        <a:latin typeface="Cambria Math" panose="02040503050406030204" pitchFamily="18" charset="0"/>
                      </a:rPr>
                      <m:t>0</m:t>
                    </m:r>
                  </m:oMath>
                </a14:m>
                <a:r>
                  <a:rPr lang="en-US" dirty="0">
                    <a:solidFill>
                      <a:srgbClr val="000000"/>
                    </a:solidFill>
                    <a:latin typeface="Arial" panose="020B0604020202020204" pitchFamily="34" charset="0"/>
                  </a:rPr>
                  <a:t>, </a:t>
                </a:r>
                <a14:m>
                  <m:oMath xmlns:m="http://schemas.openxmlformats.org/officeDocument/2006/math">
                    <m:sSub>
                      <m:sSubPr>
                        <m:ctrl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𝑣</m:t>
                        </m:r>
                      </m:e>
                      <m:sub>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𝑓</m:t>
                        </m:r>
                      </m:sub>
                    </m:sSub>
                    <m:d>
                      <m:dPr>
                        <m:ctrl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0</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𝐵</m:t>
                        </m:r>
                      </m:e>
                    </m:d>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=0</m:t>
                    </m:r>
                  </m:oMath>
                </a14:m>
                <a:endParaRPr lang="en-US" dirty="0">
                  <a:solidFill>
                    <a:srgbClr val="000000"/>
                  </a:solidFill>
                  <a:latin typeface="Arial" panose="020B0604020202020204" pitchFamily="34" charset="0"/>
                </a:endParaRPr>
              </a:p>
              <a:p>
                <a:pPr eaLnBrk="0" fontAlgn="base" hangingPunct="0">
                  <a:spcBef>
                    <a:spcPct val="0"/>
                  </a:spcBef>
                  <a:spcAft>
                    <a:spcPct val="0"/>
                  </a:spcAft>
                </a:pPr>
                <a:r>
                  <a:rPr lang="en-US" dirty="0">
                    <a:solidFill>
                      <a:srgbClr val="000000"/>
                    </a:solidFill>
                    <a:latin typeface="Arial" panose="020B0604020202020204" pitchFamily="34" charset="0"/>
                  </a:rPr>
                  <a:t>Similarly, we can’t produce C is we have no B, so </a:t>
                </a:r>
                <a:r>
                  <a:rPr lang="en-US" dirty="0">
                    <a:solidFill>
                      <a:srgbClr val="000000"/>
                    </a:solidFill>
                    <a:latin typeface="Arial" panose="020B0604020202020204" pitchFamily="34" charset="0"/>
                  </a:rPr>
                  <a:t>the rate of production of </a:t>
                </a:r>
                <a14:m>
                  <m:oMath xmlns:m="http://schemas.openxmlformats.org/officeDocument/2006/math">
                    <m:r>
                      <a:rPr lang="en-US" i="1" dirty="0">
                        <a:solidFill>
                          <a:srgbClr val="000000"/>
                        </a:solidFill>
                        <a:latin typeface="Cambria Math" panose="02040503050406030204" pitchFamily="18" charset="0"/>
                      </a:rPr>
                      <m:t>𝐶</m:t>
                    </m:r>
                  </m:oMath>
                </a14:m>
                <a:r>
                  <a:rPr lang="en-US" dirty="0">
                    <a:solidFill>
                      <a:srgbClr val="000000"/>
                    </a:solidFill>
                    <a:latin typeface="Arial" panose="020B0604020202020204" pitchFamily="34" charset="0"/>
                  </a:rPr>
                  <a:t> for </a:t>
                </a:r>
                <a14:m>
                  <m:oMath xmlns:m="http://schemas.openxmlformats.org/officeDocument/2006/math">
                    <m:r>
                      <a:rPr lang="en-US" i="1" dirty="0">
                        <a:solidFill>
                          <a:srgbClr val="000000"/>
                        </a:solidFill>
                        <a:latin typeface="Cambria Math" panose="02040503050406030204" pitchFamily="18" charset="0"/>
                      </a:rPr>
                      <m:t>𝐵</m:t>
                    </m:r>
                    <m:r>
                      <a:rPr lang="en-US" i="1" dirty="0">
                        <a:solidFill>
                          <a:srgbClr val="000000"/>
                        </a:solidFill>
                        <a:latin typeface="Cambria Math" panose="02040503050406030204" pitchFamily="18" charset="0"/>
                      </a:rPr>
                      <m:t> = 0 </m:t>
                    </m:r>
                  </m:oMath>
                </a14:m>
                <a:r>
                  <a:rPr lang="en-US" dirty="0">
                    <a:solidFill>
                      <a:srgbClr val="000000"/>
                    </a:solidFill>
                    <a:latin typeface="Arial" panose="020B0604020202020204" pitchFamily="34" charset="0"/>
                  </a:rPr>
                  <a:t>must be </a:t>
                </a:r>
                <a14:m>
                  <m:oMath xmlns:m="http://schemas.openxmlformats.org/officeDocument/2006/math">
                    <m:r>
                      <a:rPr lang="en-US" i="1" dirty="0">
                        <a:solidFill>
                          <a:srgbClr val="000000"/>
                        </a:solidFill>
                        <a:latin typeface="Cambria Math" panose="02040503050406030204" pitchFamily="18" charset="0"/>
                      </a:rPr>
                      <m:t>0</m:t>
                    </m:r>
                  </m:oMath>
                </a14:m>
                <a:r>
                  <a:rPr lang="en-US" dirty="0">
                    <a:solidFill>
                      <a:srgbClr val="000000"/>
                    </a:solidFill>
                    <a:latin typeface="Arial" panose="020B0604020202020204" pitchFamily="34" charset="0"/>
                  </a:rPr>
                  <a:t>, </a:t>
                </a:r>
                <a14:m>
                  <m:oMath xmlns:m="http://schemas.openxmlformats.org/officeDocument/2006/math">
                    <m:sSub>
                      <m:sSubPr>
                        <m:ctrl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𝑣</m:t>
                        </m:r>
                      </m:e>
                      <m:sub>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𝑓</m:t>
                        </m:r>
                      </m:sub>
                    </m:sSub>
                    <m:d>
                      <m:dPr>
                        <m:ctrl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𝐴</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0</m:t>
                        </m:r>
                      </m:e>
                    </m:d>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=0</m:t>
                    </m:r>
                  </m:oMath>
                </a14:m>
                <a:endParaRPr lang="en-US" dirty="0">
                  <a:solidFill>
                    <a:srgbClr val="000000"/>
                  </a:solidFill>
                  <a:latin typeface="Arial" panose="020B0604020202020204" pitchFamily="34" charset="0"/>
                  <a:ea typeface="Cambria Math" panose="02040503050406030204" pitchFamily="18" charset="0"/>
                  <a:cs typeface="Times New Roman" panose="02020603050405020304" pitchFamily="18" charset="0"/>
                </a:endParaRPr>
              </a:p>
              <a:p>
                <a:pPr eaLnBrk="0" fontAlgn="base" hangingPunct="0">
                  <a:spcBef>
                    <a:spcPct val="0"/>
                  </a:spcBef>
                  <a:spcAft>
                    <a:spcPct val="0"/>
                  </a:spcAft>
                </a:pPr>
                <a:endParaRPr lang="en-US" dirty="0">
                  <a:solidFill>
                    <a:srgbClr val="000000"/>
                  </a:solidFill>
                  <a:latin typeface="Arial" panose="020B0604020202020204" pitchFamily="34" charset="0"/>
                  <a:ea typeface="Cambria Math" panose="02040503050406030204" pitchFamily="18" charset="0"/>
                  <a:cs typeface="Times New Roman" panose="02020603050405020304" pitchFamily="18" charset="0"/>
                </a:endParaRPr>
              </a:p>
              <a:p>
                <a:pPr eaLnBrk="0" fontAlgn="base" hangingPunct="0">
                  <a:spcBef>
                    <a:spcPct val="0"/>
                  </a:spcBef>
                  <a:spcAft>
                    <a:spcPct val="0"/>
                  </a:spcAft>
                </a:pPr>
                <a:r>
                  <a:rPr lang="en-US" dirty="0">
                    <a:solidFill>
                      <a:srgbClr val="000000"/>
                    </a:solidFill>
                    <a:latin typeface="Arial" panose="020B0604020202020204" pitchFamily="34" charset="0"/>
                    <a:ea typeface="Cambria Math" panose="02040503050406030204" pitchFamily="18" charset="0"/>
                    <a:cs typeface="Times New Roman" panose="02020603050405020304" pitchFamily="18" charset="0"/>
                  </a:rPr>
                  <a:t>We expect that the more A we have, the faster the reaction and the more B we have, the faster the reaction</a:t>
                </a:r>
              </a:p>
              <a:p>
                <a:pPr eaLnBrk="0" fontAlgn="base" hangingPunct="0">
                  <a:spcBef>
                    <a:spcPct val="0"/>
                  </a:spcBef>
                  <a:spcAft>
                    <a:spcPct val="0"/>
                  </a:spcAft>
                </a:pPr>
                <a:endParaRPr lang="en-US" dirty="0">
                  <a:solidFill>
                    <a:srgbClr val="000000"/>
                  </a:solidFill>
                  <a:latin typeface="Arial" panose="020B0604020202020204" pitchFamily="34" charset="0"/>
                  <a:ea typeface="Cambria Math" panose="02040503050406030204" pitchFamily="18" charset="0"/>
                  <a:cs typeface="Times New Roman" panose="02020603050405020304" pitchFamily="18" charset="0"/>
                </a:endParaRPr>
              </a:p>
              <a:p>
                <a:pPr eaLnBrk="0" fontAlgn="base" hangingPunct="0">
                  <a:spcBef>
                    <a:spcPct val="0"/>
                  </a:spcBef>
                  <a:spcAft>
                    <a:spcPct val="0"/>
                  </a:spcAft>
                </a:pPr>
                <a:endParaRPr lang="en-US" dirty="0">
                  <a:solidFill>
                    <a:srgbClr val="000000"/>
                  </a:solidFill>
                  <a:latin typeface="Arial" panose="020B0604020202020204" pitchFamily="34" charset="0"/>
                  <a:ea typeface="Cambria Math" panose="02040503050406030204" pitchFamily="18" charset="0"/>
                  <a:cs typeface="Times New Roman" panose="02020603050405020304" pitchFamily="18" charset="0"/>
                </a:endParaRPr>
              </a:p>
              <a:p>
                <a:pPr eaLnBrk="0" fontAlgn="base" hangingPunct="0">
                  <a:spcBef>
                    <a:spcPct val="0"/>
                  </a:spcBef>
                  <a:spcAft>
                    <a:spcPct val="0"/>
                  </a:spcAft>
                </a:pPr>
                <a:r>
                  <a:rPr lang="en-US" dirty="0">
                    <a:solidFill>
                      <a:srgbClr val="000000"/>
                    </a:solidFill>
                    <a:latin typeface="Arial" panose="020B0604020202020204" pitchFamily="34" charset="0"/>
                    <a:ea typeface="Cambria Math" panose="02040503050406030204" pitchFamily="18" charset="0"/>
                    <a:cs typeface="Times New Roman" panose="02020603050405020304" pitchFamily="18" charset="0"/>
                  </a:rPr>
                  <a:t>The simplest form we can write that obeys these limits is the </a:t>
                </a:r>
                <a:r>
                  <a:rPr lang="en-US" b="1" dirty="0">
                    <a:solidFill>
                      <a:srgbClr val="000000"/>
                    </a:solidFill>
                    <a:latin typeface="Arial" panose="020B0604020202020204" pitchFamily="34" charset="0"/>
                    <a:ea typeface="Cambria Math" panose="02040503050406030204" pitchFamily="18" charset="0"/>
                    <a:cs typeface="Times New Roman" panose="02020603050405020304" pitchFamily="18" charset="0"/>
                  </a:rPr>
                  <a:t>Law of Mass Action</a:t>
                </a:r>
              </a:p>
              <a:p>
                <a:pPr eaLnBrk="0" fontAlgn="base" hangingPunct="0">
                  <a:spcBef>
                    <a:spcPct val="0"/>
                  </a:spcBef>
                  <a:spcAft>
                    <a:spcPct val="0"/>
                  </a:spcAft>
                </a:pPr>
                <a:endParaRPr lang="en-US" b="1" dirty="0">
                  <a:solidFill>
                    <a:srgbClr val="000000"/>
                  </a:solidFill>
                  <a:latin typeface="Arial" panose="020B0604020202020204" pitchFamily="34" charset="0"/>
                  <a:ea typeface="Cambria Math" panose="02040503050406030204" pitchFamily="18" charset="0"/>
                  <a:cs typeface="Times New Roman" panose="02020603050405020304" pitchFamily="18" charset="0"/>
                </a:endParaRPr>
              </a:p>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𝑣</m:t>
                          </m:r>
                        </m:e>
                        <m:sub>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𝑓</m:t>
                          </m:r>
                        </m:sub>
                      </m:sSub>
                      <m:d>
                        <m:dPr>
                          <m:ctrl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𝐴</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𝐵</m:t>
                          </m:r>
                        </m:e>
                      </m:d>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𝑘𝐴𝐵</m:t>
                      </m:r>
                    </m:oMath>
                  </m:oMathPara>
                </a14:m>
                <a:endParaRPr lang="en-US" dirty="0">
                  <a:solidFill>
                    <a:srgbClr val="000000"/>
                  </a:solidFill>
                  <a:latin typeface="Arial" panose="020B0604020202020204" pitchFamily="34" charset="0"/>
                </a:endParaRPr>
              </a:p>
              <a:p>
                <a:pPr eaLnBrk="0" fontAlgn="base" hangingPunct="0">
                  <a:spcBef>
                    <a:spcPct val="0"/>
                  </a:spcBef>
                  <a:spcAft>
                    <a:spcPct val="0"/>
                  </a:spcAft>
                </a:pPr>
                <a:endParaRPr lang="en-US" dirty="0">
                  <a:solidFill>
                    <a:srgbClr val="000000"/>
                  </a:solidFill>
                  <a:latin typeface="Arial" panose="020B0604020202020204" pitchFamily="34" charset="0"/>
                </a:endParaRPr>
              </a:p>
              <a:p>
                <a:pPr eaLnBrk="0" fontAlgn="base" hangingPunct="0">
                  <a:spcBef>
                    <a:spcPct val="0"/>
                  </a:spcBef>
                  <a:spcAft>
                    <a:spcPct val="0"/>
                  </a:spcAft>
                </a:pPr>
                <a:r>
                  <a:rPr lang="en-US" dirty="0">
                    <a:solidFill>
                      <a:srgbClr val="000000"/>
                    </a:solidFill>
                    <a:latin typeface="Arial" panose="020B0604020202020204" pitchFamily="34" charset="0"/>
                  </a:rPr>
                  <a:t>Where </a:t>
                </a:r>
                <a14:m>
                  <m:oMath xmlns:m="http://schemas.openxmlformats.org/officeDocument/2006/math">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𝑘</m:t>
                    </m:r>
                  </m:oMath>
                </a14:m>
                <a:r>
                  <a:rPr lang="en-US" dirty="0">
                    <a:solidFill>
                      <a:srgbClr val="000000"/>
                    </a:solidFill>
                    <a:latin typeface="Arial" panose="020B0604020202020204" pitchFamily="34" charset="0"/>
                  </a:rPr>
                  <a:t> is a </a:t>
                </a:r>
                <a:r>
                  <a:rPr lang="en-US" b="1" dirty="0">
                    <a:solidFill>
                      <a:srgbClr val="000000"/>
                    </a:solidFill>
                    <a:latin typeface="Arial" panose="020B0604020202020204" pitchFamily="34" charset="0"/>
                  </a:rPr>
                  <a:t>rate constant </a:t>
                </a:r>
                <a:r>
                  <a:rPr lang="en-US" dirty="0">
                    <a:solidFill>
                      <a:srgbClr val="000000"/>
                    </a:solidFill>
                    <a:latin typeface="Arial" panose="020B0604020202020204" pitchFamily="34" charset="0"/>
                  </a:rPr>
                  <a:t>that depends on the experimental conditions (temperature, pH, pressure,…) We will revisit the origin and meaning of this rate law later and also look at alternatives</a:t>
                </a:r>
              </a:p>
              <a:p>
                <a:pPr eaLnBrk="0" fontAlgn="base" hangingPunct="0">
                  <a:spcBef>
                    <a:spcPct val="0"/>
                  </a:spcBef>
                  <a:spcAft>
                    <a:spcPct val="0"/>
                  </a:spcAft>
                </a:pPr>
                <a:endParaRPr lang="en-US" dirty="0">
                  <a:solidFill>
                    <a:srgbClr val="000000"/>
                  </a:solidFill>
                  <a:latin typeface="Arial" panose="020B0604020202020204" pitchFamily="34" charset="0"/>
                </a:endParaRPr>
              </a:p>
              <a:p>
                <a:pPr eaLnBrk="0" fontAlgn="base" hangingPunct="0">
                  <a:spcBef>
                    <a:spcPct val="0"/>
                  </a:spcBef>
                  <a:spcAft>
                    <a:spcPct val="0"/>
                  </a:spcAft>
                </a:pPr>
                <a:endParaRPr lang="en-US" dirty="0">
                  <a:solidFill>
                    <a:srgbClr val="000000"/>
                  </a:solidFill>
                  <a:latin typeface="Arial" panose="020B0604020202020204" pitchFamily="34" charset="0"/>
                  <a:ea typeface="Cambria Math" panose="02040503050406030204" pitchFamily="18" charset="0"/>
                  <a:cs typeface="Times New Roman" panose="02020603050405020304" pitchFamily="18" charset="0"/>
                </a:endParaRPr>
              </a:p>
            </p:txBody>
          </p:sp>
        </mc:Choice>
        <mc:Fallback>
          <p:sp>
            <p:nvSpPr>
              <p:cNvPr id="15" name="Rectangle 14"/>
              <p:cNvSpPr>
                <a:spLocks noRot="1" noChangeAspect="1" noMove="1" noResize="1" noEditPoints="1" noAdjustHandles="1" noChangeArrowheads="1" noChangeShapeType="1" noTextEdit="1"/>
              </p:cNvSpPr>
              <p:nvPr/>
            </p:nvSpPr>
            <p:spPr>
              <a:xfrm>
                <a:off x="2033589" y="1524000"/>
                <a:ext cx="8536759" cy="5721310"/>
              </a:xfrm>
              <a:prstGeom prst="rect">
                <a:avLst/>
              </a:prstGeom>
              <a:blipFill>
                <a:blip r:embed="rId3"/>
                <a:stretch>
                  <a:fillRect l="-643" t="-532"/>
                </a:stretch>
              </a:blipFill>
            </p:spPr>
            <p:txBody>
              <a:bodyPr/>
              <a:lstStyle/>
              <a:p>
                <a:r>
                  <a:rPr lang="en-US">
                    <a:noFill/>
                  </a:rPr>
                  <a:t> </a:t>
                </a:r>
              </a:p>
            </p:txBody>
          </p:sp>
        </mc:Fallback>
      </mc:AlternateContent>
    </p:spTree>
    <p:extLst>
      <p:ext uri="{BB962C8B-B14F-4D97-AF65-F5344CB8AC3E}">
        <p14:creationId xmlns:p14="http://schemas.microsoft.com/office/powerpoint/2010/main" val="19430648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0133" y="3337"/>
            <a:ext cx="9144000" cy="868362"/>
          </a:xfrm>
        </p:spPr>
        <p:txBody>
          <a:bodyPr>
            <a:noAutofit/>
          </a:bodyPr>
          <a:lstStyle/>
          <a:p>
            <a:r>
              <a:rPr lang="en-US" sz="3200" b="1" dirty="0">
                <a:solidFill>
                  <a:srgbClr val="0000CC"/>
                </a:solidFill>
              </a:rPr>
              <a:t>Reaction Kinetic Formalism</a:t>
            </a:r>
            <a:endParaRPr lang="en-US" sz="3200" b="1" dirty="0">
              <a:solidFill>
                <a:srgbClr val="0000CC"/>
              </a:solidFill>
            </a:endParaRPr>
          </a:p>
        </p:txBody>
      </p:sp>
      <mc:AlternateContent xmlns:mc="http://schemas.openxmlformats.org/markup-compatibility/2006">
        <mc:Choice xmlns:a14="http://schemas.microsoft.com/office/drawing/2010/main" Requires="a14">
          <p:sp>
            <p:nvSpPr>
              <p:cNvPr id="12" name="Rectangle 11"/>
              <p:cNvSpPr/>
              <p:nvPr/>
            </p:nvSpPr>
            <p:spPr>
              <a:xfrm>
                <a:off x="1982788" y="925602"/>
                <a:ext cx="8382000" cy="618246"/>
              </a:xfrm>
              <a:prstGeom prst="rect">
                <a:avLst/>
              </a:prstGeom>
            </p:spPr>
            <p:txBody>
              <a:bodyPr wrap="square">
                <a:spAutoFit/>
              </a:bodyPr>
              <a:lstStyle/>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𝐴</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𝐵</m:t>
                      </m:r>
                      <m:groupChr>
                        <m:groupChrPr>
                          <m:chr m:val="→"/>
                          <m:vertJc m:val="bot"/>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groupChrPr>
                        <m:e>
                          <m:sSub>
                            <m:sSubPr>
                              <m:ctrl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𝑣</m:t>
                              </m:r>
                            </m:e>
                            <m:sub>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𝑓</m:t>
                              </m:r>
                            </m:sub>
                          </m:sSub>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𝐴</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𝐵</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e>
                      </m:groupCh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𝐶</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𝑑𝐴</m:t>
                          </m:r>
                        </m:num>
                        <m:den>
                          <m:r>
                            <a:rPr lang="en-US" i="1">
                              <a:solidFill>
                                <a:srgbClr val="000000"/>
                              </a:solidFill>
                              <a:latin typeface="Cambria Math" panose="02040503050406030204" pitchFamily="18" charset="0"/>
                            </a:rPr>
                            <m:t>𝑑𝑡</m:t>
                          </m:r>
                        </m:den>
                      </m:f>
                      <m:r>
                        <a:rPr lang="en-US" i="1">
                          <a:solidFill>
                            <a:srgbClr val="000000"/>
                          </a:solidFill>
                          <a:latin typeface="Cambria Math" panose="02040503050406030204" pitchFamily="18" charset="0"/>
                        </a:rPr>
                        <m:t>=</m:t>
                      </m:r>
                      <m:r>
                        <a:rPr lang="en-US">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𝑣</m:t>
                          </m:r>
                        </m:e>
                        <m:sub>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𝑓</m:t>
                          </m:r>
                        </m:sub>
                      </m:sSub>
                      <m:d>
                        <m:dPr>
                          <m:ctrl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𝐴</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𝐵</m:t>
                          </m:r>
                        </m:e>
                      </m:d>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𝑑𝐵</m:t>
                          </m:r>
                        </m:num>
                        <m:den>
                          <m:r>
                            <a:rPr lang="en-US" i="1">
                              <a:solidFill>
                                <a:srgbClr val="000000"/>
                              </a:solidFill>
                              <a:latin typeface="Cambria Math" panose="02040503050406030204" pitchFamily="18" charset="0"/>
                            </a:rPr>
                            <m:t>𝑑𝑡</m:t>
                          </m:r>
                        </m:den>
                      </m:f>
                      <m:r>
                        <a:rPr lang="en-US" i="1">
                          <a:solidFill>
                            <a:srgbClr val="000000"/>
                          </a:solidFill>
                          <a:latin typeface="Cambria Math" panose="02040503050406030204" pitchFamily="18" charset="0"/>
                        </a:rPr>
                        <m:t>=</m:t>
                      </m:r>
                      <m:r>
                        <a:rPr lang="en-US">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𝑣</m:t>
                          </m:r>
                        </m:e>
                        <m:sub>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𝑓</m:t>
                          </m:r>
                        </m:sub>
                      </m:sSub>
                      <m:d>
                        <m:dPr>
                          <m:ctrl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𝐴</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𝐵</m:t>
                          </m:r>
                        </m:e>
                      </m:d>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𝑑𝐶</m:t>
                          </m:r>
                        </m:num>
                        <m:den>
                          <m:r>
                            <a:rPr lang="en-US" i="1">
                              <a:solidFill>
                                <a:srgbClr val="000000"/>
                              </a:solidFill>
                              <a:latin typeface="Cambria Math" panose="02040503050406030204" pitchFamily="18" charset="0"/>
                            </a:rPr>
                            <m:t>𝑑𝑡</m:t>
                          </m:r>
                        </m:den>
                      </m:f>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𝑣</m:t>
                          </m:r>
                        </m:e>
                        <m:sub>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𝑓</m:t>
                          </m:r>
                        </m:sub>
                      </m:sSub>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𝐴</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𝐵</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dirty="0">
                  <a:solidFill>
                    <a:srgbClr val="000000"/>
                  </a:solidFill>
                  <a:latin typeface="Arial" panose="020B0604020202020204" pitchFamily="34" charset="0"/>
                </a:endParaRPr>
              </a:p>
            </p:txBody>
          </p:sp>
        </mc:Choice>
        <mc:Fallback>
          <p:sp>
            <p:nvSpPr>
              <p:cNvPr id="12" name="Rectangle 11"/>
              <p:cNvSpPr>
                <a:spLocks noRot="1" noChangeAspect="1" noMove="1" noResize="1" noEditPoints="1" noAdjustHandles="1" noChangeArrowheads="1" noChangeShapeType="1" noTextEdit="1"/>
              </p:cNvSpPr>
              <p:nvPr/>
            </p:nvSpPr>
            <p:spPr>
              <a:xfrm>
                <a:off x="1982788" y="925602"/>
                <a:ext cx="8382000" cy="61824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Rectangle 14"/>
              <p:cNvSpPr/>
              <p:nvPr/>
            </p:nvSpPr>
            <p:spPr>
              <a:xfrm>
                <a:off x="1828030" y="1752601"/>
                <a:ext cx="8536759" cy="5626477"/>
              </a:xfrm>
              <a:prstGeom prst="rect">
                <a:avLst/>
              </a:prstGeom>
            </p:spPr>
            <p:txBody>
              <a:bodyPr wrap="square">
                <a:spAutoFit/>
              </a:bodyPr>
              <a:lstStyle/>
              <a:p>
                <a:pPr eaLnBrk="0" fontAlgn="base" hangingPunct="0">
                  <a:spcBef>
                    <a:spcPct val="0"/>
                  </a:spcBef>
                  <a:spcAft>
                    <a:spcPct val="0"/>
                  </a:spcAft>
                </a:pPr>
                <a:r>
                  <a:rPr lang="en-US" b="1" dirty="0">
                    <a:solidFill>
                      <a:srgbClr val="000000"/>
                    </a:solidFill>
                    <a:latin typeface="Arial" panose="020B0604020202020204" pitchFamily="34" charset="0"/>
                  </a:rPr>
                  <a:t>Step 5: </a:t>
                </a:r>
                <a:r>
                  <a:rPr lang="en-US" dirty="0">
                    <a:solidFill>
                      <a:srgbClr val="000000"/>
                    </a:solidFill>
                    <a:latin typeface="Arial" panose="020B0604020202020204" pitchFamily="34" charset="0"/>
                  </a:rPr>
                  <a:t>Substitute our rate laws into our rate equations</a:t>
                </a:r>
                <a:endParaRPr lang="en-US" b="1" dirty="0">
                  <a:solidFill>
                    <a:srgbClr val="000000"/>
                  </a:solidFill>
                  <a:latin typeface="Arial" panose="020B0604020202020204" pitchFamily="34" charset="0"/>
                </a:endParaRPr>
              </a:p>
              <a:p>
                <a:pPr eaLnBrk="0" fontAlgn="base" hangingPunct="0">
                  <a:spcBef>
                    <a:spcPct val="0"/>
                  </a:spcBef>
                  <a:spcAft>
                    <a:spcPct val="0"/>
                  </a:spcAft>
                </a:pPr>
                <a:endParaRPr lang="en-US" b="1" dirty="0">
                  <a:solidFill>
                    <a:srgbClr val="000000"/>
                  </a:solidFill>
                  <a:latin typeface="Arial" panose="020B0604020202020204" pitchFamily="34" charset="0"/>
                  <a:ea typeface="Cambria Math" panose="02040503050406030204" pitchFamily="18" charset="0"/>
                  <a:cs typeface="Times New Roman" panose="02020603050405020304" pitchFamily="18" charset="0"/>
                </a:endParaRPr>
              </a:p>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𝑣</m:t>
                          </m:r>
                        </m:e>
                        <m:sub>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𝑓</m:t>
                          </m:r>
                        </m:sub>
                      </m:sSub>
                      <m:d>
                        <m:dPr>
                          <m:ctrl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𝐴</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𝐵</m:t>
                          </m:r>
                        </m:e>
                      </m:d>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𝑘𝐴𝐵</m:t>
                      </m:r>
                    </m:oMath>
                  </m:oMathPara>
                </a14:m>
                <a:endParaRPr lang="en-US" dirty="0">
                  <a:solidFill>
                    <a:srgbClr val="000000"/>
                  </a:solidFill>
                  <a:latin typeface="Arial" panose="020B0604020202020204" pitchFamily="34" charset="0"/>
                </a:endParaRPr>
              </a:p>
              <a:p>
                <a:pPr eaLnBrk="0" fontAlgn="base" hangingPunct="0">
                  <a:spcBef>
                    <a:spcPct val="0"/>
                  </a:spcBef>
                  <a:spcAft>
                    <a:spcPct val="0"/>
                  </a:spcAft>
                </a:pPr>
                <a:endParaRPr lang="en-US" dirty="0">
                  <a:solidFill>
                    <a:srgbClr val="000000"/>
                  </a:solidFill>
                  <a:latin typeface="Arial" panose="020B0604020202020204" pitchFamily="34" charset="0"/>
                </a:endParaRPr>
              </a:p>
              <a:p>
                <a:pPr eaLnBrk="0" fontAlgn="base" hangingPunct="0">
                  <a:spcBef>
                    <a:spcPct val="0"/>
                  </a:spcBef>
                  <a:spcAft>
                    <a:spcPct val="0"/>
                  </a:spcAft>
                </a:pPr>
                <a:r>
                  <a:rPr lang="en-US" dirty="0">
                    <a:solidFill>
                      <a:srgbClr val="000000"/>
                    </a:solidFill>
                    <a:latin typeface="Arial" panose="020B0604020202020204" pitchFamily="34" charset="0"/>
                  </a:rPr>
                  <a:t>So our rate equations become:</a:t>
                </a:r>
              </a:p>
              <a:p>
                <a:pPr eaLnBrk="0" fontAlgn="base" hangingPunct="0">
                  <a:spcBef>
                    <a:spcPct val="0"/>
                  </a:spcBef>
                  <a:spcAft>
                    <a:spcPct val="0"/>
                  </a:spcAft>
                </a:pPr>
                <a:endParaRPr lang="en-US" dirty="0">
                  <a:solidFill>
                    <a:srgbClr val="000000"/>
                  </a:solidFill>
                  <a:latin typeface="Arial" panose="020B0604020202020204" pitchFamily="34" charset="0"/>
                </a:endParaRPr>
              </a:p>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𝑑𝐴</m:t>
                          </m:r>
                        </m:num>
                        <m:den>
                          <m:r>
                            <a:rPr lang="en-US" i="1">
                              <a:solidFill>
                                <a:srgbClr val="000000"/>
                              </a:solidFill>
                              <a:latin typeface="Cambria Math" panose="02040503050406030204" pitchFamily="18" charset="0"/>
                            </a:rPr>
                            <m:t>𝑑𝑡</m:t>
                          </m:r>
                        </m:den>
                      </m:f>
                      <m:r>
                        <a:rPr lang="en-US" i="1">
                          <a:solidFill>
                            <a:srgbClr val="000000"/>
                          </a:solidFill>
                          <a:latin typeface="Cambria Math" panose="02040503050406030204" pitchFamily="18" charset="0"/>
                        </a:rPr>
                        <m:t>=</m:t>
                      </m:r>
                      <m:r>
                        <a:rPr lang="en-US">
                          <a:solidFill>
                            <a:srgbClr val="000000"/>
                          </a:solidFill>
                          <a:latin typeface="Cambria Math" panose="020405030504060302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𝑘</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𝐴𝐵</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𝑑𝐵</m:t>
                          </m:r>
                        </m:num>
                        <m:den>
                          <m:r>
                            <a:rPr lang="en-US" i="1">
                              <a:solidFill>
                                <a:srgbClr val="000000"/>
                              </a:solidFill>
                              <a:latin typeface="Cambria Math" panose="02040503050406030204" pitchFamily="18" charset="0"/>
                            </a:rPr>
                            <m:t>𝑑𝑡</m:t>
                          </m:r>
                        </m:den>
                      </m:f>
                      <m:r>
                        <a:rPr lang="en-US" i="1">
                          <a:solidFill>
                            <a:srgbClr val="000000"/>
                          </a:solidFill>
                          <a:latin typeface="Cambria Math" panose="02040503050406030204" pitchFamily="18" charset="0"/>
                        </a:rPr>
                        <m:t>=</m:t>
                      </m:r>
                      <m:r>
                        <a:rPr lang="en-US">
                          <a:solidFill>
                            <a:srgbClr val="000000"/>
                          </a:solidFill>
                          <a:latin typeface="Cambria Math" panose="020405030504060302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𝑘</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𝐴𝐵</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𝑑𝐶</m:t>
                          </m:r>
                        </m:num>
                        <m:den>
                          <m:r>
                            <a:rPr lang="en-US" i="1">
                              <a:solidFill>
                                <a:srgbClr val="000000"/>
                              </a:solidFill>
                              <a:latin typeface="Cambria Math" panose="02040503050406030204" pitchFamily="18" charset="0"/>
                            </a:rPr>
                            <m:t>𝑑𝑡</m:t>
                          </m:r>
                        </m:den>
                      </m:f>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𝑘</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𝐴𝐵</m:t>
                      </m:r>
                    </m:oMath>
                  </m:oMathPara>
                </a14:m>
                <a:endParaRPr lang="en-US" dirty="0">
                  <a:solidFill>
                    <a:srgbClr val="000000"/>
                  </a:solidFill>
                  <a:latin typeface="Arial" panose="020B0604020202020204" pitchFamily="34" charset="0"/>
                </a:endParaRPr>
              </a:p>
              <a:p>
                <a:pPr eaLnBrk="0" fontAlgn="base" hangingPunct="0">
                  <a:spcBef>
                    <a:spcPct val="0"/>
                  </a:spcBef>
                  <a:spcAft>
                    <a:spcPct val="0"/>
                  </a:spcAft>
                </a:pPr>
                <a:endParaRPr lang="en-US" dirty="0">
                  <a:solidFill>
                    <a:srgbClr val="000000"/>
                  </a:solidFill>
                  <a:latin typeface="Arial" panose="020B0604020202020204" pitchFamily="34" charset="0"/>
                </a:endParaRPr>
              </a:p>
              <a:p>
                <a:pPr eaLnBrk="0" fontAlgn="base" hangingPunct="0">
                  <a:spcBef>
                    <a:spcPct val="0"/>
                  </a:spcBef>
                  <a:spcAft>
                    <a:spcPct val="0"/>
                  </a:spcAft>
                </a:pPr>
                <a:r>
                  <a:rPr lang="en-US" b="1" dirty="0">
                    <a:solidFill>
                      <a:srgbClr val="000000"/>
                    </a:solidFill>
                    <a:latin typeface="Arial" panose="020B0604020202020204" pitchFamily="34" charset="0"/>
                  </a:rPr>
                  <a:t>Step 6: </a:t>
                </a:r>
                <a:r>
                  <a:rPr lang="en-US" dirty="0">
                    <a:solidFill>
                      <a:srgbClr val="000000"/>
                    </a:solidFill>
                    <a:latin typeface="Arial" panose="020B0604020202020204" pitchFamily="34" charset="0"/>
                  </a:rPr>
                  <a:t>Now, if we specify </a:t>
                </a:r>
                <a14:m>
                  <m:oMath xmlns:m="http://schemas.openxmlformats.org/officeDocument/2006/math">
                    <m:r>
                      <a:rPr lang="en-US" i="1" dirty="0">
                        <a:solidFill>
                          <a:srgbClr val="000000"/>
                        </a:solidFill>
                        <a:latin typeface="Cambria Math" panose="02040503050406030204" pitchFamily="18" charset="0"/>
                      </a:rPr>
                      <m:t>𝐴</m:t>
                    </m:r>
                    <m:r>
                      <a:rPr lang="en-US" i="1" dirty="0">
                        <a:solidFill>
                          <a:srgbClr val="000000"/>
                        </a:solidFill>
                        <a:latin typeface="Cambria Math" panose="02040503050406030204" pitchFamily="18" charset="0"/>
                      </a:rPr>
                      <m:t>, </m:t>
                    </m:r>
                    <m:r>
                      <a:rPr lang="en-US" i="1" dirty="0">
                        <a:solidFill>
                          <a:srgbClr val="000000"/>
                        </a:solidFill>
                        <a:latin typeface="Cambria Math" panose="02040503050406030204" pitchFamily="18" charset="0"/>
                      </a:rPr>
                      <m:t>𝐵</m:t>
                    </m:r>
                    <m:r>
                      <a:rPr lang="en-US" i="1" dirty="0">
                        <a:solidFill>
                          <a:srgbClr val="000000"/>
                        </a:solidFill>
                        <a:latin typeface="Cambria Math" panose="02040503050406030204" pitchFamily="18" charset="0"/>
                      </a:rPr>
                      <m:t> </m:t>
                    </m:r>
                  </m:oMath>
                </a14:m>
                <a:r>
                  <a:rPr lang="en-US" dirty="0">
                    <a:solidFill>
                      <a:srgbClr val="000000"/>
                    </a:solidFill>
                    <a:latin typeface="Arial" panose="020B0604020202020204" pitchFamily="34" charset="0"/>
                  </a:rPr>
                  <a:t>and </a:t>
                </a:r>
                <a14:m>
                  <m:oMath xmlns:m="http://schemas.openxmlformats.org/officeDocument/2006/math">
                    <m:r>
                      <a:rPr lang="en-US" i="1" dirty="0">
                        <a:solidFill>
                          <a:srgbClr val="000000"/>
                        </a:solidFill>
                        <a:latin typeface="Cambria Math" panose="02040503050406030204" pitchFamily="18" charset="0"/>
                      </a:rPr>
                      <m:t>𝐶</m:t>
                    </m:r>
                  </m:oMath>
                </a14:m>
                <a:r>
                  <a:rPr lang="en-US" dirty="0">
                    <a:solidFill>
                      <a:srgbClr val="000000"/>
                    </a:solidFill>
                    <a:latin typeface="Arial" panose="020B0604020202020204" pitchFamily="34" charset="0"/>
                  </a:rPr>
                  <a:t> at a given time (we will conventionally call the starting time </a:t>
                </a:r>
                <a14:m>
                  <m:oMath xmlns:m="http://schemas.openxmlformats.org/officeDocument/2006/math">
                    <m:r>
                      <a:rPr lang="en-US" i="1" dirty="0">
                        <a:solidFill>
                          <a:srgbClr val="000000"/>
                        </a:solidFill>
                        <a:latin typeface="Cambria Math" panose="02040503050406030204" pitchFamily="18" charset="0"/>
                      </a:rPr>
                      <m:t>𝑡</m:t>
                    </m:r>
                    <m:r>
                      <a:rPr lang="en-US" i="1" dirty="0">
                        <a:solidFill>
                          <a:srgbClr val="000000"/>
                        </a:solidFill>
                        <a:latin typeface="Cambria Math" panose="02040503050406030204" pitchFamily="18" charset="0"/>
                      </a:rPr>
                      <m:t>=0</m:t>
                    </m:r>
                  </m:oMath>
                </a14:m>
                <a:r>
                  <a:rPr lang="en-US" dirty="0">
                    <a:solidFill>
                      <a:srgbClr val="000000"/>
                    </a:solidFill>
                    <a:latin typeface="Arial" panose="020B0604020202020204" pitchFamily="34" charset="0"/>
                  </a:rPr>
                  <a:t>), we </a:t>
                </a:r>
                <a:r>
                  <a:rPr lang="en-US" b="1" dirty="0">
                    <a:solidFill>
                      <a:srgbClr val="000000"/>
                    </a:solidFill>
                    <a:latin typeface="Arial" panose="020B0604020202020204" pitchFamily="34" charset="0"/>
                  </a:rPr>
                  <a:t>can calculate </a:t>
                </a:r>
                <a:r>
                  <a:rPr lang="en-US" dirty="0">
                    <a:solidFill>
                      <a:srgbClr val="000000"/>
                    </a:solidFill>
                    <a:latin typeface="Arial" panose="020B0604020202020204" pitchFamily="34" charset="0"/>
                  </a:rPr>
                  <a:t>the amounts in the future</a:t>
                </a:r>
              </a:p>
              <a:p>
                <a:pPr eaLnBrk="0" fontAlgn="base" hangingPunct="0">
                  <a:spcBef>
                    <a:spcPct val="0"/>
                  </a:spcBef>
                  <a:spcAft>
                    <a:spcPct val="0"/>
                  </a:spcAft>
                </a:pPr>
                <a:endParaRPr lang="en-US" dirty="0">
                  <a:solidFill>
                    <a:srgbClr val="000000"/>
                  </a:solidFill>
                  <a:latin typeface="Arial" panose="020B0604020202020204" pitchFamily="34" charset="0"/>
                </a:endParaRPr>
              </a:p>
              <a:p>
                <a:pPr eaLnBrk="0" fontAlgn="base" hangingPunct="0">
                  <a:spcBef>
                    <a:spcPct val="0"/>
                  </a:spcBef>
                  <a:spcAft>
                    <a:spcPct val="0"/>
                  </a:spcAft>
                </a:pPr>
                <a:r>
                  <a:rPr lang="en-US" dirty="0">
                    <a:solidFill>
                      <a:srgbClr val="000000"/>
                    </a:solidFill>
                    <a:latin typeface="Arial" panose="020B0604020202020204" pitchFamily="34" charset="0"/>
                  </a:rPr>
                  <a:t>We will call these initial values </a:t>
                </a:r>
                <a14:m>
                  <m:oMath xmlns:m="http://schemas.openxmlformats.org/officeDocument/2006/math">
                    <m:r>
                      <a:rPr lang="en-US" i="1" dirty="0">
                        <a:solidFill>
                          <a:srgbClr val="000000"/>
                        </a:solidFill>
                        <a:latin typeface="Cambria Math" panose="02040503050406030204" pitchFamily="18" charset="0"/>
                      </a:rPr>
                      <m:t>𝐴</m:t>
                    </m:r>
                  </m:oMath>
                </a14:m>
                <a:r>
                  <a:rPr lang="en-US" dirty="0">
                    <a:solidFill>
                      <a:srgbClr val="000000"/>
                    </a:solidFill>
                    <a:latin typeface="Arial" panose="020B0604020202020204" pitchFamily="34" charset="0"/>
                  </a:rPr>
                  <a:t>(0) or </a:t>
                </a:r>
                <a14:m>
                  <m:oMath xmlns:m="http://schemas.openxmlformats.org/officeDocument/2006/math">
                    <m:sSub>
                      <m:sSubPr>
                        <m:ctrlPr>
                          <a:rPr lang="en-US" i="1" dirty="0">
                            <a:solidFill>
                              <a:srgbClr val="000000"/>
                            </a:solidFill>
                            <a:latin typeface="Cambria Math" panose="02040503050406030204" pitchFamily="18" charset="0"/>
                          </a:rPr>
                        </m:ctrlPr>
                      </m:sSubPr>
                      <m:e>
                        <m:r>
                          <a:rPr lang="en-US" i="1" dirty="0">
                            <a:solidFill>
                              <a:srgbClr val="000000"/>
                            </a:solidFill>
                            <a:latin typeface="Cambria Math" panose="02040503050406030204" pitchFamily="18" charset="0"/>
                          </a:rPr>
                          <m:t>𝐴</m:t>
                        </m:r>
                      </m:e>
                      <m:sub>
                        <m:r>
                          <a:rPr lang="en-US" i="1" dirty="0">
                            <a:solidFill>
                              <a:srgbClr val="000000"/>
                            </a:solidFill>
                            <a:latin typeface="Cambria Math" panose="02040503050406030204" pitchFamily="18" charset="0"/>
                          </a:rPr>
                          <m:t>0</m:t>
                        </m:r>
                      </m:sub>
                    </m:sSub>
                    <m:r>
                      <a:rPr lang="en-US" dirty="0">
                        <a:solidFill>
                          <a:srgbClr val="000000"/>
                        </a:solidFill>
                        <a:latin typeface="Cambria Math" panose="02040503050406030204" pitchFamily="18" charset="0"/>
                      </a:rPr>
                      <m:t>, </m:t>
                    </m:r>
                    <m:r>
                      <m:rPr>
                        <m:sty m:val="p"/>
                      </m:rPr>
                      <a:rPr lang="en-US" dirty="0">
                        <a:solidFill>
                          <a:srgbClr val="000000"/>
                        </a:solidFill>
                        <a:latin typeface="Cambria Math" panose="02040503050406030204" pitchFamily="18" charset="0"/>
                      </a:rPr>
                      <m:t>etc</m:t>
                    </m:r>
                    <m:r>
                      <a:rPr lang="en-US" dirty="0">
                        <a:solidFill>
                          <a:srgbClr val="000000"/>
                        </a:solidFill>
                        <a:latin typeface="Cambria Math" panose="02040503050406030204" pitchFamily="18" charset="0"/>
                      </a:rPr>
                      <m:t>…</m:t>
                    </m:r>
                  </m:oMath>
                </a14:m>
                <a:endParaRPr lang="en-US" dirty="0">
                  <a:solidFill>
                    <a:srgbClr val="000000"/>
                  </a:solidFill>
                  <a:latin typeface="Arial" panose="020B0604020202020204" pitchFamily="34" charset="0"/>
                </a:endParaRPr>
              </a:p>
              <a:p>
                <a:pPr eaLnBrk="0" fontAlgn="base" hangingPunct="0">
                  <a:spcBef>
                    <a:spcPct val="0"/>
                  </a:spcBef>
                  <a:spcAft>
                    <a:spcPct val="0"/>
                  </a:spcAft>
                </a:pPr>
                <a:endParaRPr lang="en-US" dirty="0">
                  <a:solidFill>
                    <a:srgbClr val="000000"/>
                  </a:solidFill>
                  <a:latin typeface="Arial" panose="020B0604020202020204" pitchFamily="34" charset="0"/>
                </a:endParaRPr>
              </a:p>
              <a:p>
                <a:pPr eaLnBrk="0" fontAlgn="base" hangingPunct="0">
                  <a:spcBef>
                    <a:spcPct val="0"/>
                  </a:spcBef>
                  <a:spcAft>
                    <a:spcPct val="0"/>
                  </a:spcAft>
                </a:pPr>
                <a:endParaRPr lang="en-US" dirty="0">
                  <a:solidFill>
                    <a:srgbClr val="000000"/>
                  </a:solidFill>
                  <a:latin typeface="Arial" panose="020B0604020202020204" pitchFamily="34" charset="0"/>
                </a:endParaRPr>
              </a:p>
              <a:p>
                <a:pPr eaLnBrk="0" fontAlgn="base" hangingPunct="0">
                  <a:spcBef>
                    <a:spcPct val="0"/>
                  </a:spcBef>
                  <a:spcAft>
                    <a:spcPct val="0"/>
                  </a:spcAft>
                </a:pPr>
                <a:endParaRPr lang="en-US" b="1" dirty="0">
                  <a:solidFill>
                    <a:srgbClr val="000000"/>
                  </a:solidFill>
                  <a:latin typeface="Arial" panose="020B0604020202020204" pitchFamily="34" charset="0"/>
                </a:endParaRPr>
              </a:p>
              <a:p>
                <a:pPr eaLnBrk="0" fontAlgn="base" hangingPunct="0">
                  <a:spcBef>
                    <a:spcPct val="0"/>
                  </a:spcBef>
                  <a:spcAft>
                    <a:spcPct val="0"/>
                  </a:spcAft>
                </a:pPr>
                <a:endParaRPr lang="en-US" dirty="0">
                  <a:solidFill>
                    <a:srgbClr val="000000"/>
                  </a:solidFill>
                  <a:latin typeface="Arial" panose="020B0604020202020204" pitchFamily="34" charset="0"/>
                </a:endParaRPr>
              </a:p>
              <a:p>
                <a:pPr eaLnBrk="0" fontAlgn="base" hangingPunct="0">
                  <a:spcBef>
                    <a:spcPct val="0"/>
                  </a:spcBef>
                  <a:spcAft>
                    <a:spcPct val="0"/>
                  </a:spcAft>
                </a:pPr>
                <a:endParaRPr lang="en-US" dirty="0">
                  <a:solidFill>
                    <a:srgbClr val="000000"/>
                  </a:solidFill>
                  <a:latin typeface="Arial" panose="020B0604020202020204" pitchFamily="34" charset="0"/>
                </a:endParaRPr>
              </a:p>
              <a:p>
                <a:pPr eaLnBrk="0" fontAlgn="base" hangingPunct="0">
                  <a:spcBef>
                    <a:spcPct val="0"/>
                  </a:spcBef>
                  <a:spcAft>
                    <a:spcPct val="0"/>
                  </a:spcAft>
                </a:pPr>
                <a:endParaRPr lang="en-US" b="1" dirty="0">
                  <a:solidFill>
                    <a:srgbClr val="000000"/>
                  </a:solidFill>
                  <a:latin typeface="Arial" panose="020B0604020202020204" pitchFamily="34" charset="0"/>
                </a:endParaRPr>
              </a:p>
              <a:p>
                <a:pPr eaLnBrk="0" fontAlgn="base" hangingPunct="0">
                  <a:spcBef>
                    <a:spcPct val="0"/>
                  </a:spcBef>
                  <a:spcAft>
                    <a:spcPct val="0"/>
                  </a:spcAft>
                </a:pPr>
                <a:endParaRPr lang="en-US" b="1" dirty="0">
                  <a:solidFill>
                    <a:srgbClr val="000000"/>
                  </a:solidFill>
                  <a:latin typeface="Arial" panose="020B0604020202020204" pitchFamily="34" charset="0"/>
                </a:endParaRPr>
              </a:p>
            </p:txBody>
          </p:sp>
        </mc:Choice>
        <mc:Fallback>
          <p:sp>
            <p:nvSpPr>
              <p:cNvPr id="15" name="Rectangle 14"/>
              <p:cNvSpPr>
                <a:spLocks noRot="1" noChangeAspect="1" noMove="1" noResize="1" noEditPoints="1" noAdjustHandles="1" noChangeArrowheads="1" noChangeShapeType="1" noTextEdit="1"/>
              </p:cNvSpPr>
              <p:nvPr/>
            </p:nvSpPr>
            <p:spPr>
              <a:xfrm>
                <a:off x="1828030" y="1752601"/>
                <a:ext cx="8536759" cy="5626477"/>
              </a:xfrm>
              <a:prstGeom prst="rect">
                <a:avLst/>
              </a:prstGeom>
              <a:blipFill>
                <a:blip r:embed="rId3"/>
                <a:stretch>
                  <a:fillRect l="-643" t="-651"/>
                </a:stretch>
              </a:blipFill>
            </p:spPr>
            <p:txBody>
              <a:bodyPr/>
              <a:lstStyle/>
              <a:p>
                <a:r>
                  <a:rPr lang="en-US">
                    <a:noFill/>
                  </a:rPr>
                  <a:t> </a:t>
                </a:r>
              </a:p>
            </p:txBody>
          </p:sp>
        </mc:Fallback>
      </mc:AlternateContent>
    </p:spTree>
    <p:extLst>
      <p:ext uri="{BB962C8B-B14F-4D97-AF65-F5344CB8AC3E}">
        <p14:creationId xmlns:p14="http://schemas.microsoft.com/office/powerpoint/2010/main" val="13813577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0133" y="3337"/>
            <a:ext cx="9144000" cy="868362"/>
          </a:xfrm>
        </p:spPr>
        <p:txBody>
          <a:bodyPr>
            <a:noAutofit/>
          </a:bodyPr>
          <a:lstStyle/>
          <a:p>
            <a:r>
              <a:rPr lang="en-US" sz="3200" b="1" dirty="0">
                <a:solidFill>
                  <a:srgbClr val="0000CC"/>
                </a:solidFill>
              </a:rPr>
              <a:t>Reaction Kinetics Consequences</a:t>
            </a:r>
            <a:endParaRPr lang="en-US" sz="3200" b="1" dirty="0">
              <a:solidFill>
                <a:srgbClr val="0000CC"/>
              </a:solidFill>
            </a:endParaRPr>
          </a:p>
        </p:txBody>
      </p:sp>
      <mc:AlternateContent xmlns:mc="http://schemas.openxmlformats.org/markup-compatibility/2006">
        <mc:Choice xmlns:a14="http://schemas.microsoft.com/office/drawing/2010/main" Requires="a14">
          <p:sp>
            <p:nvSpPr>
              <p:cNvPr id="12" name="Rectangle 11"/>
              <p:cNvSpPr/>
              <p:nvPr/>
            </p:nvSpPr>
            <p:spPr>
              <a:xfrm>
                <a:off x="1989137" y="1012198"/>
                <a:ext cx="8382000" cy="618246"/>
              </a:xfrm>
              <a:prstGeom prst="rect">
                <a:avLst/>
              </a:prstGeom>
            </p:spPr>
            <p:txBody>
              <a:bodyPr wrap="square">
                <a:spAutoFit/>
              </a:bodyPr>
              <a:lstStyle/>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𝐴</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𝐵</m:t>
                      </m:r>
                      <m:groupChr>
                        <m:groupChrPr>
                          <m:chr m:val="→"/>
                          <m:vertJc m:val="bot"/>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groupChrPr>
                        <m:e>
                          <m:sSub>
                            <m:sSubPr>
                              <m:ctrl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𝑣</m:t>
                              </m:r>
                            </m:e>
                            <m:sub>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𝑓</m:t>
                              </m:r>
                            </m:sub>
                          </m:sSub>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𝐴</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𝐵</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e>
                      </m:groupCh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𝐶</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𝑑𝐴</m:t>
                          </m:r>
                        </m:num>
                        <m:den>
                          <m:r>
                            <a:rPr lang="en-US" i="1">
                              <a:solidFill>
                                <a:srgbClr val="000000"/>
                              </a:solidFill>
                              <a:latin typeface="Cambria Math" panose="02040503050406030204" pitchFamily="18" charset="0"/>
                            </a:rPr>
                            <m:t>𝑑𝑡</m:t>
                          </m:r>
                        </m:den>
                      </m:f>
                      <m:r>
                        <a:rPr lang="en-US" i="1">
                          <a:solidFill>
                            <a:srgbClr val="000000"/>
                          </a:solidFill>
                          <a:latin typeface="Cambria Math" panose="02040503050406030204" pitchFamily="18" charset="0"/>
                        </a:rPr>
                        <m:t>=</m:t>
                      </m:r>
                      <m:r>
                        <a:rPr lang="en-US">
                          <a:solidFill>
                            <a:srgbClr val="000000"/>
                          </a:solidFill>
                          <a:latin typeface="Cambria Math" panose="020405030504060302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𝑘</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𝐴𝐵</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𝑑𝐵</m:t>
                          </m:r>
                        </m:num>
                        <m:den>
                          <m:r>
                            <a:rPr lang="en-US" i="1">
                              <a:solidFill>
                                <a:srgbClr val="000000"/>
                              </a:solidFill>
                              <a:latin typeface="Cambria Math" panose="02040503050406030204" pitchFamily="18" charset="0"/>
                            </a:rPr>
                            <m:t>𝑑𝑡</m:t>
                          </m:r>
                        </m:den>
                      </m:f>
                      <m:r>
                        <a:rPr lang="en-US" i="1">
                          <a:solidFill>
                            <a:srgbClr val="000000"/>
                          </a:solidFill>
                          <a:latin typeface="Cambria Math" panose="02040503050406030204" pitchFamily="18" charset="0"/>
                        </a:rPr>
                        <m:t>=</m:t>
                      </m:r>
                      <m:r>
                        <a:rPr lang="en-US">
                          <a:solidFill>
                            <a:srgbClr val="000000"/>
                          </a:solidFill>
                          <a:latin typeface="Cambria Math" panose="020405030504060302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𝑘</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𝐴𝐵</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𝑑𝐶</m:t>
                          </m:r>
                        </m:num>
                        <m:den>
                          <m:r>
                            <a:rPr lang="en-US" i="1">
                              <a:solidFill>
                                <a:srgbClr val="000000"/>
                              </a:solidFill>
                              <a:latin typeface="Cambria Math" panose="02040503050406030204" pitchFamily="18" charset="0"/>
                            </a:rPr>
                            <m:t>𝑑𝑡</m:t>
                          </m:r>
                        </m:den>
                      </m:f>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𝑘</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𝐴𝐵</m:t>
                      </m:r>
                    </m:oMath>
                  </m:oMathPara>
                </a14:m>
                <a:endParaRPr lang="en-US" dirty="0">
                  <a:solidFill>
                    <a:srgbClr val="000000"/>
                  </a:solidFill>
                  <a:latin typeface="Arial" panose="020B0604020202020204" pitchFamily="34" charset="0"/>
                </a:endParaRPr>
              </a:p>
            </p:txBody>
          </p:sp>
        </mc:Choice>
        <mc:Fallback>
          <p:sp>
            <p:nvSpPr>
              <p:cNvPr id="12" name="Rectangle 11"/>
              <p:cNvSpPr>
                <a:spLocks noRot="1" noChangeAspect="1" noMove="1" noResize="1" noEditPoints="1" noAdjustHandles="1" noChangeArrowheads="1" noChangeShapeType="1" noTextEdit="1"/>
              </p:cNvSpPr>
              <p:nvPr/>
            </p:nvSpPr>
            <p:spPr>
              <a:xfrm>
                <a:off x="1989137" y="1012198"/>
                <a:ext cx="8382000" cy="61824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Rectangle 14"/>
              <p:cNvSpPr/>
              <p:nvPr/>
            </p:nvSpPr>
            <p:spPr>
              <a:xfrm>
                <a:off x="1825912" y="1828800"/>
                <a:ext cx="8536759" cy="5909310"/>
              </a:xfrm>
              <a:prstGeom prst="rect">
                <a:avLst/>
              </a:prstGeom>
            </p:spPr>
            <p:txBody>
              <a:bodyPr wrap="square">
                <a:spAutoFit/>
              </a:bodyPr>
              <a:lstStyle/>
              <a:p>
                <a:pPr eaLnBrk="0" fontAlgn="base" hangingPunct="0">
                  <a:spcBef>
                    <a:spcPct val="0"/>
                  </a:spcBef>
                  <a:spcAft>
                    <a:spcPct val="0"/>
                  </a:spcAft>
                </a:pPr>
                <a:r>
                  <a:rPr lang="en-US" b="1" dirty="0">
                    <a:solidFill>
                      <a:srgbClr val="000000"/>
                    </a:solidFill>
                    <a:latin typeface="Arial" panose="020B0604020202020204" pitchFamily="34" charset="0"/>
                  </a:rPr>
                  <a:t>Notes:</a:t>
                </a:r>
              </a:p>
              <a:p>
                <a:pPr eaLnBrk="0" fontAlgn="base" hangingPunct="0">
                  <a:spcBef>
                    <a:spcPct val="0"/>
                  </a:spcBef>
                  <a:spcAft>
                    <a:spcPct val="0"/>
                  </a:spcAft>
                </a:pPr>
                <a:endParaRPr lang="en-US" b="1" dirty="0">
                  <a:solidFill>
                    <a:srgbClr val="000000"/>
                  </a:solidFill>
                  <a:latin typeface="Arial" panose="020B0604020202020204" pitchFamily="34" charset="0"/>
                </a:endParaRPr>
              </a:p>
              <a:p>
                <a:pPr marL="342900" indent="-342900" eaLnBrk="0" fontAlgn="base" hangingPunct="0">
                  <a:spcBef>
                    <a:spcPct val="0"/>
                  </a:spcBef>
                  <a:spcAft>
                    <a:spcPct val="0"/>
                  </a:spcAft>
                  <a:buFont typeface="+mj-lt"/>
                  <a:buAutoNum type="arabicPeriod"/>
                </a:pPr>
                <a:r>
                  <a:rPr lang="en-US" dirty="0">
                    <a:solidFill>
                      <a:srgbClr val="000000"/>
                    </a:solidFill>
                    <a:latin typeface="Arial" panose="020B0604020202020204" pitchFamily="34" charset="0"/>
                  </a:rPr>
                  <a:t>If </a:t>
                </a:r>
                <a14:m>
                  <m:oMath xmlns:m="http://schemas.openxmlformats.org/officeDocument/2006/math">
                    <m:r>
                      <a:rPr lang="en-US" i="1" dirty="0">
                        <a:solidFill>
                          <a:srgbClr val="000000"/>
                        </a:solidFill>
                        <a:latin typeface="Cambria Math" panose="02040503050406030204" pitchFamily="18" charset="0"/>
                      </a:rPr>
                      <m:t>𝐴</m:t>
                    </m:r>
                    <m:r>
                      <a:rPr lang="en-US" i="1" dirty="0">
                        <a:solidFill>
                          <a:srgbClr val="000000"/>
                        </a:solidFill>
                        <a:latin typeface="Cambria Math" panose="02040503050406030204" pitchFamily="18" charset="0"/>
                      </a:rPr>
                      <m:t>, </m:t>
                    </m:r>
                    <m:r>
                      <a:rPr lang="en-US" i="1" dirty="0">
                        <a:solidFill>
                          <a:srgbClr val="000000"/>
                        </a:solidFill>
                        <a:latin typeface="Cambria Math" panose="02040503050406030204" pitchFamily="18" charset="0"/>
                      </a:rPr>
                      <m:t>𝐵</m:t>
                    </m:r>
                    <m:r>
                      <a:rPr lang="en-US" i="1" dirty="0">
                        <a:solidFill>
                          <a:srgbClr val="000000"/>
                        </a:solidFill>
                        <a:latin typeface="Cambria Math" panose="02040503050406030204" pitchFamily="18" charset="0"/>
                      </a:rPr>
                      <m:t> </m:t>
                    </m:r>
                  </m:oMath>
                </a14:m>
                <a:r>
                  <a:rPr lang="en-US" dirty="0">
                    <a:solidFill>
                      <a:srgbClr val="000000"/>
                    </a:solidFill>
                    <a:latin typeface="Arial" panose="020B0604020202020204" pitchFamily="34" charset="0"/>
                  </a:rPr>
                  <a:t>and </a:t>
                </a:r>
                <a14:m>
                  <m:oMath xmlns:m="http://schemas.openxmlformats.org/officeDocument/2006/math">
                    <m:r>
                      <a:rPr lang="en-US" i="1" dirty="0">
                        <a:solidFill>
                          <a:srgbClr val="000000"/>
                        </a:solidFill>
                        <a:latin typeface="Cambria Math" panose="02040503050406030204" pitchFamily="18" charset="0"/>
                      </a:rPr>
                      <m:t>𝐶</m:t>
                    </m:r>
                  </m:oMath>
                </a14:m>
                <a:r>
                  <a:rPr lang="en-US" dirty="0">
                    <a:solidFill>
                      <a:srgbClr val="000000"/>
                    </a:solidFill>
                    <a:latin typeface="Arial" panose="020B0604020202020204" pitchFamily="34" charset="0"/>
                  </a:rPr>
                  <a:t> start out </a:t>
                </a:r>
                <a14:m>
                  <m:oMath xmlns:m="http://schemas.openxmlformats.org/officeDocument/2006/math">
                    <m:r>
                      <a:rPr lang="en-US" i="1" dirty="0">
                        <a:solidFill>
                          <a:srgbClr val="000000"/>
                        </a:solidFill>
                        <a:latin typeface="Cambria Math" panose="02040503050406030204" pitchFamily="18" charset="0"/>
                      </a:rPr>
                      <m:t>≥0</m:t>
                    </m:r>
                  </m:oMath>
                </a14:m>
                <a:r>
                  <a:rPr lang="en-US" dirty="0">
                    <a:solidFill>
                      <a:srgbClr val="000000"/>
                    </a:solidFill>
                    <a:latin typeface="Arial" panose="020B0604020202020204" pitchFamily="34" charset="0"/>
                  </a:rPr>
                  <a:t>, they stay </a:t>
                </a:r>
                <a14:m>
                  <m:oMath xmlns:m="http://schemas.openxmlformats.org/officeDocument/2006/math">
                    <m:r>
                      <a:rPr lang="en-US" i="1" dirty="0">
                        <a:solidFill>
                          <a:srgbClr val="000000"/>
                        </a:solidFill>
                        <a:latin typeface="Cambria Math" panose="02040503050406030204" pitchFamily="18" charset="0"/>
                      </a:rPr>
                      <m:t>≥0</m:t>
                    </m:r>
                  </m:oMath>
                </a14:m>
                <a:r>
                  <a:rPr lang="en-US" dirty="0">
                    <a:solidFill>
                      <a:srgbClr val="000000"/>
                    </a:solidFill>
                    <a:latin typeface="Arial" panose="020B0604020202020204" pitchFamily="34" charset="0"/>
                  </a:rPr>
                  <a:t>. </a:t>
                </a:r>
              </a:p>
              <a:p>
                <a:pPr marL="342900" indent="-342900" eaLnBrk="0" fontAlgn="base" hangingPunct="0">
                  <a:spcBef>
                    <a:spcPct val="0"/>
                  </a:spcBef>
                  <a:spcAft>
                    <a:spcPct val="0"/>
                  </a:spcAft>
                  <a:buFont typeface="+mj-lt"/>
                  <a:buAutoNum type="arabicPeriod"/>
                </a:pPr>
                <a:endParaRPr lang="en-US" dirty="0">
                  <a:solidFill>
                    <a:srgbClr val="000000"/>
                  </a:solidFill>
                  <a:latin typeface="Arial" panose="020B0604020202020204" pitchFamily="34" charset="0"/>
                </a:endParaRPr>
              </a:p>
              <a:p>
                <a:pPr marL="342900" indent="-342900" eaLnBrk="0" fontAlgn="base" hangingPunct="0">
                  <a:spcBef>
                    <a:spcPct val="0"/>
                  </a:spcBef>
                  <a:spcAft>
                    <a:spcPct val="0"/>
                  </a:spcAft>
                  <a:buFont typeface="+mj-lt"/>
                  <a:buAutoNum type="arabicPeriod"/>
                </a:pPr>
                <a14:m>
                  <m:oMath xmlns:m="http://schemas.openxmlformats.org/officeDocument/2006/math">
                    <m:r>
                      <a:rPr lang="en-US" i="1" dirty="0">
                        <a:solidFill>
                          <a:srgbClr val="000000"/>
                        </a:solidFill>
                        <a:latin typeface="Cambria Math" panose="02040503050406030204" pitchFamily="18" charset="0"/>
                      </a:rPr>
                      <m:t>𝐴</m:t>
                    </m:r>
                  </m:oMath>
                </a14:m>
                <a:r>
                  <a:rPr lang="en-US" dirty="0">
                    <a:solidFill>
                      <a:srgbClr val="000000"/>
                    </a:solidFill>
                    <a:latin typeface="Arial" panose="020B0604020202020204" pitchFamily="34" charset="0"/>
                  </a:rPr>
                  <a:t> and </a:t>
                </a:r>
                <a14:m>
                  <m:oMath xmlns:m="http://schemas.openxmlformats.org/officeDocument/2006/math">
                    <m:r>
                      <a:rPr lang="en-US" i="1" dirty="0">
                        <a:solidFill>
                          <a:srgbClr val="000000"/>
                        </a:solidFill>
                        <a:latin typeface="Cambria Math" panose="02040503050406030204" pitchFamily="18" charset="0"/>
                      </a:rPr>
                      <m:t>𝐵</m:t>
                    </m:r>
                  </m:oMath>
                </a14:m>
                <a:r>
                  <a:rPr lang="en-US" dirty="0">
                    <a:solidFill>
                      <a:srgbClr val="000000"/>
                    </a:solidFill>
                    <a:latin typeface="Arial" panose="020B0604020202020204" pitchFamily="34" charset="0"/>
                  </a:rPr>
                  <a:t> decrease monotonically in time and </a:t>
                </a:r>
                <a14:m>
                  <m:oMath xmlns:m="http://schemas.openxmlformats.org/officeDocument/2006/math">
                    <m:r>
                      <a:rPr lang="en-US" i="1" dirty="0">
                        <a:solidFill>
                          <a:srgbClr val="000000"/>
                        </a:solidFill>
                        <a:latin typeface="Cambria Math" panose="02040503050406030204" pitchFamily="18" charset="0"/>
                      </a:rPr>
                      <m:t>𝐶</m:t>
                    </m:r>
                  </m:oMath>
                </a14:m>
                <a:r>
                  <a:rPr lang="en-US" dirty="0">
                    <a:solidFill>
                      <a:srgbClr val="000000"/>
                    </a:solidFill>
                    <a:latin typeface="Arial" panose="020B0604020202020204" pitchFamily="34" charset="0"/>
                  </a:rPr>
                  <a:t> increases monotonically in time</a:t>
                </a:r>
              </a:p>
              <a:p>
                <a:pPr marL="342900" indent="-342900" eaLnBrk="0" fontAlgn="base" hangingPunct="0">
                  <a:spcBef>
                    <a:spcPct val="0"/>
                  </a:spcBef>
                  <a:spcAft>
                    <a:spcPct val="0"/>
                  </a:spcAft>
                  <a:buFont typeface="+mj-lt"/>
                  <a:buAutoNum type="arabicPeriod"/>
                </a:pPr>
                <a:r>
                  <a:rPr lang="en-US" dirty="0">
                    <a:solidFill>
                      <a:srgbClr val="000000"/>
                    </a:solidFill>
                    <a:latin typeface="Arial" panose="020B0604020202020204" pitchFamily="34" charset="0"/>
                  </a:rPr>
                  <a:t>T</a:t>
                </a:r>
                <a:r>
                  <a:rPr lang="en-US" dirty="0">
                    <a:solidFill>
                      <a:srgbClr val="000000"/>
                    </a:solidFill>
                    <a:latin typeface="Arial" panose="020B0604020202020204" pitchFamily="34" charset="0"/>
                  </a:rPr>
                  <a:t>he most C we can produce is the minimum of A or B, since the reaction stops when we run out of either A or B, so at long times (conventionally written </a:t>
                </a:r>
                <a14:m>
                  <m:oMath xmlns:m="http://schemas.openxmlformats.org/officeDocument/2006/math">
                    <m:r>
                      <a:rPr lang="en-US" i="1" dirty="0">
                        <a:solidFill>
                          <a:srgbClr val="000000"/>
                        </a:solidFill>
                        <a:latin typeface="Cambria Math" panose="02040503050406030204" pitchFamily="18" charset="0"/>
                      </a:rPr>
                      <m:t>𝐶</m:t>
                    </m:r>
                    <m:d>
                      <m:dPr>
                        <m:ctrlPr>
                          <a:rPr lang="en-US" i="1" dirty="0">
                            <a:solidFill>
                              <a:srgbClr val="000000"/>
                            </a:solidFill>
                            <a:latin typeface="Cambria Math" panose="02040503050406030204" pitchFamily="18" charset="0"/>
                          </a:rPr>
                        </m:ctrlPr>
                      </m:dPr>
                      <m:e>
                        <m:r>
                          <a:rPr lang="en-US" i="1" dirty="0">
                            <a:solidFill>
                              <a:srgbClr val="000000"/>
                            </a:solidFill>
                            <a:latin typeface="Cambria Math" panose="02040503050406030204" pitchFamily="18" charset="0"/>
                          </a:rPr>
                          <m:t>𝑡</m:t>
                        </m:r>
                        <m:r>
                          <a:rPr lang="en-US" i="1" dirty="0">
                            <a:solidFill>
                              <a:srgbClr val="000000"/>
                            </a:solidFill>
                            <a:latin typeface="Cambria Math" panose="02040503050406030204" pitchFamily="18" charset="0"/>
                          </a:rPr>
                          <m:t>=∞</m:t>
                        </m:r>
                      </m:e>
                    </m:d>
                  </m:oMath>
                </a14:m>
                <a:r>
                  <a:rPr lang="en-US" dirty="0">
                    <a:solidFill>
                      <a:srgbClr val="000000"/>
                    </a:solidFill>
                    <a:latin typeface="Arial" panose="020B0604020202020204" pitchFamily="34" charset="0"/>
                  </a:rPr>
                  <a:t>, or </a:t>
                </a:r>
                <a14:m>
                  <m:oMath xmlns:m="http://schemas.openxmlformats.org/officeDocument/2006/math">
                    <m:r>
                      <a:rPr lang="en-US" i="1" dirty="0">
                        <a:solidFill>
                          <a:srgbClr val="000000"/>
                        </a:solidFill>
                        <a:latin typeface="Cambria Math" panose="02040503050406030204" pitchFamily="18" charset="0"/>
                      </a:rPr>
                      <m:t>𝐶</m:t>
                    </m:r>
                    <m:d>
                      <m:dPr>
                        <m:ctrlPr>
                          <a:rPr lang="en-US" i="1" dirty="0">
                            <a:solidFill>
                              <a:srgbClr val="000000"/>
                            </a:solidFill>
                            <a:latin typeface="Cambria Math" panose="02040503050406030204" pitchFamily="18" charset="0"/>
                          </a:rPr>
                        </m:ctrlPr>
                      </m:dPr>
                      <m:e>
                        <m:r>
                          <a:rPr lang="en-US" i="1" dirty="0">
                            <a:solidFill>
                              <a:srgbClr val="000000"/>
                            </a:solidFill>
                            <a:latin typeface="Cambria Math" panose="02040503050406030204" pitchFamily="18" charset="0"/>
                          </a:rPr>
                          <m:t>∞</m:t>
                        </m:r>
                      </m:e>
                    </m:d>
                  </m:oMath>
                </a14:m>
                <a:r>
                  <a:rPr lang="en-US" dirty="0">
                    <a:solidFill>
                      <a:srgbClr val="000000"/>
                    </a:solidFill>
                    <a:latin typeface="Arial" panose="020B0604020202020204" pitchFamily="34" charset="0"/>
                  </a:rPr>
                  <a:t> or </a:t>
                </a:r>
                <a14:m>
                  <m:oMath xmlns:m="http://schemas.openxmlformats.org/officeDocument/2006/math">
                    <m:sSub>
                      <m:sSubPr>
                        <m:ctrlPr>
                          <a:rPr lang="en-US" i="1" dirty="0">
                            <a:solidFill>
                              <a:srgbClr val="000000"/>
                            </a:solidFill>
                            <a:latin typeface="Cambria Math" panose="02040503050406030204" pitchFamily="18" charset="0"/>
                          </a:rPr>
                        </m:ctrlPr>
                      </m:sSubPr>
                      <m:e>
                        <m:r>
                          <a:rPr lang="en-US" i="1" dirty="0">
                            <a:solidFill>
                              <a:srgbClr val="000000"/>
                            </a:solidFill>
                            <a:latin typeface="Cambria Math" panose="02040503050406030204" pitchFamily="18" charset="0"/>
                          </a:rPr>
                          <m:t>𝐶</m:t>
                        </m:r>
                      </m:e>
                      <m:sub>
                        <m:r>
                          <a:rPr lang="en-US" i="1" dirty="0">
                            <a:solidFill>
                              <a:srgbClr val="000000"/>
                            </a:solidFill>
                            <a:latin typeface="Cambria Math" panose="02040503050406030204" pitchFamily="18" charset="0"/>
                          </a:rPr>
                          <m:t>∞</m:t>
                        </m:r>
                      </m:sub>
                    </m:sSub>
                  </m:oMath>
                </a14:m>
                <a:endParaRPr lang="en-US" dirty="0">
                  <a:solidFill>
                    <a:srgbClr val="000000"/>
                  </a:solidFill>
                  <a:latin typeface="Arial" panose="020B0604020202020204" pitchFamily="34" charset="0"/>
                </a:endParaRPr>
              </a:p>
              <a:p>
                <a:pPr eaLnBrk="0" fontAlgn="base" hangingPunct="0">
                  <a:spcBef>
                    <a:spcPct val="0"/>
                  </a:spcBef>
                  <a:spcAft>
                    <a:spcPct val="0"/>
                  </a:spcAft>
                </a:pPr>
                <a:endParaRPr lang="en-US" dirty="0">
                  <a:solidFill>
                    <a:srgbClr val="000000"/>
                  </a:solidFill>
                  <a:latin typeface="Arial" panose="020B0604020202020204" pitchFamily="34" charset="0"/>
                </a:endParaRPr>
              </a:p>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US" i="1" dirty="0">
                          <a:solidFill>
                            <a:srgbClr val="000000"/>
                          </a:solidFill>
                          <a:latin typeface="Cambria Math" panose="02040503050406030204" pitchFamily="18" charset="0"/>
                        </a:rPr>
                        <m:t>𝐶</m:t>
                      </m:r>
                      <m:d>
                        <m:dPr>
                          <m:ctrlPr>
                            <a:rPr lang="en-US" i="1" dirty="0">
                              <a:solidFill>
                                <a:srgbClr val="000000"/>
                              </a:solidFill>
                              <a:latin typeface="Cambria Math" panose="02040503050406030204" pitchFamily="18" charset="0"/>
                            </a:rPr>
                          </m:ctrlPr>
                        </m:dPr>
                        <m:e>
                          <m:r>
                            <a:rPr lang="en-US" i="1" dirty="0">
                              <a:solidFill>
                                <a:srgbClr val="000000"/>
                              </a:solidFill>
                              <a:latin typeface="Cambria Math" panose="02040503050406030204" pitchFamily="18" charset="0"/>
                            </a:rPr>
                            <m:t>𝑡</m:t>
                          </m:r>
                          <m:r>
                            <a:rPr lang="en-US" i="1" dirty="0">
                              <a:solidFill>
                                <a:srgbClr val="000000"/>
                              </a:solidFill>
                              <a:latin typeface="Cambria Math" panose="02040503050406030204" pitchFamily="18" charset="0"/>
                            </a:rPr>
                            <m:t>=∞</m:t>
                          </m:r>
                        </m:e>
                      </m:d>
                      <m:r>
                        <a:rPr lang="en-US" i="1" dirty="0">
                          <a:solidFill>
                            <a:srgbClr val="000000"/>
                          </a:solidFill>
                          <a:latin typeface="Cambria Math" panose="02040503050406030204" pitchFamily="18" charset="0"/>
                        </a:rPr>
                        <m:t>=</m:t>
                      </m:r>
                      <m:sSub>
                        <m:sSubPr>
                          <m:ctrlPr>
                            <a:rPr lang="en-US" i="1" dirty="0">
                              <a:solidFill>
                                <a:srgbClr val="000000"/>
                              </a:solidFill>
                              <a:latin typeface="Cambria Math" panose="02040503050406030204" pitchFamily="18" charset="0"/>
                            </a:rPr>
                          </m:ctrlPr>
                        </m:sSubPr>
                        <m:e>
                          <m:r>
                            <a:rPr lang="en-US" i="1" dirty="0">
                              <a:solidFill>
                                <a:srgbClr val="000000"/>
                              </a:solidFill>
                              <a:latin typeface="Cambria Math" panose="02040503050406030204" pitchFamily="18" charset="0"/>
                            </a:rPr>
                            <m:t>𝐶</m:t>
                          </m:r>
                        </m:e>
                        <m:sub>
                          <m:r>
                            <a:rPr lang="en-US" i="1" dirty="0">
                              <a:solidFill>
                                <a:srgbClr val="000000"/>
                              </a:solidFill>
                              <a:latin typeface="Cambria Math" panose="02040503050406030204" pitchFamily="18" charset="0"/>
                            </a:rPr>
                            <m:t>0</m:t>
                          </m:r>
                        </m:sub>
                      </m:sSub>
                      <m:r>
                        <a:rPr lang="en-US" i="1" dirty="0">
                          <a:solidFill>
                            <a:srgbClr val="000000"/>
                          </a:solidFill>
                          <a:latin typeface="Cambria Math" panose="02040503050406030204" pitchFamily="18" charset="0"/>
                        </a:rPr>
                        <m:t>+</m:t>
                      </m:r>
                      <m:func>
                        <m:funcPr>
                          <m:ctrlPr>
                            <a:rPr lang="en-US" i="1" dirty="0">
                              <a:solidFill>
                                <a:srgbClr val="000000"/>
                              </a:solidFill>
                              <a:latin typeface="Cambria Math" panose="02040503050406030204" pitchFamily="18" charset="0"/>
                            </a:rPr>
                          </m:ctrlPr>
                        </m:funcPr>
                        <m:fName>
                          <m:r>
                            <m:rPr>
                              <m:sty m:val="p"/>
                            </m:rPr>
                            <a:rPr lang="en-US" dirty="0">
                              <a:solidFill>
                                <a:srgbClr val="000000"/>
                              </a:solidFill>
                              <a:latin typeface="Cambria Math" panose="02040503050406030204" pitchFamily="18" charset="0"/>
                            </a:rPr>
                            <m:t>min</m:t>
                          </m:r>
                        </m:fName>
                        <m:e>
                          <m:d>
                            <m:dPr>
                              <m:ctrlPr>
                                <a:rPr lang="en-US" i="1" dirty="0">
                                  <a:solidFill>
                                    <a:srgbClr val="000000"/>
                                  </a:solidFill>
                                  <a:latin typeface="Cambria Math" panose="02040503050406030204" pitchFamily="18" charset="0"/>
                                </a:rPr>
                              </m:ctrlPr>
                            </m:dPr>
                            <m:e>
                              <m:sSub>
                                <m:sSubPr>
                                  <m:ctrlPr>
                                    <a:rPr lang="en-US" i="1" dirty="0">
                                      <a:solidFill>
                                        <a:srgbClr val="000000"/>
                                      </a:solidFill>
                                      <a:latin typeface="Cambria Math" panose="02040503050406030204" pitchFamily="18" charset="0"/>
                                    </a:rPr>
                                  </m:ctrlPr>
                                </m:sSubPr>
                                <m:e>
                                  <m:r>
                                    <a:rPr lang="en-US" i="1" dirty="0">
                                      <a:solidFill>
                                        <a:srgbClr val="000000"/>
                                      </a:solidFill>
                                      <a:latin typeface="Cambria Math" panose="02040503050406030204" pitchFamily="18" charset="0"/>
                                    </a:rPr>
                                    <m:t>𝐴</m:t>
                                  </m:r>
                                </m:e>
                                <m:sub>
                                  <m:r>
                                    <a:rPr lang="en-US" i="1" dirty="0">
                                      <a:solidFill>
                                        <a:srgbClr val="000000"/>
                                      </a:solidFill>
                                      <a:latin typeface="Cambria Math" panose="02040503050406030204" pitchFamily="18" charset="0"/>
                                    </a:rPr>
                                    <m:t>0</m:t>
                                  </m:r>
                                </m:sub>
                              </m:sSub>
                              <m:r>
                                <a:rPr lang="en-US" i="1" dirty="0">
                                  <a:solidFill>
                                    <a:srgbClr val="000000"/>
                                  </a:solidFill>
                                  <a:latin typeface="Cambria Math" panose="02040503050406030204" pitchFamily="18" charset="0"/>
                                </a:rPr>
                                <m:t>, </m:t>
                              </m:r>
                              <m:sSub>
                                <m:sSubPr>
                                  <m:ctrlPr>
                                    <a:rPr lang="en-US" i="1" dirty="0">
                                      <a:solidFill>
                                        <a:srgbClr val="000000"/>
                                      </a:solidFill>
                                      <a:latin typeface="Cambria Math" panose="02040503050406030204" pitchFamily="18" charset="0"/>
                                    </a:rPr>
                                  </m:ctrlPr>
                                </m:sSubPr>
                                <m:e>
                                  <m:r>
                                    <a:rPr lang="en-US" i="1" dirty="0">
                                      <a:solidFill>
                                        <a:srgbClr val="000000"/>
                                      </a:solidFill>
                                      <a:latin typeface="Cambria Math" panose="02040503050406030204" pitchFamily="18" charset="0"/>
                                    </a:rPr>
                                    <m:t>𝐵</m:t>
                                  </m:r>
                                </m:e>
                                <m:sub>
                                  <m:r>
                                    <a:rPr lang="en-US" i="1" dirty="0">
                                      <a:solidFill>
                                        <a:srgbClr val="000000"/>
                                      </a:solidFill>
                                      <a:latin typeface="Cambria Math" panose="02040503050406030204" pitchFamily="18" charset="0"/>
                                    </a:rPr>
                                    <m:t>0</m:t>
                                  </m:r>
                                </m:sub>
                              </m:sSub>
                            </m:e>
                          </m:d>
                        </m:e>
                      </m:func>
                      <m:r>
                        <a:rPr lang="en-US" i="1" dirty="0">
                          <a:solidFill>
                            <a:srgbClr val="000000"/>
                          </a:solidFill>
                          <a:latin typeface="Cambria Math" panose="02040503050406030204" pitchFamily="18" charset="0"/>
                        </a:rPr>
                        <m:t>, </m:t>
                      </m:r>
                      <m:sSub>
                        <m:sSubPr>
                          <m:ctrlPr>
                            <a:rPr lang="en-US" i="1" dirty="0" err="1">
                              <a:solidFill>
                                <a:srgbClr val="000000"/>
                              </a:solidFill>
                              <a:latin typeface="Cambria Math" panose="02040503050406030204" pitchFamily="18" charset="0"/>
                            </a:rPr>
                          </m:ctrlPr>
                        </m:sSubPr>
                        <m:e>
                          <m:r>
                            <a:rPr lang="en-US" i="1" dirty="0" err="1">
                              <a:solidFill>
                                <a:srgbClr val="000000"/>
                              </a:solidFill>
                              <a:latin typeface="Cambria Math" panose="02040503050406030204" pitchFamily="18" charset="0"/>
                            </a:rPr>
                            <m:t>𝐴</m:t>
                          </m:r>
                        </m:e>
                        <m:sub>
                          <m:r>
                            <a:rPr lang="en-US" i="1" dirty="0">
                              <a:solidFill>
                                <a:srgbClr val="000000"/>
                              </a:solidFill>
                              <a:latin typeface="Cambria Math" panose="02040503050406030204" pitchFamily="18" charset="0"/>
                            </a:rPr>
                            <m:t>∞</m:t>
                          </m:r>
                        </m:sub>
                      </m:sSub>
                      <m:r>
                        <a:rPr lang="en-US" i="1" dirty="0">
                          <a:solidFill>
                            <a:srgbClr val="000000"/>
                          </a:solidFill>
                          <a:latin typeface="Cambria Math" panose="02040503050406030204" pitchFamily="18" charset="0"/>
                        </a:rPr>
                        <m:t>=</m:t>
                      </m:r>
                      <m:sSub>
                        <m:sSubPr>
                          <m:ctrlPr>
                            <a:rPr lang="en-US" i="1" dirty="0">
                              <a:solidFill>
                                <a:srgbClr val="000000"/>
                              </a:solidFill>
                              <a:latin typeface="Cambria Math" panose="02040503050406030204" pitchFamily="18" charset="0"/>
                            </a:rPr>
                          </m:ctrlPr>
                        </m:sSubPr>
                        <m:e>
                          <m:r>
                            <a:rPr lang="en-US" i="1" dirty="0">
                              <a:solidFill>
                                <a:srgbClr val="000000"/>
                              </a:solidFill>
                              <a:latin typeface="Cambria Math" panose="02040503050406030204" pitchFamily="18" charset="0"/>
                            </a:rPr>
                            <m:t>𝐴</m:t>
                          </m:r>
                        </m:e>
                        <m:sub>
                          <m:r>
                            <a:rPr lang="en-US" i="1" dirty="0">
                              <a:solidFill>
                                <a:srgbClr val="000000"/>
                              </a:solidFill>
                              <a:latin typeface="Cambria Math" panose="02040503050406030204" pitchFamily="18" charset="0"/>
                            </a:rPr>
                            <m:t>0</m:t>
                          </m:r>
                        </m:sub>
                      </m:sSub>
                      <m:r>
                        <a:rPr lang="en-US" i="1" dirty="0">
                          <a:solidFill>
                            <a:srgbClr val="000000"/>
                          </a:solidFill>
                          <a:latin typeface="Cambria Math" panose="02040503050406030204" pitchFamily="18" charset="0"/>
                        </a:rPr>
                        <m:t>−</m:t>
                      </m:r>
                      <m:func>
                        <m:funcPr>
                          <m:ctrlPr>
                            <a:rPr lang="en-US" i="1" dirty="0">
                              <a:solidFill>
                                <a:srgbClr val="000000"/>
                              </a:solidFill>
                              <a:latin typeface="Cambria Math" panose="02040503050406030204" pitchFamily="18" charset="0"/>
                            </a:rPr>
                          </m:ctrlPr>
                        </m:funcPr>
                        <m:fName>
                          <m:r>
                            <m:rPr>
                              <m:sty m:val="p"/>
                            </m:rPr>
                            <a:rPr lang="en-US" dirty="0">
                              <a:solidFill>
                                <a:srgbClr val="000000"/>
                              </a:solidFill>
                              <a:latin typeface="Cambria Math" panose="02040503050406030204" pitchFamily="18" charset="0"/>
                            </a:rPr>
                            <m:t>min</m:t>
                          </m:r>
                        </m:fName>
                        <m:e>
                          <m:d>
                            <m:dPr>
                              <m:ctrlPr>
                                <a:rPr lang="en-US" i="1" dirty="0">
                                  <a:solidFill>
                                    <a:srgbClr val="000000"/>
                                  </a:solidFill>
                                  <a:latin typeface="Cambria Math" panose="02040503050406030204" pitchFamily="18" charset="0"/>
                                </a:rPr>
                              </m:ctrlPr>
                            </m:dPr>
                            <m:e>
                              <m:sSub>
                                <m:sSubPr>
                                  <m:ctrlPr>
                                    <a:rPr lang="en-US" i="1" dirty="0">
                                      <a:solidFill>
                                        <a:srgbClr val="000000"/>
                                      </a:solidFill>
                                      <a:latin typeface="Cambria Math" panose="02040503050406030204" pitchFamily="18" charset="0"/>
                                    </a:rPr>
                                  </m:ctrlPr>
                                </m:sSubPr>
                                <m:e>
                                  <m:r>
                                    <a:rPr lang="en-US" i="1" dirty="0">
                                      <a:solidFill>
                                        <a:srgbClr val="000000"/>
                                      </a:solidFill>
                                      <a:latin typeface="Cambria Math" panose="02040503050406030204" pitchFamily="18" charset="0"/>
                                    </a:rPr>
                                    <m:t>𝐴</m:t>
                                  </m:r>
                                </m:e>
                                <m:sub>
                                  <m:r>
                                    <a:rPr lang="en-US" i="1" dirty="0">
                                      <a:solidFill>
                                        <a:srgbClr val="000000"/>
                                      </a:solidFill>
                                      <a:latin typeface="Cambria Math" panose="02040503050406030204" pitchFamily="18" charset="0"/>
                                    </a:rPr>
                                    <m:t>0</m:t>
                                  </m:r>
                                </m:sub>
                              </m:sSub>
                              <m:r>
                                <a:rPr lang="en-US" i="1" dirty="0">
                                  <a:solidFill>
                                    <a:srgbClr val="000000"/>
                                  </a:solidFill>
                                  <a:latin typeface="Cambria Math" panose="02040503050406030204" pitchFamily="18" charset="0"/>
                                </a:rPr>
                                <m:t>, </m:t>
                              </m:r>
                              <m:sSub>
                                <m:sSubPr>
                                  <m:ctrlPr>
                                    <a:rPr lang="en-US" i="1" dirty="0">
                                      <a:solidFill>
                                        <a:srgbClr val="000000"/>
                                      </a:solidFill>
                                      <a:latin typeface="Cambria Math" panose="02040503050406030204" pitchFamily="18" charset="0"/>
                                    </a:rPr>
                                  </m:ctrlPr>
                                </m:sSubPr>
                                <m:e>
                                  <m:r>
                                    <a:rPr lang="en-US" i="1" dirty="0">
                                      <a:solidFill>
                                        <a:srgbClr val="000000"/>
                                      </a:solidFill>
                                      <a:latin typeface="Cambria Math" panose="02040503050406030204" pitchFamily="18" charset="0"/>
                                    </a:rPr>
                                    <m:t>𝐵</m:t>
                                  </m:r>
                                </m:e>
                                <m:sub>
                                  <m:r>
                                    <a:rPr lang="en-US" i="1" dirty="0">
                                      <a:solidFill>
                                        <a:srgbClr val="000000"/>
                                      </a:solidFill>
                                      <a:latin typeface="Cambria Math" panose="02040503050406030204" pitchFamily="18" charset="0"/>
                                    </a:rPr>
                                    <m:t>0</m:t>
                                  </m:r>
                                </m:sub>
                              </m:sSub>
                            </m:e>
                          </m:d>
                        </m:e>
                      </m:func>
                      <m:r>
                        <a:rPr lang="en-US" i="1" dirty="0">
                          <a:solidFill>
                            <a:srgbClr val="000000"/>
                          </a:solidFill>
                          <a:latin typeface="Cambria Math" panose="02040503050406030204" pitchFamily="18" charset="0"/>
                        </a:rPr>
                        <m:t>, </m:t>
                      </m:r>
                      <m:sSub>
                        <m:sSubPr>
                          <m:ctrlPr>
                            <a:rPr lang="en-US" i="1" dirty="0" err="1">
                              <a:solidFill>
                                <a:srgbClr val="000000"/>
                              </a:solidFill>
                              <a:latin typeface="Cambria Math" panose="02040503050406030204" pitchFamily="18" charset="0"/>
                            </a:rPr>
                          </m:ctrlPr>
                        </m:sSubPr>
                        <m:e>
                          <m:r>
                            <a:rPr lang="en-US" i="1" dirty="0" err="1">
                              <a:solidFill>
                                <a:srgbClr val="000000"/>
                              </a:solidFill>
                              <a:latin typeface="Cambria Math" panose="02040503050406030204" pitchFamily="18" charset="0"/>
                            </a:rPr>
                            <m:t>𝐵</m:t>
                          </m:r>
                        </m:e>
                        <m:sub>
                          <m:r>
                            <a:rPr lang="en-US" i="1" dirty="0">
                              <a:solidFill>
                                <a:srgbClr val="000000"/>
                              </a:solidFill>
                              <a:latin typeface="Cambria Math" panose="02040503050406030204" pitchFamily="18" charset="0"/>
                            </a:rPr>
                            <m:t>∞</m:t>
                          </m:r>
                        </m:sub>
                      </m:sSub>
                      <m:r>
                        <a:rPr lang="en-US" i="1" dirty="0">
                          <a:solidFill>
                            <a:srgbClr val="000000"/>
                          </a:solidFill>
                          <a:latin typeface="Cambria Math" panose="02040503050406030204" pitchFamily="18" charset="0"/>
                        </a:rPr>
                        <m:t>=</m:t>
                      </m:r>
                      <m:sSub>
                        <m:sSubPr>
                          <m:ctrlPr>
                            <a:rPr lang="en-US" i="1" dirty="0">
                              <a:solidFill>
                                <a:srgbClr val="000000"/>
                              </a:solidFill>
                              <a:latin typeface="Cambria Math" panose="02040503050406030204" pitchFamily="18" charset="0"/>
                            </a:rPr>
                          </m:ctrlPr>
                        </m:sSubPr>
                        <m:e>
                          <m:r>
                            <a:rPr lang="en-US" i="1" dirty="0">
                              <a:solidFill>
                                <a:srgbClr val="000000"/>
                              </a:solidFill>
                              <a:latin typeface="Cambria Math" panose="02040503050406030204" pitchFamily="18" charset="0"/>
                            </a:rPr>
                            <m:t>𝐵</m:t>
                          </m:r>
                        </m:e>
                        <m:sub>
                          <m:r>
                            <a:rPr lang="en-US" i="1" dirty="0">
                              <a:solidFill>
                                <a:srgbClr val="000000"/>
                              </a:solidFill>
                              <a:latin typeface="Cambria Math" panose="02040503050406030204" pitchFamily="18" charset="0"/>
                            </a:rPr>
                            <m:t>0</m:t>
                          </m:r>
                        </m:sub>
                      </m:sSub>
                      <m:r>
                        <a:rPr lang="en-US" i="1" dirty="0">
                          <a:solidFill>
                            <a:srgbClr val="000000"/>
                          </a:solidFill>
                          <a:latin typeface="Cambria Math" panose="02040503050406030204" pitchFamily="18" charset="0"/>
                        </a:rPr>
                        <m:t>−</m:t>
                      </m:r>
                      <m:func>
                        <m:funcPr>
                          <m:ctrlPr>
                            <a:rPr lang="en-US" i="1" dirty="0">
                              <a:solidFill>
                                <a:srgbClr val="000000"/>
                              </a:solidFill>
                              <a:latin typeface="Cambria Math" panose="02040503050406030204" pitchFamily="18" charset="0"/>
                            </a:rPr>
                          </m:ctrlPr>
                        </m:funcPr>
                        <m:fName>
                          <m:r>
                            <m:rPr>
                              <m:sty m:val="p"/>
                            </m:rPr>
                            <a:rPr lang="en-US" dirty="0">
                              <a:solidFill>
                                <a:srgbClr val="000000"/>
                              </a:solidFill>
                              <a:latin typeface="Cambria Math" panose="02040503050406030204" pitchFamily="18" charset="0"/>
                            </a:rPr>
                            <m:t>min</m:t>
                          </m:r>
                        </m:fName>
                        <m:e>
                          <m:d>
                            <m:dPr>
                              <m:ctrlPr>
                                <a:rPr lang="en-US" i="1" dirty="0">
                                  <a:solidFill>
                                    <a:srgbClr val="000000"/>
                                  </a:solidFill>
                                  <a:latin typeface="Cambria Math" panose="02040503050406030204" pitchFamily="18" charset="0"/>
                                </a:rPr>
                              </m:ctrlPr>
                            </m:dPr>
                            <m:e>
                              <m:sSub>
                                <m:sSubPr>
                                  <m:ctrlPr>
                                    <a:rPr lang="en-US" i="1" dirty="0">
                                      <a:solidFill>
                                        <a:srgbClr val="000000"/>
                                      </a:solidFill>
                                      <a:latin typeface="Cambria Math" panose="02040503050406030204" pitchFamily="18" charset="0"/>
                                    </a:rPr>
                                  </m:ctrlPr>
                                </m:sSubPr>
                                <m:e>
                                  <m:r>
                                    <a:rPr lang="en-US" i="1" dirty="0">
                                      <a:solidFill>
                                        <a:srgbClr val="000000"/>
                                      </a:solidFill>
                                      <a:latin typeface="Cambria Math" panose="02040503050406030204" pitchFamily="18" charset="0"/>
                                    </a:rPr>
                                    <m:t>𝐴</m:t>
                                  </m:r>
                                </m:e>
                                <m:sub>
                                  <m:r>
                                    <a:rPr lang="en-US" i="1" dirty="0">
                                      <a:solidFill>
                                        <a:srgbClr val="000000"/>
                                      </a:solidFill>
                                      <a:latin typeface="Cambria Math" panose="02040503050406030204" pitchFamily="18" charset="0"/>
                                    </a:rPr>
                                    <m:t>0</m:t>
                                  </m:r>
                                </m:sub>
                              </m:sSub>
                              <m:r>
                                <a:rPr lang="en-US" i="1" dirty="0">
                                  <a:solidFill>
                                    <a:srgbClr val="000000"/>
                                  </a:solidFill>
                                  <a:latin typeface="Cambria Math" panose="02040503050406030204" pitchFamily="18" charset="0"/>
                                </a:rPr>
                                <m:t>, </m:t>
                              </m:r>
                              <m:sSub>
                                <m:sSubPr>
                                  <m:ctrlPr>
                                    <a:rPr lang="en-US" i="1" dirty="0">
                                      <a:solidFill>
                                        <a:srgbClr val="000000"/>
                                      </a:solidFill>
                                      <a:latin typeface="Cambria Math" panose="02040503050406030204" pitchFamily="18" charset="0"/>
                                    </a:rPr>
                                  </m:ctrlPr>
                                </m:sSubPr>
                                <m:e>
                                  <m:r>
                                    <a:rPr lang="en-US" i="1" dirty="0">
                                      <a:solidFill>
                                        <a:srgbClr val="000000"/>
                                      </a:solidFill>
                                      <a:latin typeface="Cambria Math" panose="02040503050406030204" pitchFamily="18" charset="0"/>
                                    </a:rPr>
                                    <m:t>𝐵</m:t>
                                  </m:r>
                                </m:e>
                                <m:sub>
                                  <m:r>
                                    <a:rPr lang="en-US" i="1" dirty="0">
                                      <a:solidFill>
                                        <a:srgbClr val="000000"/>
                                      </a:solidFill>
                                      <a:latin typeface="Cambria Math" panose="02040503050406030204" pitchFamily="18" charset="0"/>
                                    </a:rPr>
                                    <m:t>0</m:t>
                                  </m:r>
                                </m:sub>
                              </m:sSub>
                            </m:e>
                          </m:d>
                        </m:e>
                      </m:func>
                    </m:oMath>
                  </m:oMathPara>
                </a14:m>
                <a:endParaRPr lang="en-US" dirty="0">
                  <a:solidFill>
                    <a:srgbClr val="000000"/>
                  </a:solidFill>
                  <a:latin typeface="Arial" panose="020B0604020202020204" pitchFamily="34" charset="0"/>
                </a:endParaRPr>
              </a:p>
              <a:p>
                <a:pPr eaLnBrk="0" fontAlgn="base" hangingPunct="0">
                  <a:spcBef>
                    <a:spcPct val="0"/>
                  </a:spcBef>
                  <a:spcAft>
                    <a:spcPct val="0"/>
                  </a:spcAft>
                </a:pPr>
                <a:endParaRPr lang="en-US" dirty="0">
                  <a:solidFill>
                    <a:srgbClr val="000000"/>
                  </a:solidFill>
                  <a:latin typeface="Arial" panose="020B0604020202020204" pitchFamily="34" charset="0"/>
                </a:endParaRPr>
              </a:p>
              <a:p>
                <a:pPr eaLnBrk="0" fontAlgn="base" hangingPunct="0">
                  <a:spcBef>
                    <a:spcPct val="0"/>
                  </a:spcBef>
                  <a:spcAft>
                    <a:spcPct val="0"/>
                  </a:spcAft>
                </a:pPr>
                <a:r>
                  <a:rPr lang="en-US" b="1" dirty="0">
                    <a:solidFill>
                      <a:srgbClr val="000000"/>
                    </a:solidFill>
                    <a:latin typeface="Arial" panose="020B0604020202020204" pitchFamily="34" charset="0"/>
                  </a:rPr>
                  <a:t>Step 7:</a:t>
                </a:r>
                <a:r>
                  <a:rPr lang="en-US" dirty="0">
                    <a:solidFill>
                      <a:srgbClr val="000000"/>
                    </a:solidFill>
                    <a:latin typeface="Arial" panose="020B0604020202020204" pitchFamily="34" charset="0"/>
                  </a:rPr>
                  <a:t> Now that we have a mathematical model for the reaction in the form of these simple equations we implement them as a computer simulation</a:t>
                </a:r>
                <a:endParaRPr lang="en-US" dirty="0">
                  <a:solidFill>
                    <a:srgbClr val="000000"/>
                  </a:solidFill>
                  <a:latin typeface="Arial" panose="020B0604020202020204" pitchFamily="34" charset="0"/>
                </a:endParaRPr>
              </a:p>
              <a:p>
                <a:pPr eaLnBrk="0" fontAlgn="base" hangingPunct="0">
                  <a:spcBef>
                    <a:spcPct val="0"/>
                  </a:spcBef>
                  <a:spcAft>
                    <a:spcPct val="0"/>
                  </a:spcAft>
                </a:pPr>
                <a:endParaRPr lang="en-US" dirty="0">
                  <a:solidFill>
                    <a:srgbClr val="000000"/>
                  </a:solidFill>
                  <a:latin typeface="Arial" panose="020B0604020202020204" pitchFamily="34" charset="0"/>
                </a:endParaRPr>
              </a:p>
              <a:p>
                <a:pPr eaLnBrk="0" fontAlgn="base" hangingPunct="0">
                  <a:spcBef>
                    <a:spcPct val="0"/>
                  </a:spcBef>
                  <a:spcAft>
                    <a:spcPct val="0"/>
                  </a:spcAft>
                </a:pPr>
                <a:endParaRPr lang="en-US" dirty="0">
                  <a:solidFill>
                    <a:srgbClr val="000000"/>
                  </a:solidFill>
                  <a:latin typeface="Arial" panose="020B0604020202020204" pitchFamily="34" charset="0"/>
                </a:endParaRPr>
              </a:p>
              <a:p>
                <a:pPr eaLnBrk="0" fontAlgn="base" hangingPunct="0">
                  <a:spcBef>
                    <a:spcPct val="0"/>
                  </a:spcBef>
                  <a:spcAft>
                    <a:spcPct val="0"/>
                  </a:spcAft>
                </a:pPr>
                <a:endParaRPr lang="en-US" dirty="0">
                  <a:solidFill>
                    <a:srgbClr val="000000"/>
                  </a:solidFill>
                  <a:latin typeface="Arial" panose="020B0604020202020204" pitchFamily="34" charset="0"/>
                </a:endParaRPr>
              </a:p>
              <a:p>
                <a:pPr eaLnBrk="0" fontAlgn="base" hangingPunct="0">
                  <a:spcBef>
                    <a:spcPct val="0"/>
                  </a:spcBef>
                  <a:spcAft>
                    <a:spcPct val="0"/>
                  </a:spcAft>
                </a:pPr>
                <a:endParaRPr lang="en-US" b="1" dirty="0">
                  <a:solidFill>
                    <a:srgbClr val="000000"/>
                  </a:solidFill>
                  <a:latin typeface="Arial" panose="020B0604020202020204" pitchFamily="34" charset="0"/>
                </a:endParaRPr>
              </a:p>
              <a:p>
                <a:pPr eaLnBrk="0" fontAlgn="base" hangingPunct="0">
                  <a:spcBef>
                    <a:spcPct val="0"/>
                  </a:spcBef>
                  <a:spcAft>
                    <a:spcPct val="0"/>
                  </a:spcAft>
                </a:pPr>
                <a:endParaRPr lang="en-US" dirty="0">
                  <a:solidFill>
                    <a:srgbClr val="000000"/>
                  </a:solidFill>
                  <a:latin typeface="Arial" panose="020B0604020202020204" pitchFamily="34" charset="0"/>
                </a:endParaRPr>
              </a:p>
              <a:p>
                <a:pPr eaLnBrk="0" fontAlgn="base" hangingPunct="0">
                  <a:spcBef>
                    <a:spcPct val="0"/>
                  </a:spcBef>
                  <a:spcAft>
                    <a:spcPct val="0"/>
                  </a:spcAft>
                </a:pPr>
                <a:endParaRPr lang="en-US" dirty="0">
                  <a:solidFill>
                    <a:srgbClr val="000000"/>
                  </a:solidFill>
                  <a:latin typeface="Arial" panose="020B0604020202020204" pitchFamily="34" charset="0"/>
                </a:endParaRPr>
              </a:p>
              <a:p>
                <a:pPr eaLnBrk="0" fontAlgn="base" hangingPunct="0">
                  <a:spcBef>
                    <a:spcPct val="0"/>
                  </a:spcBef>
                  <a:spcAft>
                    <a:spcPct val="0"/>
                  </a:spcAft>
                </a:pPr>
                <a:endParaRPr lang="en-US" b="1" dirty="0">
                  <a:solidFill>
                    <a:srgbClr val="000000"/>
                  </a:solidFill>
                  <a:latin typeface="Arial" panose="020B0604020202020204" pitchFamily="34" charset="0"/>
                </a:endParaRPr>
              </a:p>
              <a:p>
                <a:pPr eaLnBrk="0" fontAlgn="base" hangingPunct="0">
                  <a:spcBef>
                    <a:spcPct val="0"/>
                  </a:spcBef>
                  <a:spcAft>
                    <a:spcPct val="0"/>
                  </a:spcAft>
                </a:pPr>
                <a:endParaRPr lang="en-US" b="1" dirty="0">
                  <a:solidFill>
                    <a:srgbClr val="000000"/>
                  </a:solidFill>
                  <a:latin typeface="Arial" panose="020B0604020202020204" pitchFamily="34" charset="0"/>
                </a:endParaRPr>
              </a:p>
            </p:txBody>
          </p:sp>
        </mc:Choice>
        <mc:Fallback>
          <p:sp>
            <p:nvSpPr>
              <p:cNvPr id="15" name="Rectangle 14"/>
              <p:cNvSpPr>
                <a:spLocks noRot="1" noChangeAspect="1" noMove="1" noResize="1" noEditPoints="1" noAdjustHandles="1" noChangeArrowheads="1" noChangeShapeType="1" noTextEdit="1"/>
              </p:cNvSpPr>
              <p:nvPr/>
            </p:nvSpPr>
            <p:spPr>
              <a:xfrm>
                <a:off x="1825912" y="1828800"/>
                <a:ext cx="8536759" cy="5909310"/>
              </a:xfrm>
              <a:prstGeom prst="rect">
                <a:avLst/>
              </a:prstGeom>
              <a:blipFill>
                <a:blip r:embed="rId3"/>
                <a:stretch>
                  <a:fillRect l="-643" t="-516" r="-143"/>
                </a:stretch>
              </a:blipFill>
            </p:spPr>
            <p:txBody>
              <a:bodyPr/>
              <a:lstStyle/>
              <a:p>
                <a:r>
                  <a:rPr lang="en-US">
                    <a:noFill/>
                  </a:rPr>
                  <a:t> </a:t>
                </a:r>
              </a:p>
            </p:txBody>
          </p:sp>
        </mc:Fallback>
      </mc:AlternateContent>
    </p:spTree>
    <p:extLst>
      <p:ext uri="{BB962C8B-B14F-4D97-AF65-F5344CB8AC3E}">
        <p14:creationId xmlns:p14="http://schemas.microsoft.com/office/powerpoint/2010/main" val="10593018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0133" y="3337"/>
            <a:ext cx="9144000" cy="868362"/>
          </a:xfrm>
        </p:spPr>
        <p:txBody>
          <a:bodyPr>
            <a:noAutofit/>
          </a:bodyPr>
          <a:lstStyle/>
          <a:p>
            <a:r>
              <a:rPr lang="en-US" sz="2800" b="1" dirty="0">
                <a:solidFill>
                  <a:srgbClr val="0000CC"/>
                </a:solidFill>
              </a:rPr>
              <a:t>Implementing a Chemical Reaction Model as a Simulation in Tellurium</a:t>
            </a:r>
            <a:endParaRPr lang="en-US" sz="2800" b="1" dirty="0">
              <a:solidFill>
                <a:srgbClr val="0000CC"/>
              </a:solidFill>
            </a:endParaRPr>
          </a:p>
        </p:txBody>
      </p:sp>
      <mc:AlternateContent xmlns:mc="http://schemas.openxmlformats.org/markup-compatibility/2006">
        <mc:Choice xmlns:a14="http://schemas.microsoft.com/office/drawing/2010/main" Requires="a14">
          <p:sp>
            <p:nvSpPr>
              <p:cNvPr id="15" name="Rectangle 14"/>
              <p:cNvSpPr/>
              <p:nvPr/>
            </p:nvSpPr>
            <p:spPr>
              <a:xfrm>
                <a:off x="1834379" y="914401"/>
                <a:ext cx="8536759" cy="4348113"/>
              </a:xfrm>
              <a:prstGeom prst="rect">
                <a:avLst/>
              </a:prstGeom>
            </p:spPr>
            <p:txBody>
              <a:bodyPr wrap="square">
                <a:spAutoFit/>
              </a:bodyPr>
              <a:lstStyle/>
              <a:p>
                <a:pPr eaLnBrk="0" fontAlgn="base" hangingPunct="0">
                  <a:spcBef>
                    <a:spcPct val="0"/>
                  </a:spcBef>
                  <a:spcAft>
                    <a:spcPct val="0"/>
                  </a:spcAft>
                </a:pPr>
                <a:r>
                  <a:rPr lang="en-US" dirty="0">
                    <a:solidFill>
                      <a:srgbClr val="000000"/>
                    </a:solidFill>
                    <a:latin typeface="Arial" panose="020B0604020202020204" pitchFamily="34" charset="0"/>
                  </a:rPr>
                  <a:t>Let’s </a:t>
                </a:r>
                <a:r>
                  <a:rPr lang="en-US" dirty="0">
                    <a:solidFill>
                      <a:srgbClr val="000000"/>
                    </a:solidFill>
                    <a:latin typeface="Arial" panose="020B0604020202020204" pitchFamily="34" charset="0"/>
                  </a:rPr>
                  <a:t>see how to go from the </a:t>
                </a:r>
                <a:r>
                  <a:rPr lang="en-US" dirty="0">
                    <a:solidFill>
                      <a:srgbClr val="000000"/>
                    </a:solidFill>
                    <a:latin typeface="Arial" panose="020B0604020202020204" pitchFamily="34" charset="0"/>
                  </a:rPr>
                  <a:t>chemical reaction </a:t>
                </a:r>
                <a14:m>
                  <m:oMath xmlns:m="http://schemas.openxmlformats.org/officeDocument/2006/math">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𝐴</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𝐵</m:t>
                    </m:r>
                    <m:groupChr>
                      <m:groupChrPr>
                        <m:chr m:val="→"/>
                        <m:vertJc m:val="bot"/>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groupChrPr>
                      <m:e>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𝑘𝐴𝐵</m:t>
                        </m:r>
                      </m:e>
                    </m:groupCh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𝐶</m:t>
                    </m:r>
                  </m:oMath>
                </a14:m>
                <a:endParaRPr lang="en-US" dirty="0">
                  <a:solidFill>
                    <a:srgbClr val="000000"/>
                  </a:solidFill>
                  <a:latin typeface="Arial" panose="020B0604020202020204" pitchFamily="34" charset="0"/>
                </a:endParaRPr>
              </a:p>
              <a:p>
                <a:pPr eaLnBrk="0" fontAlgn="base" hangingPunct="0">
                  <a:spcBef>
                    <a:spcPct val="0"/>
                  </a:spcBef>
                  <a:spcAft>
                    <a:spcPct val="0"/>
                  </a:spcAft>
                </a:pPr>
                <a:endParaRPr lang="en-US" dirty="0">
                  <a:solidFill>
                    <a:srgbClr val="000000"/>
                  </a:solidFill>
                  <a:latin typeface="Arial" panose="020B0604020202020204" pitchFamily="34" charset="0"/>
                </a:endParaRPr>
              </a:p>
              <a:p>
                <a:pPr eaLnBrk="0" fontAlgn="base" hangingPunct="0">
                  <a:spcBef>
                    <a:spcPct val="0"/>
                  </a:spcBef>
                  <a:spcAft>
                    <a:spcPct val="0"/>
                  </a:spcAft>
                </a:pPr>
                <a:r>
                  <a:rPr lang="en-US" dirty="0">
                    <a:solidFill>
                      <a:srgbClr val="000000"/>
                    </a:solidFill>
                    <a:latin typeface="Arial" panose="020B0604020202020204" pitchFamily="34" charset="0"/>
                  </a:rPr>
                  <a:t>t</a:t>
                </a:r>
                <a:r>
                  <a:rPr lang="en-US">
                    <a:solidFill>
                      <a:srgbClr val="000000"/>
                    </a:solidFill>
                    <a:latin typeface="Arial" panose="020B0604020202020204" pitchFamily="34" charset="0"/>
                  </a:rPr>
                  <a:t>o </a:t>
                </a:r>
                <a:r>
                  <a:rPr lang="en-US" dirty="0">
                    <a:solidFill>
                      <a:srgbClr val="000000"/>
                    </a:solidFill>
                    <a:latin typeface="Arial" panose="020B0604020202020204" pitchFamily="34" charset="0"/>
                  </a:rPr>
                  <a:t>a computer simulation of the time evolution of the model using Tellurium</a:t>
                </a:r>
              </a:p>
              <a:p>
                <a:pPr eaLnBrk="0" fontAlgn="base" hangingPunct="0">
                  <a:spcBef>
                    <a:spcPct val="0"/>
                  </a:spcBef>
                  <a:spcAft>
                    <a:spcPct val="0"/>
                  </a:spcAft>
                </a:pPr>
                <a:endParaRPr lang="en-US" dirty="0">
                  <a:solidFill>
                    <a:srgbClr val="000000"/>
                  </a:solidFill>
                  <a:latin typeface="Arial" panose="020B0604020202020204" pitchFamily="34" charset="0"/>
                </a:endParaRPr>
              </a:p>
              <a:p>
                <a:pPr eaLnBrk="0" fontAlgn="base" hangingPunct="0">
                  <a:spcBef>
                    <a:spcPct val="0"/>
                  </a:spcBef>
                  <a:spcAft>
                    <a:spcPct val="0"/>
                  </a:spcAft>
                </a:pPr>
                <a:r>
                  <a:rPr lang="en-US" b="1" dirty="0">
                    <a:solidFill>
                      <a:srgbClr val="000000"/>
                    </a:solidFill>
                    <a:latin typeface="Arial" panose="020B0604020202020204" pitchFamily="34" charset="0"/>
                  </a:rPr>
                  <a:t>Please follow along on your laptops if you can </a:t>
                </a:r>
              </a:p>
              <a:p>
                <a:pPr eaLnBrk="0" fontAlgn="base" hangingPunct="0">
                  <a:spcBef>
                    <a:spcPct val="0"/>
                  </a:spcBef>
                  <a:spcAft>
                    <a:spcPct val="0"/>
                  </a:spcAft>
                </a:pPr>
                <a:endParaRPr lang="en-US" b="1" dirty="0">
                  <a:solidFill>
                    <a:srgbClr val="000000"/>
                  </a:solidFill>
                  <a:latin typeface="Arial" panose="020B0604020202020204" pitchFamily="34" charset="0"/>
                </a:endParaRPr>
              </a:p>
              <a:p>
                <a:pPr eaLnBrk="0" fontAlgn="base" hangingPunct="0">
                  <a:spcBef>
                    <a:spcPct val="0"/>
                  </a:spcBef>
                  <a:spcAft>
                    <a:spcPct val="0"/>
                  </a:spcAft>
                </a:pPr>
                <a:r>
                  <a:rPr lang="en-US" b="1" dirty="0">
                    <a:solidFill>
                      <a:srgbClr val="000000"/>
                    </a:solidFill>
                    <a:latin typeface="Arial" panose="020B0604020202020204" pitchFamily="34" charset="0"/>
                  </a:rPr>
                  <a:t>In Tellurium you will define your dynamic network structure in the Antimony language and the computations to simulate it in Python</a:t>
                </a:r>
              </a:p>
              <a:p>
                <a:pPr eaLnBrk="0" fontAlgn="base" hangingPunct="0">
                  <a:spcBef>
                    <a:spcPct val="0"/>
                  </a:spcBef>
                  <a:spcAft>
                    <a:spcPct val="0"/>
                  </a:spcAft>
                </a:pPr>
                <a:endParaRPr lang="en-US" b="1" dirty="0">
                  <a:solidFill>
                    <a:srgbClr val="FF0000"/>
                  </a:solidFill>
                  <a:latin typeface="Arial" panose="020B0604020202020204" pitchFamily="34" charset="0"/>
                </a:endParaRPr>
              </a:p>
              <a:p>
                <a:pPr eaLnBrk="0" fontAlgn="base" hangingPunct="0">
                  <a:spcBef>
                    <a:spcPct val="0"/>
                  </a:spcBef>
                  <a:spcAft>
                    <a:spcPct val="0"/>
                  </a:spcAft>
                </a:pPr>
                <a:r>
                  <a:rPr lang="en-US" b="1" dirty="0">
                    <a:solidFill>
                      <a:srgbClr val="FF0000"/>
                    </a:solidFill>
                    <a:latin typeface="Arial" panose="020B0604020202020204" pitchFamily="34" charset="0"/>
                  </a:rPr>
                  <a:t>All </a:t>
                </a:r>
                <a:r>
                  <a:rPr lang="en-US" b="1" dirty="0">
                    <a:solidFill>
                      <a:srgbClr val="FF0000"/>
                    </a:solidFill>
                    <a:latin typeface="Arial" panose="020B0604020202020204" pitchFamily="34" charset="0"/>
                  </a:rPr>
                  <a:t>your simulations will </a:t>
                </a:r>
                <a:r>
                  <a:rPr lang="en-US" b="1" dirty="0">
                    <a:solidFill>
                      <a:srgbClr val="FF0000"/>
                    </a:solidFill>
                    <a:latin typeface="Arial" panose="020B0604020202020204" pitchFamily="34" charset="0"/>
                  </a:rPr>
                  <a:t>use both languages, which differ in syntax and requirements</a:t>
                </a:r>
                <a:endParaRPr lang="en-US" b="1" dirty="0">
                  <a:solidFill>
                    <a:srgbClr val="FF0000"/>
                  </a:solidFill>
                  <a:latin typeface="Arial" panose="020B0604020202020204" pitchFamily="34" charset="0"/>
                </a:endParaRPr>
              </a:p>
              <a:p>
                <a:pPr eaLnBrk="0" fontAlgn="base" hangingPunct="0">
                  <a:spcBef>
                    <a:spcPct val="0"/>
                  </a:spcBef>
                  <a:spcAft>
                    <a:spcPct val="0"/>
                  </a:spcAft>
                </a:pPr>
                <a:endParaRPr lang="en-US" b="1" dirty="0">
                  <a:solidFill>
                    <a:srgbClr val="000000"/>
                  </a:solidFill>
                  <a:latin typeface="Arial" panose="020B0604020202020204" pitchFamily="34" charset="0"/>
                </a:endParaRPr>
              </a:p>
              <a:p>
                <a:pPr eaLnBrk="0" fontAlgn="base" hangingPunct="0">
                  <a:spcBef>
                    <a:spcPct val="0"/>
                  </a:spcBef>
                  <a:spcAft>
                    <a:spcPct val="0"/>
                  </a:spcAft>
                </a:pPr>
                <a:endParaRPr lang="en-US" b="1" dirty="0">
                  <a:solidFill>
                    <a:srgbClr val="000000"/>
                  </a:solidFill>
                  <a:latin typeface="Arial" panose="020B0604020202020204" pitchFamily="34" charset="0"/>
                </a:endParaRPr>
              </a:p>
              <a:p>
                <a:pPr eaLnBrk="0" fontAlgn="base" hangingPunct="0">
                  <a:spcBef>
                    <a:spcPct val="0"/>
                  </a:spcBef>
                  <a:spcAft>
                    <a:spcPct val="0"/>
                  </a:spcAft>
                </a:pPr>
                <a:endParaRPr lang="en-US" b="1" dirty="0">
                  <a:solidFill>
                    <a:srgbClr val="000000"/>
                  </a:solidFill>
                  <a:latin typeface="Arial" panose="020B0604020202020204" pitchFamily="34" charset="0"/>
                </a:endParaRPr>
              </a:p>
              <a:p>
                <a:pPr eaLnBrk="0" fontAlgn="base" hangingPunct="0">
                  <a:spcBef>
                    <a:spcPct val="0"/>
                  </a:spcBef>
                  <a:spcAft>
                    <a:spcPct val="0"/>
                  </a:spcAft>
                </a:pPr>
                <a:endParaRPr lang="en-US" b="1" dirty="0">
                  <a:solidFill>
                    <a:srgbClr val="000000"/>
                  </a:solidFill>
                  <a:latin typeface="Arial" panose="020B0604020202020204" pitchFamily="34" charset="0"/>
                </a:endParaRPr>
              </a:p>
            </p:txBody>
          </p:sp>
        </mc:Choice>
        <mc:Fallback>
          <p:sp>
            <p:nvSpPr>
              <p:cNvPr id="15" name="Rectangle 14"/>
              <p:cNvSpPr>
                <a:spLocks noRot="1" noChangeAspect="1" noMove="1" noResize="1" noEditPoints="1" noAdjustHandles="1" noChangeArrowheads="1" noChangeShapeType="1" noTextEdit="1"/>
              </p:cNvSpPr>
              <p:nvPr/>
            </p:nvSpPr>
            <p:spPr>
              <a:xfrm>
                <a:off x="1834379" y="914401"/>
                <a:ext cx="8536759" cy="4348113"/>
              </a:xfrm>
              <a:prstGeom prst="rect">
                <a:avLst/>
              </a:prstGeom>
              <a:blipFill>
                <a:blip r:embed="rId2"/>
                <a:stretch>
                  <a:fillRect l="-643"/>
                </a:stretch>
              </a:blipFill>
            </p:spPr>
            <p:txBody>
              <a:bodyPr/>
              <a:lstStyle/>
              <a:p>
                <a:r>
                  <a:rPr lang="en-US">
                    <a:noFill/>
                  </a:rPr>
                  <a:t> </a:t>
                </a:r>
              </a:p>
            </p:txBody>
          </p:sp>
        </mc:Fallback>
      </mc:AlternateContent>
    </p:spTree>
    <p:extLst>
      <p:ext uri="{BB962C8B-B14F-4D97-AF65-F5344CB8AC3E}">
        <p14:creationId xmlns:p14="http://schemas.microsoft.com/office/powerpoint/2010/main" val="23949122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401" y="671692"/>
            <a:ext cx="5252041" cy="4524315"/>
          </a:xfrm>
          <a:prstGeom prst="rect">
            <a:avLst/>
          </a:prstGeom>
          <a:noFill/>
        </p:spPr>
        <p:txBody>
          <a:bodyPr wrap="square" rtlCol="0">
            <a:spAutoFit/>
          </a:bodyPr>
          <a:lstStyle/>
          <a:p>
            <a:pPr eaLnBrk="0" fontAlgn="base" hangingPunct="0">
              <a:spcBef>
                <a:spcPct val="0"/>
              </a:spcBef>
              <a:spcAft>
                <a:spcPct val="0"/>
              </a:spcAft>
            </a:pPr>
            <a:r>
              <a:rPr lang="en-US" dirty="0">
                <a:solidFill>
                  <a:srgbClr val="000000"/>
                </a:solidFill>
                <a:latin typeface="Arial" panose="020B0604020202020204" pitchFamily="34" charset="0"/>
              </a:rPr>
              <a:t>All life depends on chemical reactions in which one or more chemical species react to form different chemical species</a:t>
            </a:r>
          </a:p>
          <a:p>
            <a:pPr eaLnBrk="0" fontAlgn="base" hangingPunct="0">
              <a:spcBef>
                <a:spcPct val="0"/>
              </a:spcBef>
              <a:spcAft>
                <a:spcPct val="0"/>
              </a:spcAft>
            </a:pPr>
            <a:endParaRPr lang="en-US" dirty="0">
              <a:solidFill>
                <a:srgbClr val="000000"/>
              </a:solidFill>
              <a:latin typeface="Arial" panose="020B0604020202020204" pitchFamily="34" charset="0"/>
            </a:endParaRPr>
          </a:p>
          <a:p>
            <a:pPr eaLnBrk="0" fontAlgn="base" hangingPunct="0">
              <a:spcBef>
                <a:spcPct val="0"/>
              </a:spcBef>
              <a:spcAft>
                <a:spcPct val="0"/>
              </a:spcAft>
            </a:pPr>
            <a:r>
              <a:rPr lang="en-US" dirty="0">
                <a:solidFill>
                  <a:srgbClr val="000000"/>
                </a:solidFill>
                <a:latin typeface="Arial" panose="020B0604020202020204" pitchFamily="34" charset="0"/>
              </a:rPr>
              <a:t>In chemical reactions, the </a:t>
            </a:r>
            <a:r>
              <a:rPr lang="en-US" b="1" dirty="0">
                <a:solidFill>
                  <a:srgbClr val="000000"/>
                </a:solidFill>
                <a:latin typeface="Arial" panose="020B0604020202020204" pitchFamily="34" charset="0"/>
              </a:rPr>
              <a:t>substrates</a:t>
            </a:r>
            <a:r>
              <a:rPr lang="en-US" dirty="0">
                <a:solidFill>
                  <a:srgbClr val="000000"/>
                </a:solidFill>
                <a:latin typeface="Arial" panose="020B0604020202020204" pitchFamily="34" charset="0"/>
              </a:rPr>
              <a:t> (usually written on the left hand side) are used up to produce </a:t>
            </a:r>
            <a:r>
              <a:rPr lang="en-US" b="1" dirty="0">
                <a:solidFill>
                  <a:srgbClr val="000000"/>
                </a:solidFill>
                <a:latin typeface="Arial" panose="020B0604020202020204" pitchFamily="34" charset="0"/>
              </a:rPr>
              <a:t>products</a:t>
            </a:r>
            <a:r>
              <a:rPr lang="en-US" dirty="0">
                <a:solidFill>
                  <a:srgbClr val="000000"/>
                </a:solidFill>
                <a:latin typeface="Arial" panose="020B0604020202020204" pitchFamily="34" charset="0"/>
              </a:rPr>
              <a:t>, with total mass and atomic species being conserved</a:t>
            </a:r>
          </a:p>
          <a:p>
            <a:pPr eaLnBrk="0" fontAlgn="base" hangingPunct="0">
              <a:spcBef>
                <a:spcPct val="0"/>
              </a:spcBef>
              <a:spcAft>
                <a:spcPct val="0"/>
              </a:spcAft>
            </a:pPr>
            <a:endParaRPr lang="en-US" b="1" dirty="0">
              <a:solidFill>
                <a:srgbClr val="000000"/>
              </a:solidFill>
              <a:latin typeface="Arial" panose="020B0604020202020204" pitchFamily="34" charset="0"/>
            </a:endParaRPr>
          </a:p>
          <a:p>
            <a:pPr eaLnBrk="0" fontAlgn="base" hangingPunct="0">
              <a:spcBef>
                <a:spcPct val="0"/>
              </a:spcBef>
              <a:spcAft>
                <a:spcPct val="0"/>
              </a:spcAft>
            </a:pPr>
            <a:r>
              <a:rPr lang="en-US" b="1" dirty="0">
                <a:solidFill>
                  <a:srgbClr val="000000"/>
                </a:solidFill>
                <a:latin typeface="Arial" panose="020B0604020202020204" pitchFamily="34" charset="0"/>
              </a:rPr>
              <a:t>The representation of chemical reactions will be fundamental to everything we do in this class (though we will find that the mathematics and computing we do to represent chemical reactions allows us to represent many other kinds of network dynamics as well</a:t>
            </a:r>
          </a:p>
        </p:txBody>
      </p:sp>
      <p:sp>
        <p:nvSpPr>
          <p:cNvPr id="2" name="Title 1"/>
          <p:cNvSpPr>
            <a:spLocks noGrp="1"/>
          </p:cNvSpPr>
          <p:nvPr>
            <p:ph type="title"/>
          </p:nvPr>
        </p:nvSpPr>
        <p:spPr>
          <a:xfrm>
            <a:off x="1921496" y="-100538"/>
            <a:ext cx="8229600" cy="868362"/>
          </a:xfrm>
        </p:spPr>
        <p:txBody>
          <a:bodyPr>
            <a:normAutofit/>
          </a:bodyPr>
          <a:lstStyle/>
          <a:p>
            <a:r>
              <a:rPr lang="en-US" b="1" dirty="0" smtClean="0">
                <a:solidFill>
                  <a:srgbClr val="0000CC"/>
                </a:solidFill>
              </a:rPr>
              <a:t>Chemical Reactions</a:t>
            </a:r>
            <a:endParaRPr lang="en-US" b="1" dirty="0">
              <a:solidFill>
                <a:srgbClr val="0000CC"/>
              </a:solidFill>
            </a:endParaRPr>
          </a:p>
        </p:txBody>
      </p:sp>
      <mc:AlternateContent xmlns:mc="http://schemas.openxmlformats.org/markup-compatibility/2006">
        <mc:Choice xmlns:a14="http://schemas.microsoft.com/office/drawing/2010/main" Requires="a14">
          <p:sp>
            <p:nvSpPr>
              <p:cNvPr id="3" name="Rectangle 2"/>
              <p:cNvSpPr/>
              <p:nvPr/>
            </p:nvSpPr>
            <p:spPr>
              <a:xfrm>
                <a:off x="7171181" y="2161102"/>
                <a:ext cx="2455416" cy="369332"/>
              </a:xfrm>
              <a:prstGeom prst="rect">
                <a:avLst/>
              </a:prstGeom>
            </p:spPr>
            <p:txBody>
              <a:bodyPr wrap="none">
                <a:spAutoFit/>
              </a:bodyPr>
              <a:lstStyle/>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US">
                          <a:solidFill>
                            <a:srgbClr val="000000"/>
                          </a:solidFill>
                          <a:latin typeface="Cambria Math" panose="02040503050406030204" pitchFamily="18" charset="0"/>
                          <a:ea typeface="Cambria Math" panose="02040503050406030204" pitchFamily="18" charset="0"/>
                        </a:rPr>
                        <m:t>2 </m:t>
                      </m:r>
                      <m:r>
                        <m:rPr>
                          <m:sty m:val="p"/>
                        </m:rPr>
                        <a:rPr lang="en-US">
                          <a:solidFill>
                            <a:srgbClr val="000000"/>
                          </a:solidFill>
                          <a:latin typeface="Cambria Math" panose="02040503050406030204" pitchFamily="18" charset="0"/>
                          <a:ea typeface="Cambria Math" panose="02040503050406030204" pitchFamily="18" charset="0"/>
                        </a:rPr>
                        <m:t>ADP</m:t>
                      </m:r>
                      <m:r>
                        <a:rPr lang="en-US">
                          <a:solidFill>
                            <a:srgbClr val="000000"/>
                          </a:solidFill>
                          <a:latin typeface="Cambria Math" panose="02040503050406030204" pitchFamily="18" charset="0"/>
                          <a:ea typeface="Cambria Math" panose="02040503050406030204" pitchFamily="18" charset="0"/>
                        </a:rPr>
                        <m:t> ⇌</m:t>
                      </m:r>
                      <m:r>
                        <m:rPr>
                          <m:sty m:val="p"/>
                        </m:rPr>
                        <a:rPr lang="en-US">
                          <a:solidFill>
                            <a:srgbClr val="000000"/>
                          </a:solidFill>
                          <a:latin typeface="Cambria Math" panose="02040503050406030204" pitchFamily="18" charset="0"/>
                          <a:ea typeface="Cambria Math" panose="02040503050406030204" pitchFamily="18" charset="0"/>
                        </a:rPr>
                        <m:t>ATP</m:t>
                      </m:r>
                      <m:r>
                        <a:rPr lang="en-US">
                          <a:solidFill>
                            <a:srgbClr val="000000"/>
                          </a:solidFill>
                          <a:latin typeface="Cambria Math" panose="02040503050406030204" pitchFamily="18" charset="0"/>
                          <a:ea typeface="Cambria Math" panose="02040503050406030204" pitchFamily="18" charset="0"/>
                        </a:rPr>
                        <m:t>+</m:t>
                      </m:r>
                      <m:r>
                        <m:rPr>
                          <m:sty m:val="p"/>
                        </m:rPr>
                        <a:rPr lang="en-US">
                          <a:solidFill>
                            <a:srgbClr val="000000"/>
                          </a:solidFill>
                          <a:latin typeface="Cambria Math" panose="02040503050406030204" pitchFamily="18" charset="0"/>
                          <a:ea typeface="Cambria Math" panose="02040503050406030204" pitchFamily="18" charset="0"/>
                        </a:rPr>
                        <m:t>AMP</m:t>
                      </m:r>
                    </m:oMath>
                  </m:oMathPara>
                </a14:m>
                <a:endParaRPr lang="en-US" dirty="0">
                  <a:solidFill>
                    <a:srgbClr val="000000"/>
                  </a:solidFill>
                  <a:latin typeface="Arial" panose="020B0604020202020204" pitchFamily="34" charset="0"/>
                </a:endParaRPr>
              </a:p>
            </p:txBody>
          </p:sp>
        </mc:Choice>
        <mc:Fallback>
          <p:sp>
            <p:nvSpPr>
              <p:cNvPr id="3" name="Rectangle 2"/>
              <p:cNvSpPr>
                <a:spLocks noRot="1" noChangeAspect="1" noMove="1" noResize="1" noEditPoints="1" noAdjustHandles="1" noChangeArrowheads="1" noChangeShapeType="1" noTextEdit="1"/>
              </p:cNvSpPr>
              <p:nvPr/>
            </p:nvSpPr>
            <p:spPr>
              <a:xfrm>
                <a:off x="7171181" y="2161102"/>
                <a:ext cx="2455416" cy="369332"/>
              </a:xfrm>
              <a:prstGeom prst="rect">
                <a:avLst/>
              </a:prstGeom>
              <a:blipFill>
                <a:blip r:embed="rId2"/>
                <a:stretch>
                  <a:fillRect/>
                </a:stretch>
              </a:blipFill>
            </p:spPr>
            <p:txBody>
              <a:bodyPr/>
              <a:lstStyle/>
              <a:p>
                <a:r>
                  <a:rPr lang="en-US">
                    <a:noFill/>
                  </a:rPr>
                  <a:t> </a:t>
                </a:r>
              </a:p>
            </p:txBody>
          </p:sp>
        </mc:Fallback>
      </mc:AlternateContent>
      <p:sp>
        <p:nvSpPr>
          <p:cNvPr id="7" name="TextBox 6"/>
          <p:cNvSpPr txBox="1"/>
          <p:nvPr/>
        </p:nvSpPr>
        <p:spPr>
          <a:xfrm>
            <a:off x="6963792" y="868362"/>
            <a:ext cx="3247008" cy="369332"/>
          </a:xfrm>
          <a:prstGeom prst="rect">
            <a:avLst/>
          </a:prstGeom>
          <a:noFill/>
        </p:spPr>
        <p:txBody>
          <a:bodyPr wrap="square" rtlCol="0">
            <a:spAutoFit/>
          </a:bodyPr>
          <a:lstStyle/>
          <a:p>
            <a:pPr eaLnBrk="0" fontAlgn="base" hangingPunct="0">
              <a:spcBef>
                <a:spcPct val="0"/>
              </a:spcBef>
              <a:spcAft>
                <a:spcPct val="0"/>
              </a:spcAft>
            </a:pPr>
            <a:r>
              <a:rPr lang="en-US" dirty="0">
                <a:solidFill>
                  <a:srgbClr val="000000"/>
                </a:solidFill>
                <a:latin typeface="Arial" panose="020B0604020202020204" pitchFamily="34" charset="0"/>
              </a:rPr>
              <a:t>Chemical Reaction Formula</a:t>
            </a:r>
            <a:endParaRPr lang="en-US" dirty="0">
              <a:solidFill>
                <a:srgbClr val="000000"/>
              </a:solidFill>
              <a:latin typeface="Arial" panose="020B0604020202020204" pitchFamily="34" charset="0"/>
            </a:endParaRPr>
          </a:p>
        </p:txBody>
      </p:sp>
      <mc:AlternateContent xmlns:mc="http://schemas.openxmlformats.org/markup-compatibility/2006">
        <mc:Choice xmlns:a14="http://schemas.microsoft.com/office/drawing/2010/main" Requires="a14">
          <p:sp>
            <p:nvSpPr>
              <p:cNvPr id="12" name="Rectangle 11"/>
              <p:cNvSpPr/>
              <p:nvPr/>
            </p:nvSpPr>
            <p:spPr>
              <a:xfrm>
                <a:off x="7659385" y="3582054"/>
                <a:ext cx="1309846" cy="923330"/>
              </a:xfrm>
              <a:prstGeom prst="rect">
                <a:avLst/>
              </a:prstGeom>
            </p:spPr>
            <p:txBody>
              <a:bodyPr wrap="none">
                <a:spAutoFit/>
              </a:bodyPr>
              <a:lstStyle/>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US">
                          <a:solidFill>
                            <a:srgbClr val="000000"/>
                          </a:solidFill>
                          <a:latin typeface="Cambria Math" panose="02040503050406030204" pitchFamily="18" charset="0"/>
                          <a:ea typeface="Cambria Math" panose="02040503050406030204" pitchFamily="18" charset="0"/>
                        </a:rPr>
                        <m:t>2 </m:t>
                      </m:r>
                      <m:r>
                        <m:rPr>
                          <m:sty m:val="p"/>
                        </m:rPr>
                        <a:rPr lang="en-US">
                          <a:solidFill>
                            <a:srgbClr val="000000"/>
                          </a:solidFill>
                          <a:latin typeface="Cambria Math" panose="02040503050406030204" pitchFamily="18" charset="0"/>
                          <a:ea typeface="Cambria Math" panose="02040503050406030204" pitchFamily="18" charset="0"/>
                        </a:rPr>
                        <m:t>A</m:t>
                      </m:r>
                      <m:r>
                        <a:rPr lang="en-US">
                          <a:solidFill>
                            <a:srgbClr val="000000"/>
                          </a:solidFill>
                          <a:latin typeface="Cambria Math" panose="02040503050406030204" pitchFamily="18" charset="0"/>
                          <a:ea typeface="Cambria Math" panose="02040503050406030204" pitchFamily="18" charset="0"/>
                        </a:rPr>
                        <m:t> ⇌</m:t>
                      </m:r>
                      <m:r>
                        <m:rPr>
                          <m:sty m:val="p"/>
                        </m:rPr>
                        <a:rPr lang="en-US">
                          <a:solidFill>
                            <a:srgbClr val="000000"/>
                          </a:solidFill>
                          <a:latin typeface="Cambria Math" panose="02040503050406030204" pitchFamily="18" charset="0"/>
                          <a:ea typeface="Cambria Math" panose="02040503050406030204" pitchFamily="18" charset="0"/>
                        </a:rPr>
                        <m:t>B</m:t>
                      </m:r>
                    </m:oMath>
                  </m:oMathPara>
                </a14:m>
                <a:endParaRPr lang="en-US" dirty="0">
                  <a:solidFill>
                    <a:srgbClr val="000000"/>
                  </a:solidFill>
                  <a:latin typeface="Arial" panose="020B0604020202020204" pitchFamily="34" charset="0"/>
                </a:endParaRPr>
              </a:p>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US">
                          <a:solidFill>
                            <a:srgbClr val="000000"/>
                          </a:solidFill>
                          <a:latin typeface="Cambria Math" panose="02040503050406030204" pitchFamily="18" charset="0"/>
                          <a:ea typeface="Cambria Math" panose="02040503050406030204" pitchFamily="18" charset="0"/>
                        </a:rPr>
                        <m:t> </m:t>
                      </m:r>
                      <m:r>
                        <m:rPr>
                          <m:sty m:val="p"/>
                        </m:rPr>
                        <a:rPr lang="en-US">
                          <a:solidFill>
                            <a:srgbClr val="000000"/>
                          </a:solidFill>
                          <a:latin typeface="Cambria Math" panose="02040503050406030204" pitchFamily="18" charset="0"/>
                          <a:ea typeface="Cambria Math" panose="02040503050406030204" pitchFamily="18" charset="0"/>
                        </a:rPr>
                        <m:t>B</m:t>
                      </m:r>
                      <m:r>
                        <a:rPr lang="en-US">
                          <a:solidFill>
                            <a:srgbClr val="000000"/>
                          </a:solidFill>
                          <a:latin typeface="Cambria Math" panose="02040503050406030204" pitchFamily="18" charset="0"/>
                          <a:ea typeface="Cambria Math" panose="02040503050406030204" pitchFamily="18" charset="0"/>
                        </a:rPr>
                        <m:t> ⇌</m:t>
                      </m:r>
                      <m:r>
                        <a:rPr lang="en-US">
                          <a:solidFill>
                            <a:srgbClr val="000000"/>
                          </a:solidFill>
                          <a:latin typeface="Cambria Math" panose="02040503050406030204" pitchFamily="18" charset="0"/>
                          <a:ea typeface="Cambria Math" panose="02040503050406030204" pitchFamily="18" charset="0"/>
                        </a:rPr>
                        <m:t>3</m:t>
                      </m:r>
                      <m:r>
                        <m:rPr>
                          <m:sty m:val="p"/>
                        </m:rPr>
                        <a:rPr lang="en-US">
                          <a:solidFill>
                            <a:srgbClr val="000000"/>
                          </a:solidFill>
                          <a:latin typeface="Cambria Math" panose="02040503050406030204" pitchFamily="18" charset="0"/>
                          <a:ea typeface="Cambria Math" panose="02040503050406030204" pitchFamily="18" charset="0"/>
                        </a:rPr>
                        <m:t>C</m:t>
                      </m:r>
                    </m:oMath>
                  </m:oMathPara>
                </a14:m>
                <a:endParaRPr lang="en-US" dirty="0">
                  <a:solidFill>
                    <a:srgbClr val="000000"/>
                  </a:solidFill>
                  <a:latin typeface="Cambria Math" panose="02040503050406030204" pitchFamily="18" charset="0"/>
                  <a:ea typeface="Cambria Math" panose="02040503050406030204" pitchFamily="18" charset="0"/>
                </a:endParaRPr>
              </a:p>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m:rPr>
                          <m:sty m:val="p"/>
                        </m:rPr>
                        <a:rPr lang="en-US">
                          <a:solidFill>
                            <a:srgbClr val="000000"/>
                          </a:solidFill>
                          <a:latin typeface="Cambria Math" panose="02040503050406030204" pitchFamily="18" charset="0"/>
                          <a:ea typeface="Cambria Math" panose="02040503050406030204" pitchFamily="18" charset="0"/>
                        </a:rPr>
                        <m:t>C</m:t>
                      </m:r>
                      <m:r>
                        <a:rPr lang="en-US">
                          <a:solidFill>
                            <a:srgbClr val="000000"/>
                          </a:solidFill>
                          <a:latin typeface="Cambria Math" panose="02040503050406030204" pitchFamily="18" charset="0"/>
                          <a:ea typeface="Cambria Math" panose="02040503050406030204" pitchFamily="18" charset="0"/>
                        </a:rPr>
                        <m:t>+</m:t>
                      </m:r>
                      <m:r>
                        <m:rPr>
                          <m:sty m:val="p"/>
                        </m:rPr>
                        <a:rPr lang="en-US">
                          <a:solidFill>
                            <a:srgbClr val="000000"/>
                          </a:solidFill>
                          <a:latin typeface="Cambria Math" panose="02040503050406030204" pitchFamily="18" charset="0"/>
                          <a:ea typeface="Cambria Math" panose="02040503050406030204" pitchFamily="18" charset="0"/>
                        </a:rPr>
                        <m:t>A</m:t>
                      </m:r>
                      <m:r>
                        <a:rPr lang="en-US">
                          <a:solidFill>
                            <a:srgbClr val="000000"/>
                          </a:solidFill>
                          <a:latin typeface="Cambria Math" panose="02040503050406030204" pitchFamily="18" charset="0"/>
                          <a:ea typeface="Cambria Math" panose="02040503050406030204" pitchFamily="18" charset="0"/>
                        </a:rPr>
                        <m:t>⇌</m:t>
                      </m:r>
                      <m:r>
                        <m:rPr>
                          <m:sty m:val="p"/>
                        </m:rPr>
                        <a:rPr lang="en-US">
                          <a:solidFill>
                            <a:srgbClr val="000000"/>
                          </a:solidFill>
                          <a:latin typeface="Cambria Math" panose="02040503050406030204" pitchFamily="18" charset="0"/>
                          <a:ea typeface="Cambria Math" panose="02040503050406030204" pitchFamily="18" charset="0"/>
                        </a:rPr>
                        <m:t>D</m:t>
                      </m:r>
                    </m:oMath>
                  </m:oMathPara>
                </a14:m>
                <a:endParaRPr lang="en-US" dirty="0">
                  <a:solidFill>
                    <a:srgbClr val="000000"/>
                  </a:solidFill>
                  <a:latin typeface="Arial" panose="020B0604020202020204" pitchFamily="34" charset="0"/>
                </a:endParaRPr>
              </a:p>
            </p:txBody>
          </p:sp>
        </mc:Choice>
        <mc:Fallback>
          <p:sp>
            <p:nvSpPr>
              <p:cNvPr id="12" name="Rectangle 11"/>
              <p:cNvSpPr>
                <a:spLocks noRot="1" noChangeAspect="1" noMove="1" noResize="1" noEditPoints="1" noAdjustHandles="1" noChangeArrowheads="1" noChangeShapeType="1" noTextEdit="1"/>
              </p:cNvSpPr>
              <p:nvPr/>
            </p:nvSpPr>
            <p:spPr>
              <a:xfrm>
                <a:off x="7659385" y="3582054"/>
                <a:ext cx="1309846" cy="923330"/>
              </a:xfrm>
              <a:prstGeom prst="rect">
                <a:avLst/>
              </a:prstGeom>
              <a:blipFill>
                <a:blip r:embed="rId3"/>
                <a:stretch>
                  <a:fillRect/>
                </a:stretch>
              </a:blipFill>
            </p:spPr>
            <p:txBody>
              <a:bodyPr/>
              <a:lstStyle/>
              <a:p>
                <a:r>
                  <a:rPr lang="en-US">
                    <a:noFill/>
                  </a:rPr>
                  <a:t> </a:t>
                </a:r>
              </a:p>
            </p:txBody>
          </p:sp>
        </mc:Fallback>
      </mc:AlternateContent>
      <p:sp>
        <p:nvSpPr>
          <p:cNvPr id="15" name="Rectangle 14"/>
          <p:cNvSpPr/>
          <p:nvPr/>
        </p:nvSpPr>
        <p:spPr>
          <a:xfrm>
            <a:off x="7171182" y="4809017"/>
            <a:ext cx="3053759" cy="646331"/>
          </a:xfrm>
          <a:prstGeom prst="rect">
            <a:avLst/>
          </a:prstGeom>
        </p:spPr>
        <p:txBody>
          <a:bodyPr wrap="square">
            <a:spAutoFit/>
          </a:bodyPr>
          <a:lstStyle/>
          <a:p>
            <a:pPr eaLnBrk="0" fontAlgn="base" hangingPunct="0">
              <a:spcBef>
                <a:spcPct val="0"/>
              </a:spcBef>
              <a:spcAft>
                <a:spcPct val="0"/>
              </a:spcAft>
            </a:pPr>
            <a:r>
              <a:rPr lang="en-US" b="1" dirty="0">
                <a:solidFill>
                  <a:srgbClr val="00CC00"/>
                </a:solidFill>
                <a:latin typeface="Arial" panose="020B0604020202020204" pitchFamily="34" charset="0"/>
              </a:rPr>
              <a:t>Chemical reaction networks conserve </a:t>
            </a:r>
            <a:r>
              <a:rPr lang="en-US" b="1" dirty="0">
                <a:solidFill>
                  <a:srgbClr val="00CC00"/>
                </a:solidFill>
                <a:latin typeface="Arial" panose="020B0604020202020204" pitchFamily="34" charset="0"/>
              </a:rPr>
              <a:t>mass</a:t>
            </a:r>
            <a:endParaRPr lang="en-US" b="1" dirty="0">
              <a:solidFill>
                <a:srgbClr val="00CC00"/>
              </a:solidFill>
              <a:latin typeface="Arial" panose="020B0604020202020204" pitchFamily="34" charset="0"/>
            </a:endParaRPr>
          </a:p>
        </p:txBody>
      </p:sp>
    </p:spTree>
    <p:extLst>
      <p:ext uri="{BB962C8B-B14F-4D97-AF65-F5344CB8AC3E}">
        <p14:creationId xmlns:p14="http://schemas.microsoft.com/office/powerpoint/2010/main" val="34784243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srcRect l="60627"/>
          <a:stretch/>
        </p:blipFill>
        <p:spPr>
          <a:xfrm>
            <a:off x="4038600" y="4041844"/>
            <a:ext cx="1083816" cy="628650"/>
          </a:xfrm>
          <a:prstGeom prst="rect">
            <a:avLst/>
          </a:prstGeom>
        </p:spPr>
      </p:pic>
      <p:sp>
        <p:nvSpPr>
          <p:cNvPr id="2" name="Title 1"/>
          <p:cNvSpPr>
            <a:spLocks noGrp="1"/>
          </p:cNvSpPr>
          <p:nvPr>
            <p:ph type="title"/>
          </p:nvPr>
        </p:nvSpPr>
        <p:spPr>
          <a:xfrm>
            <a:off x="1921496" y="-100538"/>
            <a:ext cx="8229600" cy="868362"/>
          </a:xfrm>
        </p:spPr>
        <p:txBody>
          <a:bodyPr>
            <a:normAutofit/>
          </a:bodyPr>
          <a:lstStyle/>
          <a:p>
            <a:r>
              <a:rPr lang="en-US" b="1" dirty="0" smtClean="0">
                <a:solidFill>
                  <a:srgbClr val="0000CC"/>
                </a:solidFill>
              </a:rPr>
              <a:t>Chemical Reaction Networks</a:t>
            </a:r>
            <a:endParaRPr lang="en-US" b="1" dirty="0">
              <a:solidFill>
                <a:srgbClr val="0000CC"/>
              </a:solidFill>
            </a:endParaRPr>
          </a:p>
        </p:txBody>
      </p:sp>
      <mc:AlternateContent xmlns:mc="http://schemas.openxmlformats.org/markup-compatibility/2006">
        <mc:Choice xmlns:a14="http://schemas.microsoft.com/office/drawing/2010/main" Requires="a14">
          <p:sp>
            <p:nvSpPr>
              <p:cNvPr id="3" name="Rectangle 2"/>
              <p:cNvSpPr/>
              <p:nvPr/>
            </p:nvSpPr>
            <p:spPr>
              <a:xfrm>
                <a:off x="7086600" y="1295400"/>
                <a:ext cx="2455416" cy="369332"/>
              </a:xfrm>
              <a:prstGeom prst="rect">
                <a:avLst/>
              </a:prstGeom>
            </p:spPr>
            <p:txBody>
              <a:bodyPr wrap="none">
                <a:spAutoFit/>
              </a:bodyPr>
              <a:lstStyle/>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US">
                          <a:solidFill>
                            <a:srgbClr val="000000"/>
                          </a:solidFill>
                          <a:latin typeface="Cambria Math" panose="02040503050406030204" pitchFamily="18" charset="0"/>
                          <a:ea typeface="Cambria Math" panose="02040503050406030204" pitchFamily="18" charset="0"/>
                        </a:rPr>
                        <m:t>2 </m:t>
                      </m:r>
                      <m:r>
                        <m:rPr>
                          <m:sty m:val="p"/>
                        </m:rPr>
                        <a:rPr lang="en-US">
                          <a:solidFill>
                            <a:srgbClr val="000000"/>
                          </a:solidFill>
                          <a:latin typeface="Cambria Math" panose="02040503050406030204" pitchFamily="18" charset="0"/>
                          <a:ea typeface="Cambria Math" panose="02040503050406030204" pitchFamily="18" charset="0"/>
                        </a:rPr>
                        <m:t>ADP</m:t>
                      </m:r>
                      <m:r>
                        <a:rPr lang="en-US">
                          <a:solidFill>
                            <a:srgbClr val="000000"/>
                          </a:solidFill>
                          <a:latin typeface="Cambria Math" panose="02040503050406030204" pitchFamily="18" charset="0"/>
                          <a:ea typeface="Cambria Math" panose="02040503050406030204" pitchFamily="18" charset="0"/>
                        </a:rPr>
                        <m:t> ⇌</m:t>
                      </m:r>
                      <m:r>
                        <m:rPr>
                          <m:sty m:val="p"/>
                        </m:rPr>
                        <a:rPr lang="en-US">
                          <a:solidFill>
                            <a:srgbClr val="000000"/>
                          </a:solidFill>
                          <a:latin typeface="Cambria Math" panose="02040503050406030204" pitchFamily="18" charset="0"/>
                          <a:ea typeface="Cambria Math" panose="02040503050406030204" pitchFamily="18" charset="0"/>
                        </a:rPr>
                        <m:t>ATP</m:t>
                      </m:r>
                      <m:r>
                        <a:rPr lang="en-US">
                          <a:solidFill>
                            <a:srgbClr val="000000"/>
                          </a:solidFill>
                          <a:latin typeface="Cambria Math" panose="02040503050406030204" pitchFamily="18" charset="0"/>
                          <a:ea typeface="Cambria Math" panose="02040503050406030204" pitchFamily="18" charset="0"/>
                        </a:rPr>
                        <m:t>+</m:t>
                      </m:r>
                      <m:r>
                        <m:rPr>
                          <m:sty m:val="p"/>
                        </m:rPr>
                        <a:rPr lang="en-US">
                          <a:solidFill>
                            <a:srgbClr val="000000"/>
                          </a:solidFill>
                          <a:latin typeface="Cambria Math" panose="02040503050406030204" pitchFamily="18" charset="0"/>
                          <a:ea typeface="Cambria Math" panose="02040503050406030204" pitchFamily="18" charset="0"/>
                        </a:rPr>
                        <m:t>AMP</m:t>
                      </m:r>
                    </m:oMath>
                  </m:oMathPara>
                </a14:m>
                <a:endParaRPr lang="en-US" dirty="0">
                  <a:solidFill>
                    <a:srgbClr val="000000"/>
                  </a:solidFill>
                  <a:latin typeface="Arial" panose="020B0604020202020204" pitchFamily="34" charset="0"/>
                </a:endParaRPr>
              </a:p>
            </p:txBody>
          </p:sp>
        </mc:Choice>
        <mc:Fallback>
          <p:sp>
            <p:nvSpPr>
              <p:cNvPr id="3" name="Rectangle 2"/>
              <p:cNvSpPr>
                <a:spLocks noRot="1" noChangeAspect="1" noMove="1" noResize="1" noEditPoints="1" noAdjustHandles="1" noChangeArrowheads="1" noChangeShapeType="1" noTextEdit="1"/>
              </p:cNvSpPr>
              <p:nvPr/>
            </p:nvSpPr>
            <p:spPr>
              <a:xfrm>
                <a:off x="7086600" y="1295400"/>
                <a:ext cx="2455416" cy="369332"/>
              </a:xfrm>
              <a:prstGeom prst="rect">
                <a:avLst/>
              </a:prstGeom>
              <a:blipFill>
                <a:blip r:embed="rId3"/>
                <a:stretch>
                  <a:fillRect/>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6629400" y="2086418"/>
            <a:ext cx="3684632" cy="949261"/>
          </a:xfrm>
          <a:prstGeom prst="rect">
            <a:avLst/>
          </a:prstGeom>
        </p:spPr>
      </p:pic>
      <p:sp>
        <p:nvSpPr>
          <p:cNvPr id="7" name="TextBox 6"/>
          <p:cNvSpPr txBox="1"/>
          <p:nvPr/>
        </p:nvSpPr>
        <p:spPr>
          <a:xfrm>
            <a:off x="6963792" y="868362"/>
            <a:ext cx="3247008" cy="369332"/>
          </a:xfrm>
          <a:prstGeom prst="rect">
            <a:avLst/>
          </a:prstGeom>
          <a:noFill/>
        </p:spPr>
        <p:txBody>
          <a:bodyPr wrap="square" rtlCol="0">
            <a:spAutoFit/>
          </a:bodyPr>
          <a:lstStyle/>
          <a:p>
            <a:pPr eaLnBrk="0" fontAlgn="base" hangingPunct="0">
              <a:spcBef>
                <a:spcPct val="0"/>
              </a:spcBef>
              <a:spcAft>
                <a:spcPct val="0"/>
              </a:spcAft>
            </a:pPr>
            <a:r>
              <a:rPr lang="en-US" dirty="0">
                <a:solidFill>
                  <a:srgbClr val="000000"/>
                </a:solidFill>
                <a:latin typeface="Arial" panose="020B0604020202020204" pitchFamily="34" charset="0"/>
              </a:rPr>
              <a:t>Chemical Reaction Formula</a:t>
            </a:r>
            <a:endParaRPr lang="en-US" dirty="0">
              <a:solidFill>
                <a:srgbClr val="000000"/>
              </a:solidFill>
              <a:latin typeface="Arial" panose="020B0604020202020204" pitchFamily="34" charset="0"/>
            </a:endParaRPr>
          </a:p>
        </p:txBody>
      </p:sp>
      <p:sp>
        <p:nvSpPr>
          <p:cNvPr id="10" name="TextBox 9"/>
          <p:cNvSpPr txBox="1"/>
          <p:nvPr/>
        </p:nvSpPr>
        <p:spPr>
          <a:xfrm>
            <a:off x="6705602" y="1850836"/>
            <a:ext cx="3962399" cy="369332"/>
          </a:xfrm>
          <a:prstGeom prst="rect">
            <a:avLst/>
          </a:prstGeom>
          <a:noFill/>
        </p:spPr>
        <p:txBody>
          <a:bodyPr wrap="square" rtlCol="0">
            <a:spAutoFit/>
          </a:bodyPr>
          <a:lstStyle/>
          <a:p>
            <a:pPr eaLnBrk="0" fontAlgn="base" hangingPunct="0">
              <a:spcBef>
                <a:spcPct val="0"/>
              </a:spcBef>
              <a:spcAft>
                <a:spcPct val="0"/>
              </a:spcAft>
            </a:pPr>
            <a:r>
              <a:rPr lang="en-US" dirty="0">
                <a:solidFill>
                  <a:srgbClr val="000000"/>
                </a:solidFill>
                <a:latin typeface="Arial" panose="020B0604020202020204" pitchFamily="34" charset="0"/>
              </a:rPr>
              <a:t>Chemical Reaction Network Diagram</a:t>
            </a:r>
            <a:endParaRPr lang="en-US" dirty="0">
              <a:solidFill>
                <a:srgbClr val="000000"/>
              </a:solidFill>
              <a:latin typeface="Arial" panose="020B0604020202020204" pitchFamily="34" charset="0"/>
            </a:endParaRPr>
          </a:p>
        </p:txBody>
      </p:sp>
      <p:sp>
        <p:nvSpPr>
          <p:cNvPr id="11" name="TextBox 10"/>
          <p:cNvSpPr txBox="1"/>
          <p:nvPr/>
        </p:nvSpPr>
        <p:spPr>
          <a:xfrm>
            <a:off x="7067024" y="2892431"/>
            <a:ext cx="3247008" cy="646331"/>
          </a:xfrm>
          <a:prstGeom prst="rect">
            <a:avLst/>
          </a:prstGeom>
          <a:noFill/>
        </p:spPr>
        <p:txBody>
          <a:bodyPr wrap="square" rtlCol="0">
            <a:spAutoFit/>
          </a:bodyPr>
          <a:lstStyle/>
          <a:p>
            <a:pPr eaLnBrk="0" fontAlgn="base" hangingPunct="0">
              <a:spcBef>
                <a:spcPct val="0"/>
              </a:spcBef>
              <a:spcAft>
                <a:spcPct val="0"/>
              </a:spcAft>
            </a:pPr>
            <a:r>
              <a:rPr lang="en-US" dirty="0">
                <a:solidFill>
                  <a:srgbClr val="000000"/>
                </a:solidFill>
                <a:latin typeface="Arial" panose="020B0604020202020204" pitchFamily="34" charset="0"/>
              </a:rPr>
              <a:t>Corresponding Chemical Reaction Formulae</a:t>
            </a:r>
            <a:endParaRPr lang="en-US" dirty="0">
              <a:solidFill>
                <a:srgbClr val="000000"/>
              </a:solidFill>
              <a:latin typeface="Arial" panose="020B0604020202020204" pitchFamily="34" charset="0"/>
            </a:endParaRPr>
          </a:p>
        </p:txBody>
      </p:sp>
      <mc:AlternateContent xmlns:mc="http://schemas.openxmlformats.org/markup-compatibility/2006">
        <mc:Choice xmlns:a14="http://schemas.microsoft.com/office/drawing/2010/main" Requires="a14">
          <p:sp>
            <p:nvSpPr>
              <p:cNvPr id="12" name="Rectangle 11"/>
              <p:cNvSpPr/>
              <p:nvPr/>
            </p:nvSpPr>
            <p:spPr>
              <a:xfrm>
                <a:off x="7816793" y="3580179"/>
                <a:ext cx="1309846" cy="923330"/>
              </a:xfrm>
              <a:prstGeom prst="rect">
                <a:avLst/>
              </a:prstGeom>
            </p:spPr>
            <p:txBody>
              <a:bodyPr wrap="none">
                <a:spAutoFit/>
              </a:bodyPr>
              <a:lstStyle/>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US">
                          <a:solidFill>
                            <a:srgbClr val="000000"/>
                          </a:solidFill>
                          <a:latin typeface="Cambria Math" panose="02040503050406030204" pitchFamily="18" charset="0"/>
                          <a:ea typeface="Cambria Math" panose="02040503050406030204" pitchFamily="18" charset="0"/>
                        </a:rPr>
                        <m:t>2 </m:t>
                      </m:r>
                      <m:r>
                        <m:rPr>
                          <m:sty m:val="p"/>
                        </m:rPr>
                        <a:rPr lang="en-US">
                          <a:solidFill>
                            <a:srgbClr val="000000"/>
                          </a:solidFill>
                          <a:latin typeface="Cambria Math" panose="02040503050406030204" pitchFamily="18" charset="0"/>
                          <a:ea typeface="Cambria Math" panose="02040503050406030204" pitchFamily="18" charset="0"/>
                        </a:rPr>
                        <m:t>A</m:t>
                      </m:r>
                      <m:r>
                        <a:rPr lang="en-US">
                          <a:solidFill>
                            <a:srgbClr val="000000"/>
                          </a:solidFill>
                          <a:latin typeface="Cambria Math" panose="02040503050406030204" pitchFamily="18" charset="0"/>
                          <a:ea typeface="Cambria Math" panose="02040503050406030204" pitchFamily="18" charset="0"/>
                        </a:rPr>
                        <m:t> ⇌</m:t>
                      </m:r>
                      <m:r>
                        <m:rPr>
                          <m:sty m:val="p"/>
                        </m:rPr>
                        <a:rPr lang="en-US">
                          <a:solidFill>
                            <a:srgbClr val="000000"/>
                          </a:solidFill>
                          <a:latin typeface="Cambria Math" panose="02040503050406030204" pitchFamily="18" charset="0"/>
                          <a:ea typeface="Cambria Math" panose="02040503050406030204" pitchFamily="18" charset="0"/>
                        </a:rPr>
                        <m:t>B</m:t>
                      </m:r>
                    </m:oMath>
                  </m:oMathPara>
                </a14:m>
                <a:endParaRPr lang="en-US" dirty="0">
                  <a:solidFill>
                    <a:srgbClr val="000000"/>
                  </a:solidFill>
                  <a:latin typeface="Arial" panose="020B0604020202020204" pitchFamily="34" charset="0"/>
                </a:endParaRPr>
              </a:p>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US">
                          <a:solidFill>
                            <a:srgbClr val="000000"/>
                          </a:solidFill>
                          <a:latin typeface="Cambria Math" panose="02040503050406030204" pitchFamily="18" charset="0"/>
                          <a:ea typeface="Cambria Math" panose="02040503050406030204" pitchFamily="18" charset="0"/>
                        </a:rPr>
                        <m:t> </m:t>
                      </m:r>
                      <m:r>
                        <m:rPr>
                          <m:sty m:val="p"/>
                        </m:rPr>
                        <a:rPr lang="en-US">
                          <a:solidFill>
                            <a:srgbClr val="000000"/>
                          </a:solidFill>
                          <a:latin typeface="Cambria Math" panose="02040503050406030204" pitchFamily="18" charset="0"/>
                          <a:ea typeface="Cambria Math" panose="02040503050406030204" pitchFamily="18" charset="0"/>
                        </a:rPr>
                        <m:t>B</m:t>
                      </m:r>
                      <m:r>
                        <a:rPr lang="en-US">
                          <a:solidFill>
                            <a:srgbClr val="000000"/>
                          </a:solidFill>
                          <a:latin typeface="Cambria Math" panose="02040503050406030204" pitchFamily="18" charset="0"/>
                          <a:ea typeface="Cambria Math" panose="02040503050406030204" pitchFamily="18" charset="0"/>
                        </a:rPr>
                        <m:t> ⇌</m:t>
                      </m:r>
                      <m:r>
                        <a:rPr lang="en-US">
                          <a:solidFill>
                            <a:srgbClr val="000000"/>
                          </a:solidFill>
                          <a:latin typeface="Cambria Math" panose="02040503050406030204" pitchFamily="18" charset="0"/>
                          <a:ea typeface="Cambria Math" panose="02040503050406030204" pitchFamily="18" charset="0"/>
                        </a:rPr>
                        <m:t>3</m:t>
                      </m:r>
                      <m:r>
                        <m:rPr>
                          <m:sty m:val="p"/>
                        </m:rPr>
                        <a:rPr lang="en-US">
                          <a:solidFill>
                            <a:srgbClr val="000000"/>
                          </a:solidFill>
                          <a:latin typeface="Cambria Math" panose="02040503050406030204" pitchFamily="18" charset="0"/>
                          <a:ea typeface="Cambria Math" panose="02040503050406030204" pitchFamily="18" charset="0"/>
                        </a:rPr>
                        <m:t>C</m:t>
                      </m:r>
                    </m:oMath>
                  </m:oMathPara>
                </a14:m>
                <a:endParaRPr lang="en-US" dirty="0">
                  <a:solidFill>
                    <a:srgbClr val="000000"/>
                  </a:solidFill>
                  <a:latin typeface="Cambria Math" panose="02040503050406030204" pitchFamily="18" charset="0"/>
                  <a:ea typeface="Cambria Math" panose="02040503050406030204" pitchFamily="18" charset="0"/>
                </a:endParaRPr>
              </a:p>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m:rPr>
                          <m:sty m:val="p"/>
                        </m:rPr>
                        <a:rPr lang="en-US">
                          <a:solidFill>
                            <a:srgbClr val="000000"/>
                          </a:solidFill>
                          <a:latin typeface="Cambria Math" panose="02040503050406030204" pitchFamily="18" charset="0"/>
                          <a:ea typeface="Cambria Math" panose="02040503050406030204" pitchFamily="18" charset="0"/>
                        </a:rPr>
                        <m:t>C</m:t>
                      </m:r>
                      <m:r>
                        <a:rPr lang="en-US">
                          <a:solidFill>
                            <a:srgbClr val="000000"/>
                          </a:solidFill>
                          <a:latin typeface="Cambria Math" panose="02040503050406030204" pitchFamily="18" charset="0"/>
                          <a:ea typeface="Cambria Math" panose="02040503050406030204" pitchFamily="18" charset="0"/>
                        </a:rPr>
                        <m:t>+</m:t>
                      </m:r>
                      <m:r>
                        <m:rPr>
                          <m:sty m:val="p"/>
                        </m:rPr>
                        <a:rPr lang="en-US">
                          <a:solidFill>
                            <a:srgbClr val="000000"/>
                          </a:solidFill>
                          <a:latin typeface="Cambria Math" panose="02040503050406030204" pitchFamily="18" charset="0"/>
                          <a:ea typeface="Cambria Math" panose="02040503050406030204" pitchFamily="18" charset="0"/>
                        </a:rPr>
                        <m:t>A</m:t>
                      </m:r>
                      <m:r>
                        <a:rPr lang="en-US">
                          <a:solidFill>
                            <a:srgbClr val="000000"/>
                          </a:solidFill>
                          <a:latin typeface="Cambria Math" panose="02040503050406030204" pitchFamily="18" charset="0"/>
                          <a:ea typeface="Cambria Math" panose="02040503050406030204" pitchFamily="18" charset="0"/>
                        </a:rPr>
                        <m:t>⇌</m:t>
                      </m:r>
                      <m:r>
                        <m:rPr>
                          <m:sty m:val="p"/>
                        </m:rPr>
                        <a:rPr lang="en-US">
                          <a:solidFill>
                            <a:srgbClr val="000000"/>
                          </a:solidFill>
                          <a:latin typeface="Cambria Math" panose="02040503050406030204" pitchFamily="18" charset="0"/>
                          <a:ea typeface="Cambria Math" panose="02040503050406030204" pitchFamily="18" charset="0"/>
                        </a:rPr>
                        <m:t>D</m:t>
                      </m:r>
                    </m:oMath>
                  </m:oMathPara>
                </a14:m>
                <a:endParaRPr lang="en-US" dirty="0">
                  <a:solidFill>
                    <a:srgbClr val="000000"/>
                  </a:solidFill>
                  <a:latin typeface="Arial" panose="020B0604020202020204" pitchFamily="34" charset="0"/>
                </a:endParaRPr>
              </a:p>
            </p:txBody>
          </p:sp>
        </mc:Choice>
        <mc:Fallback>
          <p:sp>
            <p:nvSpPr>
              <p:cNvPr id="12" name="Rectangle 11"/>
              <p:cNvSpPr>
                <a:spLocks noRot="1" noChangeAspect="1" noMove="1" noResize="1" noEditPoints="1" noAdjustHandles="1" noChangeArrowheads="1" noChangeShapeType="1" noTextEdit="1"/>
              </p:cNvSpPr>
              <p:nvPr/>
            </p:nvSpPr>
            <p:spPr>
              <a:xfrm>
                <a:off x="7816793" y="3580179"/>
                <a:ext cx="1309846" cy="923330"/>
              </a:xfrm>
              <a:prstGeom prst="rect">
                <a:avLst/>
              </a:prstGeom>
              <a:blipFill>
                <a:blip r:embed="rId5"/>
                <a:stretch>
                  <a:fillRect/>
                </a:stretch>
              </a:blipFill>
            </p:spPr>
            <p:txBody>
              <a:bodyPr/>
              <a:lstStyle/>
              <a:p>
                <a:r>
                  <a:rPr lang="en-US">
                    <a:noFill/>
                  </a:rPr>
                  <a:t> </a:t>
                </a:r>
              </a:p>
            </p:txBody>
          </p:sp>
        </mc:Fallback>
      </mc:AlternateContent>
      <p:sp>
        <p:nvSpPr>
          <p:cNvPr id="5" name="TextBox 4"/>
          <p:cNvSpPr txBox="1"/>
          <p:nvPr/>
        </p:nvSpPr>
        <p:spPr>
          <a:xfrm>
            <a:off x="1676401" y="671692"/>
            <a:ext cx="5252041" cy="6186309"/>
          </a:xfrm>
          <a:prstGeom prst="rect">
            <a:avLst/>
          </a:prstGeom>
          <a:noFill/>
        </p:spPr>
        <p:txBody>
          <a:bodyPr wrap="square" rtlCol="0">
            <a:spAutoFit/>
          </a:bodyPr>
          <a:lstStyle/>
          <a:p>
            <a:pPr eaLnBrk="0" fontAlgn="base" hangingPunct="0">
              <a:spcBef>
                <a:spcPct val="0"/>
              </a:spcBef>
              <a:spcAft>
                <a:spcPct val="0"/>
              </a:spcAft>
            </a:pPr>
            <a:r>
              <a:rPr lang="en-US" dirty="0">
                <a:solidFill>
                  <a:srgbClr val="000000"/>
                </a:solidFill>
                <a:latin typeface="Arial" panose="020B0604020202020204" pitchFamily="34" charset="0"/>
              </a:rPr>
              <a:t>Chemical reaction networks are usually written either as </a:t>
            </a:r>
            <a:r>
              <a:rPr lang="en-US" b="1" dirty="0">
                <a:solidFill>
                  <a:srgbClr val="000000"/>
                </a:solidFill>
                <a:latin typeface="Arial" panose="020B0604020202020204" pitchFamily="34" charset="0"/>
              </a:rPr>
              <a:t>lists </a:t>
            </a:r>
            <a:r>
              <a:rPr lang="en-US" dirty="0">
                <a:solidFill>
                  <a:srgbClr val="000000"/>
                </a:solidFill>
                <a:latin typeface="Arial" panose="020B0604020202020204" pitchFamily="34" charset="0"/>
              </a:rPr>
              <a:t>of</a:t>
            </a:r>
            <a:r>
              <a:rPr lang="en-US" b="1" dirty="0">
                <a:solidFill>
                  <a:srgbClr val="000000"/>
                </a:solidFill>
                <a:latin typeface="Arial" panose="020B0604020202020204" pitchFamily="34" charset="0"/>
              </a:rPr>
              <a:t> chemical reaction formulae </a:t>
            </a:r>
            <a:r>
              <a:rPr lang="en-US" dirty="0">
                <a:solidFill>
                  <a:srgbClr val="000000"/>
                </a:solidFill>
                <a:latin typeface="Arial" panose="020B0604020202020204" pitchFamily="34" charset="0"/>
              </a:rPr>
              <a:t>or as </a:t>
            </a:r>
            <a:r>
              <a:rPr lang="en-US" b="1" dirty="0">
                <a:solidFill>
                  <a:srgbClr val="000000"/>
                </a:solidFill>
                <a:latin typeface="Arial" panose="020B0604020202020204" pitchFamily="34" charset="0"/>
              </a:rPr>
              <a:t>network diagrams</a:t>
            </a:r>
          </a:p>
          <a:p>
            <a:pPr eaLnBrk="0" fontAlgn="base" hangingPunct="0">
              <a:spcBef>
                <a:spcPct val="0"/>
              </a:spcBef>
              <a:spcAft>
                <a:spcPct val="0"/>
              </a:spcAft>
            </a:pPr>
            <a:endParaRPr lang="en-US" b="1" dirty="0">
              <a:solidFill>
                <a:srgbClr val="000000"/>
              </a:solidFill>
              <a:latin typeface="Arial" panose="020B0604020202020204" pitchFamily="34" charset="0"/>
            </a:endParaRPr>
          </a:p>
          <a:p>
            <a:pPr eaLnBrk="0" fontAlgn="base" hangingPunct="0">
              <a:spcBef>
                <a:spcPct val="0"/>
              </a:spcBef>
              <a:spcAft>
                <a:spcPct val="0"/>
              </a:spcAft>
            </a:pPr>
            <a:r>
              <a:rPr lang="en-US" b="1" dirty="0">
                <a:solidFill>
                  <a:srgbClr val="000000"/>
                </a:solidFill>
                <a:latin typeface="Arial" panose="020B0604020202020204" pitchFamily="34" charset="0"/>
              </a:rPr>
              <a:t>Nodes</a:t>
            </a:r>
            <a:r>
              <a:rPr lang="en-US" dirty="0">
                <a:solidFill>
                  <a:srgbClr val="000000"/>
                </a:solidFill>
                <a:latin typeface="Arial" panose="020B0604020202020204" pitchFamily="34" charset="0"/>
              </a:rPr>
              <a:t> represent molecular species (sometimes with separate nodes for particular forms or electron or other states) and the usual </a:t>
            </a:r>
            <a:r>
              <a:rPr lang="en-US" b="1" dirty="0">
                <a:solidFill>
                  <a:srgbClr val="000000"/>
                </a:solidFill>
                <a:latin typeface="Arial" panose="020B0604020202020204" pitchFamily="34" charset="0"/>
              </a:rPr>
              <a:t>State</a:t>
            </a:r>
            <a:r>
              <a:rPr lang="en-US" dirty="0">
                <a:solidFill>
                  <a:srgbClr val="000000"/>
                </a:solidFill>
                <a:latin typeface="Arial" panose="020B0604020202020204" pitchFamily="34" charset="0"/>
              </a:rPr>
              <a:t> variable is a number describing species amount or concentration</a:t>
            </a:r>
          </a:p>
          <a:p>
            <a:pPr eaLnBrk="0" fontAlgn="base" hangingPunct="0">
              <a:spcBef>
                <a:spcPct val="0"/>
              </a:spcBef>
              <a:spcAft>
                <a:spcPct val="0"/>
              </a:spcAft>
            </a:pPr>
            <a:endParaRPr lang="en-US" dirty="0">
              <a:solidFill>
                <a:srgbClr val="000000"/>
              </a:solidFill>
              <a:latin typeface="Arial" panose="020B0604020202020204" pitchFamily="34" charset="0"/>
            </a:endParaRPr>
          </a:p>
          <a:p>
            <a:pPr eaLnBrk="0" fontAlgn="base" hangingPunct="0">
              <a:spcBef>
                <a:spcPct val="0"/>
              </a:spcBef>
              <a:spcAft>
                <a:spcPct val="0"/>
              </a:spcAft>
            </a:pPr>
            <a:r>
              <a:rPr lang="en-US" b="1" dirty="0">
                <a:solidFill>
                  <a:srgbClr val="000000"/>
                </a:solidFill>
                <a:latin typeface="Arial" panose="020B0604020202020204" pitchFamily="34" charset="0"/>
              </a:rPr>
              <a:t>Links</a:t>
            </a:r>
            <a:r>
              <a:rPr lang="en-US" dirty="0">
                <a:solidFill>
                  <a:srgbClr val="000000"/>
                </a:solidFill>
                <a:latin typeface="Arial" panose="020B0604020202020204" pitchFamily="34" charset="0"/>
              </a:rPr>
              <a:t> represent chemical transformations between </a:t>
            </a:r>
            <a:r>
              <a:rPr lang="en-US" b="1" dirty="0">
                <a:solidFill>
                  <a:srgbClr val="000000"/>
                </a:solidFill>
                <a:latin typeface="Arial" panose="020B0604020202020204" pitchFamily="34" charset="0"/>
              </a:rPr>
              <a:t>substrate</a:t>
            </a:r>
            <a:r>
              <a:rPr lang="en-US" dirty="0">
                <a:solidFill>
                  <a:srgbClr val="000000"/>
                </a:solidFill>
                <a:latin typeface="Arial" panose="020B0604020202020204" pitchFamily="34" charset="0"/>
              </a:rPr>
              <a:t> (input) and </a:t>
            </a:r>
            <a:r>
              <a:rPr lang="en-US" b="1" dirty="0">
                <a:solidFill>
                  <a:srgbClr val="000000"/>
                </a:solidFill>
                <a:latin typeface="Arial" panose="020B0604020202020204" pitchFamily="34" charset="0"/>
              </a:rPr>
              <a:t>product</a:t>
            </a:r>
            <a:r>
              <a:rPr lang="en-US" dirty="0">
                <a:solidFill>
                  <a:srgbClr val="000000"/>
                </a:solidFill>
                <a:latin typeface="Arial" panose="020B0604020202020204" pitchFamily="34" charset="0"/>
              </a:rPr>
              <a:t> (output) species. </a:t>
            </a:r>
          </a:p>
          <a:p>
            <a:pPr eaLnBrk="0" fontAlgn="base" hangingPunct="0">
              <a:spcBef>
                <a:spcPct val="0"/>
              </a:spcBef>
              <a:spcAft>
                <a:spcPct val="0"/>
              </a:spcAft>
            </a:pPr>
            <a:endParaRPr lang="en-US" dirty="0">
              <a:solidFill>
                <a:srgbClr val="000000"/>
              </a:solidFill>
              <a:latin typeface="Arial" panose="020B0604020202020204" pitchFamily="34" charset="0"/>
            </a:endParaRPr>
          </a:p>
          <a:p>
            <a:pPr eaLnBrk="0" fontAlgn="base" hangingPunct="0">
              <a:spcBef>
                <a:spcPct val="0"/>
              </a:spcBef>
              <a:spcAft>
                <a:spcPct val="0"/>
              </a:spcAft>
            </a:pPr>
            <a:endParaRPr lang="en-US" dirty="0">
              <a:solidFill>
                <a:srgbClr val="000000"/>
              </a:solidFill>
              <a:latin typeface="Arial" panose="020B0604020202020204" pitchFamily="34" charset="0"/>
            </a:endParaRPr>
          </a:p>
          <a:p>
            <a:pPr eaLnBrk="0" fontAlgn="base" hangingPunct="0">
              <a:spcBef>
                <a:spcPct val="0"/>
              </a:spcBef>
              <a:spcAft>
                <a:spcPct val="0"/>
              </a:spcAft>
            </a:pPr>
            <a:r>
              <a:rPr lang="en-US" dirty="0">
                <a:solidFill>
                  <a:srgbClr val="000000"/>
                </a:solidFill>
                <a:latin typeface="Arial" panose="020B0604020202020204" pitchFamily="34" charset="0"/>
              </a:rPr>
              <a:t>Chemical reactions are usually represented with a variety of arrows which may be unidirectional, bidirectional and single or </a:t>
            </a:r>
            <a:r>
              <a:rPr lang="en-US" dirty="0" err="1">
                <a:solidFill>
                  <a:srgbClr val="000000"/>
                </a:solidFill>
                <a:latin typeface="Arial" panose="020B0604020202020204" pitchFamily="34" charset="0"/>
              </a:rPr>
              <a:t>multiheaded</a:t>
            </a:r>
            <a:r>
              <a:rPr lang="en-US" dirty="0">
                <a:solidFill>
                  <a:srgbClr val="000000"/>
                </a:solidFill>
                <a:latin typeface="Arial" panose="020B0604020202020204" pitchFamily="34" charset="0"/>
              </a:rPr>
              <a:t>. Links are always associated with a </a:t>
            </a:r>
            <a:r>
              <a:rPr lang="en-US" b="1" dirty="0">
                <a:solidFill>
                  <a:srgbClr val="000000"/>
                </a:solidFill>
                <a:latin typeface="Arial" panose="020B0604020202020204" pitchFamily="34" charset="0"/>
              </a:rPr>
              <a:t>rate of action </a:t>
            </a:r>
            <a:r>
              <a:rPr lang="en-US" dirty="0">
                <a:solidFill>
                  <a:srgbClr val="000000"/>
                </a:solidFill>
                <a:latin typeface="Arial" panose="020B0604020202020204" pitchFamily="34" charset="0"/>
              </a:rPr>
              <a:t>(though not always written)</a:t>
            </a:r>
          </a:p>
          <a:p>
            <a:pPr eaLnBrk="0" fontAlgn="base" hangingPunct="0">
              <a:spcBef>
                <a:spcPct val="0"/>
              </a:spcBef>
              <a:spcAft>
                <a:spcPct val="0"/>
              </a:spcAft>
            </a:pPr>
            <a:endParaRPr lang="en-US" dirty="0">
              <a:solidFill>
                <a:srgbClr val="000000"/>
              </a:solidFill>
              <a:latin typeface="Arial" panose="020B0604020202020204" pitchFamily="34" charset="0"/>
            </a:endParaRPr>
          </a:p>
          <a:p>
            <a:pPr eaLnBrk="0" fontAlgn="base" hangingPunct="0">
              <a:spcBef>
                <a:spcPct val="0"/>
              </a:spcBef>
              <a:spcAft>
                <a:spcPct val="0"/>
              </a:spcAft>
            </a:pPr>
            <a:endParaRPr lang="en-US" b="1" dirty="0">
              <a:solidFill>
                <a:srgbClr val="00CC00"/>
              </a:solidFill>
              <a:latin typeface="Arial" panose="020B0604020202020204" pitchFamily="34" charset="0"/>
            </a:endParaRPr>
          </a:p>
        </p:txBody>
      </p:sp>
      <p:sp>
        <p:nvSpPr>
          <p:cNvPr id="15" name="Rectangle 14"/>
          <p:cNvSpPr/>
          <p:nvPr/>
        </p:nvSpPr>
        <p:spPr>
          <a:xfrm>
            <a:off x="7171182" y="4809017"/>
            <a:ext cx="3053759" cy="646331"/>
          </a:xfrm>
          <a:prstGeom prst="rect">
            <a:avLst/>
          </a:prstGeom>
        </p:spPr>
        <p:txBody>
          <a:bodyPr wrap="square">
            <a:spAutoFit/>
          </a:bodyPr>
          <a:lstStyle/>
          <a:p>
            <a:pPr eaLnBrk="0" fontAlgn="base" hangingPunct="0">
              <a:spcBef>
                <a:spcPct val="0"/>
              </a:spcBef>
              <a:spcAft>
                <a:spcPct val="0"/>
              </a:spcAft>
            </a:pPr>
            <a:r>
              <a:rPr lang="en-US" b="1" dirty="0">
                <a:solidFill>
                  <a:srgbClr val="00CC00"/>
                </a:solidFill>
                <a:latin typeface="Arial" panose="020B0604020202020204" pitchFamily="34" charset="0"/>
              </a:rPr>
              <a:t>Chemical reaction networks conserve </a:t>
            </a:r>
            <a:r>
              <a:rPr lang="en-US" b="1" dirty="0">
                <a:solidFill>
                  <a:srgbClr val="00CC00"/>
                </a:solidFill>
                <a:latin typeface="Arial" panose="020B0604020202020204" pitchFamily="34" charset="0"/>
              </a:rPr>
              <a:t>mass</a:t>
            </a:r>
            <a:endParaRPr lang="en-US" b="1" dirty="0">
              <a:solidFill>
                <a:srgbClr val="00CC00"/>
              </a:solidFill>
              <a:latin typeface="Arial" panose="020B0604020202020204" pitchFamily="34" charset="0"/>
            </a:endParaRPr>
          </a:p>
        </p:txBody>
      </p:sp>
    </p:spTree>
    <p:extLst>
      <p:ext uri="{BB962C8B-B14F-4D97-AF65-F5344CB8AC3E}">
        <p14:creationId xmlns:p14="http://schemas.microsoft.com/office/powerpoint/2010/main" val="16910748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3253" y="0"/>
            <a:ext cx="9143214" cy="762000"/>
          </a:xfrm>
        </p:spPr>
        <p:txBody>
          <a:bodyPr>
            <a:noAutofit/>
          </a:bodyPr>
          <a:lstStyle/>
          <a:p>
            <a:r>
              <a:rPr lang="en-US" sz="3600" b="1" dirty="0">
                <a:solidFill>
                  <a:srgbClr val="0000CC"/>
                </a:solidFill>
              </a:rPr>
              <a:t>Modeling Chemical Reactions</a:t>
            </a:r>
            <a:endParaRPr lang="en-US" sz="3600" b="1" dirty="0">
              <a:solidFill>
                <a:srgbClr val="0000CC"/>
              </a:solidFill>
            </a:endParaRPr>
          </a:p>
        </p:txBody>
      </p:sp>
      <p:sp>
        <p:nvSpPr>
          <p:cNvPr id="4" name="TextBox 3"/>
          <p:cNvSpPr txBox="1"/>
          <p:nvPr/>
        </p:nvSpPr>
        <p:spPr>
          <a:xfrm>
            <a:off x="1766094" y="685801"/>
            <a:ext cx="8673306" cy="3139321"/>
          </a:xfrm>
          <a:prstGeom prst="rect">
            <a:avLst/>
          </a:prstGeom>
          <a:noFill/>
        </p:spPr>
        <p:txBody>
          <a:bodyPr wrap="square" rtlCol="0">
            <a:spAutoFit/>
          </a:bodyPr>
          <a:lstStyle/>
          <a:p>
            <a:pPr eaLnBrk="0" fontAlgn="base" hangingPunct="0">
              <a:spcBef>
                <a:spcPct val="0"/>
              </a:spcBef>
              <a:spcAft>
                <a:spcPct val="0"/>
              </a:spcAft>
            </a:pPr>
            <a:r>
              <a:rPr lang="en-US" dirty="0">
                <a:solidFill>
                  <a:srgbClr val="000000"/>
                </a:solidFill>
                <a:latin typeface="Arial" panose="020B0604020202020204" pitchFamily="34" charset="0"/>
              </a:rPr>
              <a:t>To give you a quick taste of a chemical reaction network dynamic model, we will very quickly write down a chemical reaction, convert it to a mathematical form and solve it as a simulation using the Tellurium simulation environment, which allows you to define a simulation of a dynamic network model, numerically solve its time evolution and process and display these results</a:t>
            </a:r>
          </a:p>
          <a:p>
            <a:pPr eaLnBrk="0" fontAlgn="base" hangingPunct="0">
              <a:spcBef>
                <a:spcPct val="0"/>
              </a:spcBef>
              <a:spcAft>
                <a:spcPct val="0"/>
              </a:spcAft>
            </a:pPr>
            <a:endParaRPr lang="en-US" dirty="0">
              <a:solidFill>
                <a:srgbClr val="000000"/>
              </a:solidFill>
              <a:latin typeface="Arial" panose="020B0604020202020204" pitchFamily="34" charset="0"/>
            </a:endParaRPr>
          </a:p>
          <a:p>
            <a:pPr eaLnBrk="0" fontAlgn="base" hangingPunct="0">
              <a:spcBef>
                <a:spcPct val="0"/>
              </a:spcBef>
              <a:spcAft>
                <a:spcPct val="0"/>
              </a:spcAft>
            </a:pPr>
            <a:r>
              <a:rPr lang="en-US" dirty="0">
                <a:solidFill>
                  <a:srgbClr val="000000"/>
                </a:solidFill>
                <a:latin typeface="Arial" panose="020B0604020202020204" pitchFamily="34" charset="0"/>
              </a:rPr>
              <a:t>Don’t worry too much about the details, we will come back and review all these ideas in more depth soon</a:t>
            </a:r>
          </a:p>
          <a:p>
            <a:pPr eaLnBrk="0" fontAlgn="base" hangingPunct="0">
              <a:spcBef>
                <a:spcPct val="0"/>
              </a:spcBef>
              <a:spcAft>
                <a:spcPct val="0"/>
              </a:spcAft>
            </a:pPr>
            <a:endParaRPr lang="en-US" dirty="0">
              <a:solidFill>
                <a:srgbClr val="000000"/>
              </a:solidFill>
              <a:latin typeface="Arial" panose="020B0604020202020204" pitchFamily="34" charset="0"/>
            </a:endParaRPr>
          </a:p>
          <a:p>
            <a:pPr eaLnBrk="0" fontAlgn="base" hangingPunct="0">
              <a:spcBef>
                <a:spcPct val="0"/>
              </a:spcBef>
              <a:spcAft>
                <a:spcPct val="0"/>
              </a:spcAft>
            </a:pPr>
            <a:r>
              <a:rPr lang="en-US" dirty="0">
                <a:solidFill>
                  <a:srgbClr val="000000"/>
                </a:solidFill>
                <a:latin typeface="Arial" panose="020B0604020202020204" pitchFamily="34" charset="0"/>
              </a:rPr>
              <a:t>Chemical reactions occur when rapidly moving molecules collide with each other randomly </a:t>
            </a:r>
            <a:endParaRPr lang="en-US" dirty="0">
              <a:solidFill>
                <a:srgbClr val="000000"/>
              </a:solidFill>
              <a:latin typeface="Arial" panose="020B0604020202020204" pitchFamily="34" charset="0"/>
            </a:endParaRPr>
          </a:p>
        </p:txBody>
      </p:sp>
      <p:pic>
        <p:nvPicPr>
          <p:cNvPr id="1028" name="Picture 4" descr="http://xaktly.com/Images/Chemistry/ChemicalKinetics/CollisionTheoryIllustrat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3770466"/>
            <a:ext cx="2571750"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2024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5400"/>
            <a:ext cx="9144000" cy="868362"/>
          </a:xfrm>
        </p:spPr>
        <p:txBody>
          <a:bodyPr>
            <a:normAutofit/>
          </a:bodyPr>
          <a:lstStyle/>
          <a:p>
            <a:r>
              <a:rPr lang="en-US" b="1" dirty="0" smtClean="0">
                <a:solidFill>
                  <a:srgbClr val="0000CC"/>
                </a:solidFill>
              </a:rPr>
              <a:t>Describing Chemical Reactions</a:t>
            </a:r>
            <a:endParaRPr lang="en-US" b="1" dirty="0">
              <a:solidFill>
                <a:srgbClr val="0000CC"/>
              </a:solidFill>
            </a:endParaRPr>
          </a:p>
        </p:txBody>
      </p:sp>
      <mc:AlternateContent xmlns:mc="http://schemas.openxmlformats.org/markup-compatibility/2006">
        <mc:Choice xmlns:a14="http://schemas.microsoft.com/office/drawing/2010/main" Requires="a14">
          <p:sp>
            <p:nvSpPr>
              <p:cNvPr id="12" name="Rectangle 11"/>
              <p:cNvSpPr/>
              <p:nvPr/>
            </p:nvSpPr>
            <p:spPr>
              <a:xfrm>
                <a:off x="1978840" y="966600"/>
                <a:ext cx="8382000" cy="1200329"/>
              </a:xfrm>
              <a:prstGeom prst="rect">
                <a:avLst/>
              </a:prstGeom>
            </p:spPr>
            <p:txBody>
              <a:bodyPr wrap="square">
                <a:spAutoFit/>
              </a:bodyPr>
              <a:lstStyle/>
              <a:p>
                <a:pPr eaLnBrk="0" fontAlgn="base" hangingPunct="0">
                  <a:spcBef>
                    <a:spcPct val="0"/>
                  </a:spcBef>
                  <a:spcAft>
                    <a:spcPct val="0"/>
                  </a:spcAft>
                </a:pPr>
                <a:r>
                  <a:rPr lang="en-US" dirty="0">
                    <a:solidFill>
                      <a:srgbClr val="000000"/>
                    </a:solidFill>
                    <a:latin typeface="Arial" panose="020B0604020202020204" pitchFamily="34" charset="0"/>
                    <a:ea typeface="Cambria Math" panose="02040503050406030204" pitchFamily="18" charset="0"/>
                  </a:rPr>
                  <a:t>Consider a simple chemical reaction. In a textbook you will see </a:t>
                </a:r>
                <a14:m>
                  <m:oMath xmlns:m="http://schemas.openxmlformats.org/officeDocument/2006/math">
                    <m:r>
                      <m:rPr>
                        <m:sty m:val="p"/>
                      </m:rPr>
                      <a:rPr lang="en-US">
                        <a:solidFill>
                          <a:srgbClr val="000000"/>
                        </a:solidFill>
                        <a:latin typeface="Cambria Math" panose="02040503050406030204" pitchFamily="18" charset="0"/>
                        <a:ea typeface="Cambria Math" panose="02040503050406030204" pitchFamily="18" charset="0"/>
                      </a:rPr>
                      <m:t>A</m:t>
                    </m:r>
                    <m:r>
                      <a:rPr lang="en-US">
                        <a:solidFill>
                          <a:srgbClr val="000000"/>
                        </a:solidFill>
                        <a:latin typeface="Cambria Math" panose="02040503050406030204" pitchFamily="18" charset="0"/>
                        <a:ea typeface="Cambria Math" panose="02040503050406030204" pitchFamily="18" charset="0"/>
                      </a:rPr>
                      <m:t>+</m:t>
                    </m:r>
                    <m:r>
                      <m:rPr>
                        <m:sty m:val="p"/>
                      </m:rPr>
                      <a:rPr lang="en-US">
                        <a:solidFill>
                          <a:srgbClr val="000000"/>
                        </a:solidFill>
                        <a:latin typeface="Cambria Math" panose="02040503050406030204" pitchFamily="18" charset="0"/>
                        <a:ea typeface="Cambria Math" panose="02040503050406030204" pitchFamily="18" charset="0"/>
                      </a:rPr>
                      <m:t>B</m:t>
                    </m:r>
                    <m:r>
                      <a:rPr lang="en-US">
                        <a:solidFill>
                          <a:srgbClr val="000000"/>
                        </a:solidFill>
                        <a:latin typeface="Cambria Math" panose="02040503050406030204" pitchFamily="18" charset="0"/>
                        <a:ea typeface="Cambria Math" panose="02040503050406030204" pitchFamily="18" charset="0"/>
                      </a:rPr>
                      <m:t>→</m:t>
                    </m:r>
                    <m:r>
                      <m:rPr>
                        <m:sty m:val="p"/>
                      </m:rPr>
                      <a:rPr lang="en-US">
                        <a:solidFill>
                          <a:srgbClr val="000000"/>
                        </a:solidFill>
                        <a:latin typeface="Cambria Math" panose="02040503050406030204" pitchFamily="18" charset="0"/>
                        <a:ea typeface="Cambria Math" panose="02040503050406030204" pitchFamily="18" charset="0"/>
                      </a:rPr>
                      <m:t>C</m:t>
                    </m:r>
                  </m:oMath>
                </a14:m>
                <a:endParaRPr lang="en-US" dirty="0">
                  <a:solidFill>
                    <a:srgbClr val="000000"/>
                  </a:solidFill>
                  <a:latin typeface="Arial" panose="020B0604020202020204" pitchFamily="34" charset="0"/>
                  <a:ea typeface="Cambria Math" panose="02040503050406030204" pitchFamily="18" charset="0"/>
                </a:endParaRPr>
              </a:p>
              <a:p>
                <a:pPr eaLnBrk="0" fontAlgn="base" hangingPunct="0">
                  <a:spcBef>
                    <a:spcPct val="0"/>
                  </a:spcBef>
                  <a:spcAft>
                    <a:spcPct val="0"/>
                  </a:spcAft>
                </a:pPr>
                <a:endParaRPr lang="en-US" dirty="0">
                  <a:solidFill>
                    <a:srgbClr val="000000"/>
                  </a:solidFill>
                  <a:latin typeface="Arial" panose="020B0604020202020204" pitchFamily="34" charset="0"/>
                  <a:ea typeface="Cambria Math" panose="02040503050406030204" pitchFamily="18" charset="0"/>
                </a:endParaRPr>
              </a:p>
              <a:p>
                <a:pPr eaLnBrk="0" fontAlgn="base" hangingPunct="0">
                  <a:spcBef>
                    <a:spcPct val="0"/>
                  </a:spcBef>
                  <a:spcAft>
                    <a:spcPct val="0"/>
                  </a:spcAft>
                </a:pPr>
                <a:r>
                  <a:rPr lang="en-US" i="1" dirty="0">
                    <a:solidFill>
                      <a:srgbClr val="000000"/>
                    </a:solidFill>
                    <a:latin typeface="Arial" panose="020B0604020202020204" pitchFamily="34" charset="0"/>
                  </a:rPr>
                  <a:t>i.e. </a:t>
                </a:r>
                <a:r>
                  <a:rPr lang="en-US" dirty="0">
                    <a:solidFill>
                      <a:srgbClr val="000000"/>
                    </a:solidFill>
                    <a:latin typeface="Arial" panose="020B0604020202020204" pitchFamily="34" charset="0"/>
                  </a:rPr>
                  <a:t>one molecule of </a:t>
                </a:r>
                <a14:m>
                  <m:oMath xmlns:m="http://schemas.openxmlformats.org/officeDocument/2006/math">
                    <m:r>
                      <m:rPr>
                        <m:sty m:val="p"/>
                      </m:rPr>
                      <a:rPr lang="en-US" dirty="0">
                        <a:solidFill>
                          <a:srgbClr val="000000"/>
                        </a:solidFill>
                        <a:latin typeface="Cambria Math" panose="02040503050406030204" pitchFamily="18" charset="0"/>
                      </a:rPr>
                      <m:t>A</m:t>
                    </m:r>
                  </m:oMath>
                </a14:m>
                <a:r>
                  <a:rPr lang="en-US" dirty="0">
                    <a:solidFill>
                      <a:srgbClr val="000000"/>
                    </a:solidFill>
                    <a:latin typeface="Arial" panose="020B0604020202020204" pitchFamily="34" charset="0"/>
                  </a:rPr>
                  <a:t> and one </a:t>
                </a:r>
                <a:r>
                  <a:rPr lang="en-US" dirty="0">
                    <a:solidFill>
                      <a:srgbClr val="000000"/>
                    </a:solidFill>
                    <a:latin typeface="Arial" panose="020B0604020202020204" pitchFamily="34" charset="0"/>
                  </a:rPr>
                  <a:t>molecule of</a:t>
                </a:r>
                <a14:m>
                  <m:oMath xmlns:m="http://schemas.openxmlformats.org/officeDocument/2006/math">
                    <m:r>
                      <a:rPr lang="en-US" dirty="0">
                        <a:solidFill>
                          <a:srgbClr val="000000"/>
                        </a:solidFill>
                        <a:latin typeface="Cambria Math" panose="02040503050406030204" pitchFamily="18" charset="0"/>
                      </a:rPr>
                      <m:t> </m:t>
                    </m:r>
                    <m:r>
                      <m:rPr>
                        <m:sty m:val="p"/>
                      </m:rPr>
                      <a:rPr lang="en-US" dirty="0">
                        <a:solidFill>
                          <a:srgbClr val="000000"/>
                        </a:solidFill>
                        <a:latin typeface="Cambria Math" panose="02040503050406030204" pitchFamily="18" charset="0"/>
                      </a:rPr>
                      <m:t>B</m:t>
                    </m:r>
                  </m:oMath>
                </a14:m>
                <a:r>
                  <a:rPr lang="en-US" dirty="0">
                    <a:solidFill>
                      <a:srgbClr val="000000"/>
                    </a:solidFill>
                    <a:latin typeface="Arial" panose="020B0604020202020204" pitchFamily="34" charset="0"/>
                  </a:rPr>
                  <a:t> combine to produce one molecule of </a:t>
                </a:r>
                <a14:m>
                  <m:oMath xmlns:m="http://schemas.openxmlformats.org/officeDocument/2006/math">
                    <m:r>
                      <m:rPr>
                        <m:sty m:val="p"/>
                      </m:rPr>
                      <a:rPr lang="en-US" dirty="0">
                        <a:solidFill>
                          <a:srgbClr val="000000"/>
                        </a:solidFill>
                        <a:latin typeface="Cambria Math" panose="02040503050406030204" pitchFamily="18" charset="0"/>
                      </a:rPr>
                      <m:t>C</m:t>
                    </m:r>
                  </m:oMath>
                </a14:m>
                <a:endParaRPr lang="en-US" dirty="0">
                  <a:solidFill>
                    <a:srgbClr val="000000"/>
                  </a:solidFill>
                  <a:latin typeface="Arial" panose="020B0604020202020204" pitchFamily="34" charset="0"/>
                </a:endParaRPr>
              </a:p>
            </p:txBody>
          </p:sp>
        </mc:Choice>
        <mc:Fallback>
          <p:sp>
            <p:nvSpPr>
              <p:cNvPr id="12" name="Rectangle 11"/>
              <p:cNvSpPr>
                <a:spLocks noRot="1" noChangeAspect="1" noMove="1" noResize="1" noEditPoints="1" noAdjustHandles="1" noChangeArrowheads="1" noChangeShapeType="1" noTextEdit="1"/>
              </p:cNvSpPr>
              <p:nvPr/>
            </p:nvSpPr>
            <p:spPr>
              <a:xfrm>
                <a:off x="1978840" y="966600"/>
                <a:ext cx="8382000" cy="1200329"/>
              </a:xfrm>
              <a:prstGeom prst="rect">
                <a:avLst/>
              </a:prstGeom>
              <a:blipFill>
                <a:blip r:embed="rId2"/>
                <a:stretch>
                  <a:fillRect l="-655" t="-3061" b="-7653"/>
                </a:stretch>
              </a:blipFill>
            </p:spPr>
            <p:txBody>
              <a:bodyPr/>
              <a:lstStyle/>
              <a:p>
                <a:r>
                  <a:rPr lang="en-US">
                    <a:noFill/>
                  </a:rPr>
                  <a:t> </a:t>
                </a:r>
              </a:p>
            </p:txBody>
          </p:sp>
        </mc:Fallback>
      </mc:AlternateContent>
      <p:sp>
        <p:nvSpPr>
          <p:cNvPr id="15" name="Rectangle 14"/>
          <p:cNvSpPr/>
          <p:nvPr/>
        </p:nvSpPr>
        <p:spPr>
          <a:xfrm>
            <a:off x="1978841" y="2166928"/>
            <a:ext cx="8536759" cy="1477328"/>
          </a:xfrm>
          <a:prstGeom prst="rect">
            <a:avLst/>
          </a:prstGeom>
        </p:spPr>
        <p:txBody>
          <a:bodyPr wrap="square">
            <a:spAutoFit/>
          </a:bodyPr>
          <a:lstStyle/>
          <a:p>
            <a:pPr eaLnBrk="0" fontAlgn="base" hangingPunct="0">
              <a:spcBef>
                <a:spcPct val="0"/>
              </a:spcBef>
              <a:spcAft>
                <a:spcPct val="0"/>
              </a:spcAft>
            </a:pPr>
            <a:r>
              <a:rPr lang="en-US" b="1" dirty="0">
                <a:solidFill>
                  <a:srgbClr val="000000"/>
                </a:solidFill>
                <a:latin typeface="Arial" panose="020B0604020202020204" pitchFamily="34" charset="0"/>
              </a:rPr>
              <a:t>We want to know how the rate of production and amount of C depends on the amounts of A and B</a:t>
            </a:r>
          </a:p>
          <a:p>
            <a:pPr eaLnBrk="0" fontAlgn="base" hangingPunct="0">
              <a:spcBef>
                <a:spcPct val="0"/>
              </a:spcBef>
              <a:spcAft>
                <a:spcPct val="0"/>
              </a:spcAft>
            </a:pPr>
            <a:endParaRPr lang="en-US" b="1" dirty="0">
              <a:solidFill>
                <a:srgbClr val="000000"/>
              </a:solidFill>
              <a:latin typeface="Arial" panose="020B0604020202020204" pitchFamily="34" charset="0"/>
            </a:endParaRPr>
          </a:p>
          <a:p>
            <a:pPr eaLnBrk="0" fontAlgn="base" hangingPunct="0">
              <a:spcBef>
                <a:spcPct val="0"/>
              </a:spcBef>
              <a:spcAft>
                <a:spcPct val="0"/>
              </a:spcAft>
            </a:pPr>
            <a:r>
              <a:rPr lang="en-US" b="1" dirty="0">
                <a:solidFill>
                  <a:srgbClr val="000000"/>
                </a:solidFill>
                <a:latin typeface="Arial" panose="020B0604020202020204" pitchFamily="34" charset="0"/>
              </a:rPr>
              <a:t>To translate the textbook form into mathematical equations and computer simulations to answer this question, we go through a series of steps</a:t>
            </a:r>
          </a:p>
        </p:txBody>
      </p:sp>
    </p:spTree>
    <p:extLst>
      <p:ext uri="{BB962C8B-B14F-4D97-AF65-F5344CB8AC3E}">
        <p14:creationId xmlns:p14="http://schemas.microsoft.com/office/powerpoint/2010/main" val="34091348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5400"/>
            <a:ext cx="9144000" cy="868362"/>
          </a:xfrm>
        </p:spPr>
        <p:txBody>
          <a:bodyPr>
            <a:normAutofit/>
          </a:bodyPr>
          <a:lstStyle/>
          <a:p>
            <a:r>
              <a:rPr lang="en-US" b="1" dirty="0" smtClean="0">
                <a:solidFill>
                  <a:srgbClr val="0000CC"/>
                </a:solidFill>
              </a:rPr>
              <a:t>Describing Chemical Reactions</a:t>
            </a:r>
            <a:endParaRPr lang="en-US" b="1" dirty="0">
              <a:solidFill>
                <a:srgbClr val="0000CC"/>
              </a:solidFill>
            </a:endParaRPr>
          </a:p>
        </p:txBody>
      </p:sp>
      <mc:AlternateContent xmlns:mc="http://schemas.openxmlformats.org/markup-compatibility/2006">
        <mc:Choice xmlns:a14="http://schemas.microsoft.com/office/drawing/2010/main" Requires="a14">
          <p:sp>
            <p:nvSpPr>
              <p:cNvPr id="12" name="Rectangle 11"/>
              <p:cNvSpPr/>
              <p:nvPr/>
            </p:nvSpPr>
            <p:spPr>
              <a:xfrm>
                <a:off x="1978840" y="966599"/>
                <a:ext cx="8382000" cy="369332"/>
              </a:xfrm>
              <a:prstGeom prst="rect">
                <a:avLst/>
              </a:prstGeom>
            </p:spPr>
            <p:txBody>
              <a:bodyPr wrap="square">
                <a:spAutoFit/>
              </a:bodyPr>
              <a:lstStyle/>
              <a:p>
                <a:pPr eaLnBrk="0" fontAlgn="base" hangingPunct="0">
                  <a:spcBef>
                    <a:spcPct val="0"/>
                  </a:spcBef>
                  <a:spcAft>
                    <a:spcPct val="0"/>
                  </a:spcAft>
                </a:pPr>
                <a:r>
                  <a:rPr lang="en-US" dirty="0">
                    <a:solidFill>
                      <a:srgbClr val="000000"/>
                    </a:solidFill>
                    <a:latin typeface="Arial" panose="020B0604020202020204" pitchFamily="34" charset="0"/>
                    <a:ea typeface="Cambria Math" panose="02040503050406030204" pitchFamily="18" charset="0"/>
                  </a:rPr>
                  <a:t>Consider a simple chemical reaction. In a textbook you will see </a:t>
                </a:r>
                <a14:m>
                  <m:oMath xmlns:m="http://schemas.openxmlformats.org/officeDocument/2006/math">
                    <m:r>
                      <m:rPr>
                        <m:sty m:val="p"/>
                      </m:rPr>
                      <a:rPr lang="en-US">
                        <a:solidFill>
                          <a:srgbClr val="000000"/>
                        </a:solidFill>
                        <a:latin typeface="Cambria Math" panose="02040503050406030204" pitchFamily="18" charset="0"/>
                        <a:ea typeface="Cambria Math" panose="02040503050406030204" pitchFamily="18" charset="0"/>
                      </a:rPr>
                      <m:t>A</m:t>
                    </m:r>
                    <m:r>
                      <a:rPr lang="en-US">
                        <a:solidFill>
                          <a:srgbClr val="000000"/>
                        </a:solidFill>
                        <a:latin typeface="Cambria Math" panose="02040503050406030204" pitchFamily="18" charset="0"/>
                        <a:ea typeface="Cambria Math" panose="02040503050406030204" pitchFamily="18" charset="0"/>
                      </a:rPr>
                      <m:t>+</m:t>
                    </m:r>
                    <m:r>
                      <m:rPr>
                        <m:sty m:val="p"/>
                      </m:rPr>
                      <a:rPr lang="en-US">
                        <a:solidFill>
                          <a:srgbClr val="000000"/>
                        </a:solidFill>
                        <a:latin typeface="Cambria Math" panose="02040503050406030204" pitchFamily="18" charset="0"/>
                        <a:ea typeface="Cambria Math" panose="02040503050406030204" pitchFamily="18" charset="0"/>
                      </a:rPr>
                      <m:t>B</m:t>
                    </m:r>
                    <m:r>
                      <a:rPr lang="en-US">
                        <a:solidFill>
                          <a:srgbClr val="000000"/>
                        </a:solidFill>
                        <a:latin typeface="Cambria Math" panose="02040503050406030204" pitchFamily="18" charset="0"/>
                        <a:ea typeface="Cambria Math" panose="02040503050406030204" pitchFamily="18" charset="0"/>
                      </a:rPr>
                      <m:t>→</m:t>
                    </m:r>
                    <m:r>
                      <m:rPr>
                        <m:sty m:val="p"/>
                      </m:rPr>
                      <a:rPr lang="en-US">
                        <a:solidFill>
                          <a:srgbClr val="000000"/>
                        </a:solidFill>
                        <a:latin typeface="Cambria Math" panose="02040503050406030204" pitchFamily="18" charset="0"/>
                        <a:ea typeface="Cambria Math" panose="02040503050406030204" pitchFamily="18" charset="0"/>
                      </a:rPr>
                      <m:t>C</m:t>
                    </m:r>
                  </m:oMath>
                </a14:m>
                <a:endParaRPr lang="en-US" dirty="0">
                  <a:solidFill>
                    <a:srgbClr val="000000"/>
                  </a:solidFill>
                  <a:latin typeface="Arial" panose="020B0604020202020204" pitchFamily="34" charset="0"/>
                  <a:ea typeface="Cambria Math" panose="02040503050406030204" pitchFamily="18" charset="0"/>
                </a:endParaRPr>
              </a:p>
            </p:txBody>
          </p:sp>
        </mc:Choice>
        <mc:Fallback>
          <p:sp>
            <p:nvSpPr>
              <p:cNvPr id="12" name="Rectangle 11"/>
              <p:cNvSpPr>
                <a:spLocks noRot="1" noChangeAspect="1" noMove="1" noResize="1" noEditPoints="1" noAdjustHandles="1" noChangeArrowheads="1" noChangeShapeType="1" noTextEdit="1"/>
              </p:cNvSpPr>
              <p:nvPr/>
            </p:nvSpPr>
            <p:spPr>
              <a:xfrm>
                <a:off x="1978840" y="966599"/>
                <a:ext cx="8382000" cy="369332"/>
              </a:xfrm>
              <a:prstGeom prst="rect">
                <a:avLst/>
              </a:prstGeom>
              <a:blipFill>
                <a:blip r:embed="rId2"/>
                <a:stretch>
                  <a:fillRect l="-655" t="-10000"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Rectangle 14"/>
              <p:cNvSpPr/>
              <p:nvPr/>
            </p:nvSpPr>
            <p:spPr>
              <a:xfrm>
                <a:off x="1901461" y="1383369"/>
                <a:ext cx="8536759" cy="5952335"/>
              </a:xfrm>
              <a:prstGeom prst="rect">
                <a:avLst/>
              </a:prstGeom>
            </p:spPr>
            <p:txBody>
              <a:bodyPr wrap="square">
                <a:spAutoFit/>
              </a:bodyPr>
              <a:lstStyle/>
              <a:p>
                <a:pPr eaLnBrk="0" fontAlgn="base" hangingPunct="0">
                  <a:spcBef>
                    <a:spcPct val="0"/>
                  </a:spcBef>
                  <a:spcAft>
                    <a:spcPct val="0"/>
                  </a:spcAft>
                </a:pPr>
                <a:r>
                  <a:rPr lang="en-US" b="1" dirty="0">
                    <a:solidFill>
                      <a:srgbClr val="000000"/>
                    </a:solidFill>
                    <a:latin typeface="Arial" panose="020B0604020202020204" pitchFamily="34" charset="0"/>
                  </a:rPr>
                  <a:t>We want to know how the rate of production and amount of C depends on the amounts of A and B</a:t>
                </a:r>
              </a:p>
              <a:p>
                <a:pPr eaLnBrk="0" fontAlgn="base" hangingPunct="0">
                  <a:spcBef>
                    <a:spcPct val="0"/>
                  </a:spcBef>
                  <a:spcAft>
                    <a:spcPct val="0"/>
                  </a:spcAft>
                </a:pPr>
                <a:endParaRPr lang="en-US" b="1" dirty="0">
                  <a:solidFill>
                    <a:srgbClr val="000000"/>
                  </a:solidFill>
                  <a:latin typeface="Arial" panose="020B0604020202020204" pitchFamily="34" charset="0"/>
                </a:endParaRPr>
              </a:p>
              <a:p>
                <a:pPr eaLnBrk="0" fontAlgn="base" hangingPunct="0">
                  <a:spcBef>
                    <a:spcPct val="0"/>
                  </a:spcBef>
                  <a:spcAft>
                    <a:spcPct val="0"/>
                  </a:spcAft>
                </a:pPr>
                <a:r>
                  <a:rPr lang="en-US" b="1" dirty="0">
                    <a:solidFill>
                      <a:srgbClr val="000000"/>
                    </a:solidFill>
                    <a:latin typeface="Arial" panose="020B0604020202020204" pitchFamily="34" charset="0"/>
                  </a:rPr>
                  <a:t>To translate the textbook form into mathematical equations and computer simulations to answer this question, we go through a series of steps</a:t>
                </a:r>
              </a:p>
              <a:p>
                <a:pPr eaLnBrk="0" fontAlgn="base" hangingPunct="0">
                  <a:spcBef>
                    <a:spcPct val="0"/>
                  </a:spcBef>
                  <a:spcAft>
                    <a:spcPct val="0"/>
                  </a:spcAft>
                </a:pPr>
                <a:endParaRPr lang="en-US" dirty="0">
                  <a:solidFill>
                    <a:srgbClr val="000000"/>
                  </a:solidFill>
                  <a:latin typeface="Arial" panose="020B0604020202020204" pitchFamily="34" charset="0"/>
                </a:endParaRPr>
              </a:p>
              <a:p>
                <a:pPr eaLnBrk="0" fontAlgn="base" hangingPunct="0">
                  <a:spcBef>
                    <a:spcPct val="0"/>
                  </a:spcBef>
                  <a:spcAft>
                    <a:spcPct val="0"/>
                  </a:spcAft>
                </a:pPr>
                <a:r>
                  <a:rPr lang="en-US" b="1" dirty="0">
                    <a:solidFill>
                      <a:srgbClr val="000000"/>
                    </a:solidFill>
                    <a:latin typeface="Arial" panose="020B0604020202020204" pitchFamily="34" charset="0"/>
                  </a:rPr>
                  <a:t>Step 0: </a:t>
                </a:r>
                <a:r>
                  <a:rPr lang="en-US" dirty="0">
                    <a:solidFill>
                      <a:srgbClr val="000000"/>
                    </a:solidFill>
                    <a:latin typeface="Arial" panose="020B0604020202020204" pitchFamily="34" charset="0"/>
                  </a:rPr>
                  <a:t>We will call the amounts or concentrations of the molecular species </a:t>
                </a:r>
                <a14:m>
                  <m:oMath xmlns:m="http://schemas.openxmlformats.org/officeDocument/2006/math">
                    <m:r>
                      <a:rPr lang="en-US" i="1" dirty="0">
                        <a:solidFill>
                          <a:srgbClr val="000000"/>
                        </a:solidFill>
                        <a:latin typeface="Cambria Math" panose="02040503050406030204" pitchFamily="18" charset="0"/>
                      </a:rPr>
                      <m:t>𝐴</m:t>
                    </m:r>
                    <m:r>
                      <a:rPr lang="en-US" i="1" dirty="0">
                        <a:solidFill>
                          <a:srgbClr val="000000"/>
                        </a:solidFill>
                        <a:latin typeface="Cambria Math" panose="02040503050406030204" pitchFamily="18" charset="0"/>
                      </a:rPr>
                      <m:t>, </m:t>
                    </m:r>
                    <m:r>
                      <a:rPr lang="en-US" i="1" dirty="0">
                        <a:solidFill>
                          <a:srgbClr val="000000"/>
                        </a:solidFill>
                        <a:latin typeface="Cambria Math" panose="02040503050406030204" pitchFamily="18" charset="0"/>
                      </a:rPr>
                      <m:t>𝐵</m:t>
                    </m:r>
                    <m:r>
                      <a:rPr lang="en-US" i="1" dirty="0">
                        <a:solidFill>
                          <a:srgbClr val="000000"/>
                        </a:solidFill>
                        <a:latin typeface="Cambria Math" panose="02040503050406030204" pitchFamily="18" charset="0"/>
                      </a:rPr>
                      <m:t> </m:t>
                    </m:r>
                  </m:oMath>
                </a14:m>
                <a:r>
                  <a:rPr lang="en-US" dirty="0">
                    <a:solidFill>
                      <a:srgbClr val="000000"/>
                    </a:solidFill>
                    <a:latin typeface="Arial" panose="020B0604020202020204" pitchFamily="34" charset="0"/>
                  </a:rPr>
                  <a:t>and </a:t>
                </a:r>
                <a14:m>
                  <m:oMath xmlns:m="http://schemas.openxmlformats.org/officeDocument/2006/math">
                    <m:r>
                      <a:rPr lang="en-US" i="1" dirty="0">
                        <a:solidFill>
                          <a:srgbClr val="000000"/>
                        </a:solidFill>
                        <a:latin typeface="Cambria Math" panose="02040503050406030204" pitchFamily="18" charset="0"/>
                      </a:rPr>
                      <m:t>𝐶</m:t>
                    </m:r>
                  </m:oMath>
                </a14:m>
                <a:endParaRPr lang="en-US" dirty="0">
                  <a:solidFill>
                    <a:srgbClr val="000000"/>
                  </a:solidFill>
                  <a:latin typeface="Arial" panose="020B0604020202020204" pitchFamily="34" charset="0"/>
                </a:endParaRPr>
              </a:p>
              <a:p>
                <a:pPr eaLnBrk="0" fontAlgn="base" hangingPunct="0">
                  <a:spcBef>
                    <a:spcPct val="0"/>
                  </a:spcBef>
                  <a:spcAft>
                    <a:spcPct val="0"/>
                  </a:spcAft>
                </a:pPr>
                <a:endParaRPr lang="en-US" dirty="0">
                  <a:solidFill>
                    <a:srgbClr val="000000"/>
                  </a:solidFill>
                  <a:latin typeface="Arial" panose="020B0604020202020204" pitchFamily="34" charset="0"/>
                </a:endParaRPr>
              </a:p>
              <a:p>
                <a:pPr eaLnBrk="0" fontAlgn="base" hangingPunct="0">
                  <a:spcBef>
                    <a:spcPct val="0"/>
                  </a:spcBef>
                  <a:spcAft>
                    <a:spcPct val="0"/>
                  </a:spcAft>
                </a:pPr>
                <a:r>
                  <a:rPr lang="en-US" b="1" dirty="0">
                    <a:solidFill>
                      <a:srgbClr val="000000"/>
                    </a:solidFill>
                    <a:latin typeface="Arial" panose="020B0604020202020204" pitchFamily="34" charset="0"/>
                  </a:rPr>
                  <a:t>Step 1:</a:t>
                </a:r>
                <a:r>
                  <a:rPr lang="en-US" dirty="0">
                    <a:solidFill>
                      <a:srgbClr val="000000"/>
                    </a:solidFill>
                    <a:latin typeface="Arial" panose="020B0604020202020204" pitchFamily="34" charset="0"/>
                  </a:rPr>
                  <a:t> We will write the rate at which A and B combine as a velocity, </a:t>
                </a:r>
                <a14:m>
                  <m:oMath xmlns:m="http://schemas.openxmlformats.org/officeDocument/2006/math">
                    <m:sSub>
                      <m:sSubPr>
                        <m:ctrlPr>
                          <a:rPr lang="en-US" i="1" dirty="0">
                            <a:solidFill>
                              <a:srgbClr val="000000"/>
                            </a:solidFill>
                            <a:latin typeface="Cambria Math" panose="02040503050406030204" pitchFamily="18" charset="0"/>
                          </a:rPr>
                        </m:ctrlPr>
                      </m:sSubPr>
                      <m:e>
                        <m:r>
                          <a:rPr lang="en-US" i="1" dirty="0">
                            <a:solidFill>
                              <a:srgbClr val="000000"/>
                            </a:solidFill>
                            <a:latin typeface="Cambria Math" panose="02040503050406030204" pitchFamily="18" charset="0"/>
                          </a:rPr>
                          <m:t>𝑣</m:t>
                        </m:r>
                      </m:e>
                      <m:sub>
                        <m:r>
                          <a:rPr lang="en-US" i="1" dirty="0">
                            <a:solidFill>
                              <a:srgbClr val="000000"/>
                            </a:solidFill>
                            <a:latin typeface="Cambria Math" panose="02040503050406030204" pitchFamily="18" charset="0"/>
                          </a:rPr>
                          <m:t>𝑓</m:t>
                        </m:r>
                      </m:sub>
                    </m:sSub>
                  </m:oMath>
                </a14:m>
                <a:endParaRPr lang="en-US" dirty="0">
                  <a:solidFill>
                    <a:srgbClr val="000000"/>
                  </a:solidFill>
                  <a:latin typeface="Arial" panose="020B0604020202020204" pitchFamily="34" charset="0"/>
                </a:endParaRPr>
              </a:p>
              <a:p>
                <a:pPr eaLnBrk="0" fontAlgn="base" hangingPunct="0">
                  <a:spcBef>
                    <a:spcPct val="0"/>
                  </a:spcBef>
                  <a:spcAft>
                    <a:spcPct val="0"/>
                  </a:spcAft>
                </a:pPr>
                <a:endParaRPr lang="en-US" sz="2000" i="1" dirty="0">
                  <a:solidFill>
                    <a:srgbClr val="000000"/>
                  </a:solidFill>
                  <a:latin typeface="Cambria Math" panose="02040503050406030204" pitchFamily="18" charset="0"/>
                  <a:ea typeface="Calibri" panose="020F0502020204030204" pitchFamily="34" charset="0"/>
                  <a:cs typeface="Times New Roman" panose="02020603050405020304" pitchFamily="18" charset="0"/>
                </a:endParaRPr>
              </a:p>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m:rPr>
                          <m:sty m:val="p"/>
                        </m:rPr>
                        <a:rPr lang="en-US" sz="2000">
                          <a:solidFill>
                            <a:srgbClr val="000000"/>
                          </a:solidFill>
                          <a:latin typeface="Cambria Math" panose="02040503050406030204" pitchFamily="18" charset="0"/>
                          <a:ea typeface="Calibri" panose="020F0502020204030204" pitchFamily="34" charset="0"/>
                          <a:cs typeface="Times New Roman" panose="02020603050405020304" pitchFamily="18" charset="0"/>
                        </a:rPr>
                        <m:t>A</m:t>
                      </m:r>
                      <m:r>
                        <a:rPr lang="en-US" sz="2000">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000">
                          <a:solidFill>
                            <a:srgbClr val="000000"/>
                          </a:solidFill>
                          <a:latin typeface="Cambria Math" panose="02040503050406030204" pitchFamily="18" charset="0"/>
                          <a:ea typeface="Calibri" panose="020F0502020204030204" pitchFamily="34" charset="0"/>
                          <a:cs typeface="Times New Roman" panose="02020603050405020304" pitchFamily="18" charset="0"/>
                        </a:rPr>
                        <m:t>B</m:t>
                      </m:r>
                      <m:groupChr>
                        <m:groupChrPr>
                          <m:chr m:val="→"/>
                          <m:vertJc m:val="bot"/>
                          <m:ctrlPr>
                            <a:rPr lang="en-US"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groupChrPr>
                        <m:e>
                          <m:sSub>
                            <m:sSubPr>
                              <m:ctrlPr>
                                <a:rPr lang="en-US" sz="20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m:rPr>
                                  <m:brk m:alnAt="2"/>
                                </m:rPr>
                                <a:rPr lang="en-US" sz="20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𝑣</m:t>
                              </m:r>
                            </m:e>
                            <m:sub>
                              <m:r>
                                <m:rPr>
                                  <m:brk m:alnAt="2"/>
                                </m:rPr>
                                <a:rPr lang="en-US" sz="20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𝑓</m:t>
                              </m:r>
                            </m:sub>
                          </m:sSub>
                        </m:e>
                      </m:groupChr>
                      <m:r>
                        <m:rPr>
                          <m:sty m:val="p"/>
                        </m:rPr>
                        <a:rPr lang="en-US" sz="20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C</m:t>
                      </m:r>
                    </m:oMath>
                  </m:oMathPara>
                </a14:m>
                <a:endParaRPr lang="en-US" sz="2000" dirty="0">
                  <a:solidFill>
                    <a:srgbClr val="000000"/>
                  </a:solidFill>
                  <a:latin typeface="Arial" panose="020B0604020202020204" pitchFamily="34" charset="0"/>
                </a:endParaRPr>
              </a:p>
              <a:p>
                <a:pPr eaLnBrk="0" fontAlgn="base" hangingPunct="0">
                  <a:spcBef>
                    <a:spcPct val="0"/>
                  </a:spcBef>
                  <a:spcAft>
                    <a:spcPct val="0"/>
                  </a:spcAft>
                </a:pPr>
                <a:endParaRPr lang="en-US" dirty="0">
                  <a:solidFill>
                    <a:srgbClr val="000000"/>
                  </a:solidFill>
                  <a:latin typeface="Arial" panose="020B0604020202020204" pitchFamily="34" charset="0"/>
                </a:endParaRPr>
              </a:p>
              <a:p>
                <a:pPr eaLnBrk="0" fontAlgn="base" hangingPunct="0">
                  <a:spcBef>
                    <a:spcPct val="0"/>
                  </a:spcBef>
                  <a:spcAft>
                    <a:spcPct val="0"/>
                  </a:spcAft>
                </a:pPr>
                <a:r>
                  <a:rPr lang="en-US" b="1" dirty="0">
                    <a:solidFill>
                      <a:srgbClr val="000000"/>
                    </a:solidFill>
                    <a:latin typeface="Arial" panose="020B0604020202020204" pitchFamily="34" charset="0"/>
                  </a:rPr>
                  <a:t>Step 2:</a:t>
                </a:r>
                <a:r>
                  <a:rPr lang="en-US" dirty="0">
                    <a:solidFill>
                      <a:srgbClr val="000000"/>
                    </a:solidFill>
                    <a:latin typeface="Arial" panose="020B0604020202020204" pitchFamily="34" charset="0"/>
                  </a:rPr>
                  <a:t> Chemistry </a:t>
                </a:r>
                <a:r>
                  <a:rPr lang="en-US" dirty="0">
                    <a:solidFill>
                      <a:srgbClr val="000000"/>
                    </a:solidFill>
                    <a:latin typeface="Arial" panose="020B0604020202020204" pitchFamily="34" charset="0"/>
                  </a:rPr>
                  <a:t>tells us that for any specific set of experimental </a:t>
                </a:r>
                <a:r>
                  <a:rPr lang="en-US" dirty="0">
                    <a:solidFill>
                      <a:srgbClr val="000000"/>
                    </a:solidFill>
                    <a:latin typeface="Arial" panose="020B0604020202020204" pitchFamily="34" charset="0"/>
                  </a:rPr>
                  <a:t>conditions (temperature, pressure, pH,…), </a:t>
                </a:r>
                <a:r>
                  <a:rPr lang="en-US" dirty="0">
                    <a:solidFill>
                      <a:srgbClr val="000000"/>
                    </a:solidFill>
                    <a:latin typeface="Arial" panose="020B0604020202020204" pitchFamily="34" charset="0"/>
                  </a:rPr>
                  <a:t>the rate of transformation of </a:t>
                </a:r>
                <a14:m>
                  <m:oMath xmlns:m="http://schemas.openxmlformats.org/officeDocument/2006/math">
                    <m:r>
                      <m:rPr>
                        <m:sty m:val="p"/>
                      </m:rPr>
                      <a:rPr lang="en-US" dirty="0">
                        <a:solidFill>
                          <a:srgbClr val="000000"/>
                        </a:solidFill>
                        <a:latin typeface="Cambria Math" panose="02040503050406030204" pitchFamily="18" charset="0"/>
                      </a:rPr>
                      <m:t>A</m:t>
                    </m:r>
                  </m:oMath>
                </a14:m>
                <a:r>
                  <a:rPr lang="en-US" dirty="0">
                    <a:solidFill>
                      <a:srgbClr val="000000"/>
                    </a:solidFill>
                    <a:latin typeface="Arial" panose="020B0604020202020204" pitchFamily="34" charset="0"/>
                  </a:rPr>
                  <a:t> and </a:t>
                </a:r>
                <a14:m>
                  <m:oMath xmlns:m="http://schemas.openxmlformats.org/officeDocument/2006/math">
                    <m:r>
                      <m:rPr>
                        <m:sty m:val="p"/>
                      </m:rPr>
                      <a:rPr lang="en-US" dirty="0">
                        <a:solidFill>
                          <a:srgbClr val="000000"/>
                        </a:solidFill>
                        <a:latin typeface="Cambria Math" panose="02040503050406030204" pitchFamily="18" charset="0"/>
                      </a:rPr>
                      <m:t>B</m:t>
                    </m:r>
                  </m:oMath>
                </a14:m>
                <a:r>
                  <a:rPr lang="en-US" dirty="0">
                    <a:solidFill>
                      <a:srgbClr val="000000"/>
                    </a:solidFill>
                    <a:latin typeface="Arial" panose="020B0604020202020204" pitchFamily="34" charset="0"/>
                  </a:rPr>
                  <a:t> to make </a:t>
                </a:r>
                <a14:m>
                  <m:oMath xmlns:m="http://schemas.openxmlformats.org/officeDocument/2006/math">
                    <m:r>
                      <m:rPr>
                        <m:sty m:val="p"/>
                      </m:rPr>
                      <a:rPr lang="en-US" dirty="0">
                        <a:solidFill>
                          <a:srgbClr val="000000"/>
                        </a:solidFill>
                        <a:latin typeface="Cambria Math" panose="02040503050406030204" pitchFamily="18" charset="0"/>
                      </a:rPr>
                      <m:t>C</m:t>
                    </m:r>
                  </m:oMath>
                </a14:m>
                <a:r>
                  <a:rPr lang="en-US" dirty="0">
                    <a:solidFill>
                      <a:srgbClr val="000000"/>
                    </a:solidFill>
                    <a:latin typeface="Arial" panose="020B0604020202020204" pitchFamily="34" charset="0"/>
                  </a:rPr>
                  <a:t> depends only on the amount of </a:t>
                </a:r>
                <a14:m>
                  <m:oMath xmlns:m="http://schemas.openxmlformats.org/officeDocument/2006/math">
                    <m:r>
                      <m:rPr>
                        <m:sty m:val="p"/>
                      </m:rPr>
                      <a:rPr lang="en-US" dirty="0">
                        <a:solidFill>
                          <a:srgbClr val="000000"/>
                        </a:solidFill>
                        <a:latin typeface="Cambria Math" panose="02040503050406030204" pitchFamily="18" charset="0"/>
                      </a:rPr>
                      <m:t>A</m:t>
                    </m:r>
                  </m:oMath>
                </a14:m>
                <a:r>
                  <a:rPr lang="en-US" dirty="0">
                    <a:solidFill>
                      <a:srgbClr val="000000"/>
                    </a:solidFill>
                    <a:latin typeface="Arial" panose="020B0604020202020204" pitchFamily="34" charset="0"/>
                  </a:rPr>
                  <a:t> and </a:t>
                </a:r>
                <a14:m>
                  <m:oMath xmlns:m="http://schemas.openxmlformats.org/officeDocument/2006/math">
                    <m:r>
                      <m:rPr>
                        <m:sty m:val="p"/>
                      </m:rPr>
                      <a:rPr lang="en-US" dirty="0">
                        <a:solidFill>
                          <a:srgbClr val="000000"/>
                        </a:solidFill>
                        <a:latin typeface="Cambria Math" panose="02040503050406030204" pitchFamily="18" charset="0"/>
                      </a:rPr>
                      <m:t>B</m:t>
                    </m:r>
                  </m:oMath>
                </a14:m>
                <a:r>
                  <a:rPr lang="en-US" dirty="0">
                    <a:solidFill>
                      <a:srgbClr val="000000"/>
                    </a:solidFill>
                    <a:latin typeface="Arial" panose="020B0604020202020204" pitchFamily="34" charset="0"/>
                  </a:rPr>
                  <a:t>, so </a:t>
                </a:r>
                <a14:m>
                  <m:oMath xmlns:m="http://schemas.openxmlformats.org/officeDocument/2006/math">
                    <m:sSub>
                      <m:sSubPr>
                        <m:ctrlPr>
                          <a:rPr lang="en-US" i="1" dirty="0">
                            <a:solidFill>
                              <a:srgbClr val="000000"/>
                            </a:solidFill>
                            <a:latin typeface="Cambria Math" panose="02040503050406030204" pitchFamily="18" charset="0"/>
                          </a:rPr>
                        </m:ctrlPr>
                      </m:sSubPr>
                      <m:e>
                        <m:r>
                          <a:rPr lang="en-US" i="1" dirty="0">
                            <a:solidFill>
                              <a:srgbClr val="000000"/>
                            </a:solidFill>
                            <a:latin typeface="Cambria Math" panose="02040503050406030204" pitchFamily="18" charset="0"/>
                          </a:rPr>
                          <m:t>𝑣</m:t>
                        </m:r>
                      </m:e>
                      <m:sub>
                        <m:r>
                          <a:rPr lang="en-US" i="1" dirty="0">
                            <a:solidFill>
                              <a:srgbClr val="000000"/>
                            </a:solidFill>
                            <a:latin typeface="Cambria Math" panose="02040503050406030204" pitchFamily="18" charset="0"/>
                          </a:rPr>
                          <m:t>𝑓</m:t>
                        </m:r>
                      </m:sub>
                    </m:sSub>
                  </m:oMath>
                </a14:m>
                <a:r>
                  <a:rPr lang="en-US" dirty="0">
                    <a:solidFill>
                      <a:srgbClr val="000000"/>
                    </a:solidFill>
                    <a:latin typeface="Arial" panose="020B0604020202020204" pitchFamily="34" charset="0"/>
                  </a:rPr>
                  <a:t> </a:t>
                </a:r>
                <a:r>
                  <a:rPr lang="en-US" dirty="0">
                    <a:solidFill>
                      <a:srgbClr val="000000"/>
                    </a:solidFill>
                    <a:latin typeface="Arial" panose="020B0604020202020204" pitchFamily="34" charset="0"/>
                  </a:rPr>
                  <a:t>depends only on  the amounts of </a:t>
                </a:r>
                <a14:m>
                  <m:oMath xmlns:m="http://schemas.openxmlformats.org/officeDocument/2006/math">
                    <m:r>
                      <m:rPr>
                        <m:sty m:val="p"/>
                      </m:rPr>
                      <a:rPr lang="en-US" dirty="0">
                        <a:solidFill>
                          <a:srgbClr val="000000"/>
                        </a:solidFill>
                        <a:latin typeface="Cambria Math" panose="02040503050406030204" pitchFamily="18" charset="0"/>
                      </a:rPr>
                      <m:t>A</m:t>
                    </m:r>
                  </m:oMath>
                </a14:m>
                <a:r>
                  <a:rPr lang="en-US" dirty="0">
                    <a:solidFill>
                      <a:srgbClr val="000000"/>
                    </a:solidFill>
                    <a:latin typeface="Arial" panose="020B0604020202020204" pitchFamily="34" charset="0"/>
                  </a:rPr>
                  <a:t> and </a:t>
                </a:r>
                <a14:m>
                  <m:oMath xmlns:m="http://schemas.openxmlformats.org/officeDocument/2006/math">
                    <m:r>
                      <m:rPr>
                        <m:sty m:val="p"/>
                      </m:rPr>
                      <a:rPr lang="en-US" dirty="0">
                        <a:solidFill>
                          <a:srgbClr val="000000"/>
                        </a:solidFill>
                        <a:latin typeface="Cambria Math" panose="02040503050406030204" pitchFamily="18" charset="0"/>
                      </a:rPr>
                      <m:t>B</m:t>
                    </m:r>
                  </m:oMath>
                </a14:m>
                <a:endParaRPr lang="en-US" dirty="0">
                  <a:solidFill>
                    <a:srgbClr val="000000"/>
                  </a:solidFill>
                  <a:latin typeface="Arial" panose="020B0604020202020204" pitchFamily="34" charset="0"/>
                </a:endParaRPr>
              </a:p>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m:rPr>
                          <m:sty m:val="p"/>
                        </m:rPr>
                        <a:rPr lang="en-US">
                          <a:solidFill>
                            <a:srgbClr val="000000"/>
                          </a:solidFill>
                          <a:latin typeface="Cambria Math" panose="02040503050406030204" pitchFamily="18" charset="0"/>
                          <a:ea typeface="Calibri" panose="020F0502020204030204" pitchFamily="34" charset="0"/>
                          <a:cs typeface="Times New Roman" panose="02020603050405020304" pitchFamily="18" charset="0"/>
                        </a:rPr>
                        <m:t>A</m:t>
                      </m:r>
                      <m:r>
                        <a:rPr lang="en-US">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m:rPr>
                          <m:sty m:val="p"/>
                        </m:rPr>
                        <a:rPr lang="en-US">
                          <a:solidFill>
                            <a:srgbClr val="000000"/>
                          </a:solidFill>
                          <a:latin typeface="Cambria Math" panose="02040503050406030204" pitchFamily="18" charset="0"/>
                          <a:ea typeface="Calibri" panose="020F0502020204030204" pitchFamily="34" charset="0"/>
                          <a:cs typeface="Times New Roman" panose="02020603050405020304" pitchFamily="18" charset="0"/>
                        </a:rPr>
                        <m:t>B</m:t>
                      </m:r>
                      <m:groupChr>
                        <m:groupChrPr>
                          <m:chr m:val="→"/>
                          <m:vertJc m:val="bot"/>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groupChrPr>
                        <m:e>
                          <m:sSub>
                            <m:sSubPr>
                              <m:ctrl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𝑣</m:t>
                              </m:r>
                            </m:e>
                            <m:sub>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𝑓</m:t>
                              </m:r>
                            </m:sub>
                          </m:sSub>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𝐴</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𝐵</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e>
                      </m:groupChr>
                      <m:r>
                        <m:rPr>
                          <m:sty m:val="p"/>
                        </m:rPr>
                        <a:rPr lang="en-US">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C</m:t>
                      </m:r>
                    </m:oMath>
                  </m:oMathPara>
                </a14:m>
                <a:endParaRPr lang="en-US" dirty="0">
                  <a:solidFill>
                    <a:srgbClr val="000000"/>
                  </a:solidFill>
                  <a:latin typeface="Arial" panose="020B0604020202020204" pitchFamily="34" charset="0"/>
                </a:endParaRPr>
              </a:p>
              <a:p>
                <a:pPr eaLnBrk="0" fontAlgn="base" hangingPunct="0">
                  <a:spcBef>
                    <a:spcPct val="0"/>
                  </a:spcBef>
                  <a:spcAft>
                    <a:spcPct val="0"/>
                  </a:spcAft>
                </a:pPr>
                <a:endParaRPr lang="en-US" dirty="0">
                  <a:solidFill>
                    <a:srgbClr val="000000"/>
                  </a:solidFill>
                  <a:latin typeface="Arial" panose="020B0604020202020204" pitchFamily="34" charset="0"/>
                </a:endParaRPr>
              </a:p>
              <a:p>
                <a:pPr eaLnBrk="0" fontAlgn="base" hangingPunct="0">
                  <a:spcBef>
                    <a:spcPct val="0"/>
                  </a:spcBef>
                  <a:spcAft>
                    <a:spcPct val="0"/>
                  </a:spcAft>
                </a:pPr>
                <a:endParaRPr lang="en-US" dirty="0">
                  <a:solidFill>
                    <a:srgbClr val="000000"/>
                  </a:solidFill>
                  <a:latin typeface="Arial" panose="020B0604020202020204" pitchFamily="34" charset="0"/>
                </a:endParaRPr>
              </a:p>
            </p:txBody>
          </p:sp>
        </mc:Choice>
        <mc:Fallback>
          <p:sp>
            <p:nvSpPr>
              <p:cNvPr id="15" name="Rectangle 14"/>
              <p:cNvSpPr>
                <a:spLocks noRot="1" noChangeAspect="1" noMove="1" noResize="1" noEditPoints="1" noAdjustHandles="1" noChangeArrowheads="1" noChangeShapeType="1" noTextEdit="1"/>
              </p:cNvSpPr>
              <p:nvPr/>
            </p:nvSpPr>
            <p:spPr>
              <a:xfrm>
                <a:off x="1901461" y="1383369"/>
                <a:ext cx="8536759" cy="5952335"/>
              </a:xfrm>
              <a:prstGeom prst="rect">
                <a:avLst/>
              </a:prstGeom>
              <a:blipFill>
                <a:blip r:embed="rId3"/>
                <a:stretch>
                  <a:fillRect l="-643" t="-615"/>
                </a:stretch>
              </a:blipFill>
            </p:spPr>
            <p:txBody>
              <a:bodyPr/>
              <a:lstStyle/>
              <a:p>
                <a:r>
                  <a:rPr lang="en-US">
                    <a:noFill/>
                  </a:rPr>
                  <a:t> </a:t>
                </a:r>
              </a:p>
            </p:txBody>
          </p:sp>
        </mc:Fallback>
      </mc:AlternateContent>
    </p:spTree>
    <p:extLst>
      <p:ext uri="{BB962C8B-B14F-4D97-AF65-F5344CB8AC3E}">
        <p14:creationId xmlns:p14="http://schemas.microsoft.com/office/powerpoint/2010/main" val="945443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0133" y="3337"/>
            <a:ext cx="9144000" cy="868362"/>
          </a:xfrm>
        </p:spPr>
        <p:txBody>
          <a:bodyPr>
            <a:noAutofit/>
          </a:bodyPr>
          <a:lstStyle/>
          <a:p>
            <a:r>
              <a:rPr lang="en-US" sz="2800" b="1" dirty="0">
                <a:solidFill>
                  <a:srgbClr val="0000CC"/>
                </a:solidFill>
              </a:rPr>
              <a:t>Mathematics of Chemical Reactions—Ordinary Differential Equations (ODE) and Reaction Kinetics </a:t>
            </a:r>
            <a:endParaRPr lang="en-US" sz="2800" b="1" dirty="0">
              <a:solidFill>
                <a:srgbClr val="0000CC"/>
              </a:solidFill>
            </a:endParaRPr>
          </a:p>
        </p:txBody>
      </p:sp>
      <mc:AlternateContent xmlns:mc="http://schemas.openxmlformats.org/markup-compatibility/2006">
        <mc:Choice xmlns:a14="http://schemas.microsoft.com/office/drawing/2010/main" Requires="a14">
          <p:sp>
            <p:nvSpPr>
              <p:cNvPr id="12" name="Rectangle 11"/>
              <p:cNvSpPr/>
              <p:nvPr/>
            </p:nvSpPr>
            <p:spPr>
              <a:xfrm>
                <a:off x="1989137" y="1012198"/>
                <a:ext cx="8382000" cy="489108"/>
              </a:xfrm>
              <a:prstGeom prst="rect">
                <a:avLst/>
              </a:prstGeom>
            </p:spPr>
            <p:txBody>
              <a:bodyPr wrap="square">
                <a:spAutoFit/>
              </a:bodyPr>
              <a:lstStyle/>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m:rPr>
                          <m:sty m:val="p"/>
                        </m:rPr>
                        <a:rPr lang="en-US">
                          <a:solidFill>
                            <a:srgbClr val="000000"/>
                          </a:solidFill>
                          <a:latin typeface="Cambria Math" panose="02040503050406030204" pitchFamily="18" charset="0"/>
                          <a:ea typeface="Calibri" panose="020F0502020204030204" pitchFamily="34" charset="0"/>
                          <a:cs typeface="Times New Roman" panose="02020603050405020304" pitchFamily="18" charset="0"/>
                        </a:rPr>
                        <m:t>A</m:t>
                      </m:r>
                      <m:r>
                        <a:rPr lang="en-US">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m:rPr>
                          <m:sty m:val="p"/>
                        </m:rPr>
                        <a:rPr lang="en-US">
                          <a:solidFill>
                            <a:srgbClr val="000000"/>
                          </a:solidFill>
                          <a:latin typeface="Cambria Math" panose="02040503050406030204" pitchFamily="18" charset="0"/>
                          <a:ea typeface="Calibri" panose="020F0502020204030204" pitchFamily="34" charset="0"/>
                          <a:cs typeface="Times New Roman" panose="02020603050405020304" pitchFamily="18" charset="0"/>
                        </a:rPr>
                        <m:t>B</m:t>
                      </m:r>
                      <m:groupChr>
                        <m:groupChrPr>
                          <m:chr m:val="→"/>
                          <m:vertJc m:val="bot"/>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groupChrPr>
                        <m:e>
                          <m:sSub>
                            <m:sSubPr>
                              <m:ctrl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𝑣</m:t>
                              </m:r>
                            </m:e>
                            <m:sub>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𝑓</m:t>
                              </m:r>
                            </m:sub>
                          </m:sSub>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𝐴</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𝐵</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e>
                      </m:groupChr>
                      <m:r>
                        <m:rPr>
                          <m:sty m:val="p"/>
                        </m:rPr>
                        <a:rPr lang="en-US">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C</m:t>
                      </m:r>
                    </m:oMath>
                  </m:oMathPara>
                </a14:m>
                <a:endParaRPr lang="en-US" dirty="0">
                  <a:solidFill>
                    <a:srgbClr val="000000"/>
                  </a:solidFill>
                  <a:latin typeface="Arial" panose="020B0604020202020204" pitchFamily="34" charset="0"/>
                </a:endParaRPr>
              </a:p>
            </p:txBody>
          </p:sp>
        </mc:Choice>
        <mc:Fallback>
          <p:sp>
            <p:nvSpPr>
              <p:cNvPr id="12" name="Rectangle 11"/>
              <p:cNvSpPr>
                <a:spLocks noRot="1" noChangeAspect="1" noMove="1" noResize="1" noEditPoints="1" noAdjustHandles="1" noChangeArrowheads="1" noChangeShapeType="1" noTextEdit="1"/>
              </p:cNvSpPr>
              <p:nvPr/>
            </p:nvSpPr>
            <p:spPr>
              <a:xfrm>
                <a:off x="1989137" y="1012198"/>
                <a:ext cx="8382000" cy="489108"/>
              </a:xfrm>
              <a:prstGeom prst="rect">
                <a:avLst/>
              </a:prstGeom>
              <a:blipFill>
                <a:blip r:embed="rId2"/>
                <a:stretch>
                  <a:fillRect/>
                </a:stretch>
              </a:blipFill>
            </p:spPr>
            <p:txBody>
              <a:bodyPr/>
              <a:lstStyle/>
              <a:p>
                <a:r>
                  <a:rPr lang="en-US">
                    <a:noFill/>
                  </a:rPr>
                  <a:t> </a:t>
                </a:r>
              </a:p>
            </p:txBody>
          </p:sp>
        </mc:Fallback>
      </mc:AlternateContent>
      <p:sp>
        <p:nvSpPr>
          <p:cNvPr id="15" name="Rectangle 14"/>
          <p:cNvSpPr/>
          <p:nvPr/>
        </p:nvSpPr>
        <p:spPr>
          <a:xfrm>
            <a:off x="1859779" y="1530018"/>
            <a:ext cx="8536759" cy="5078313"/>
          </a:xfrm>
          <a:prstGeom prst="rect">
            <a:avLst/>
          </a:prstGeom>
        </p:spPr>
        <p:txBody>
          <a:bodyPr wrap="square">
            <a:spAutoFit/>
          </a:bodyPr>
          <a:lstStyle/>
          <a:p>
            <a:pPr eaLnBrk="0" fontAlgn="base" hangingPunct="0">
              <a:spcBef>
                <a:spcPct val="0"/>
              </a:spcBef>
              <a:spcAft>
                <a:spcPct val="0"/>
              </a:spcAft>
            </a:pPr>
            <a:r>
              <a:rPr lang="en-US" b="1" dirty="0">
                <a:solidFill>
                  <a:srgbClr val="000000"/>
                </a:solidFill>
                <a:latin typeface="Arial" panose="020B0604020202020204" pitchFamily="34" charset="0"/>
              </a:rPr>
              <a:t>We want to know how the rate of production and amount of C depends on the amounts of A and B</a:t>
            </a:r>
          </a:p>
          <a:p>
            <a:pPr eaLnBrk="0" fontAlgn="base" hangingPunct="0">
              <a:spcBef>
                <a:spcPct val="0"/>
              </a:spcBef>
              <a:spcAft>
                <a:spcPct val="0"/>
              </a:spcAft>
            </a:pPr>
            <a:endParaRPr lang="en-US" b="1" dirty="0">
              <a:solidFill>
                <a:srgbClr val="000000"/>
              </a:solidFill>
              <a:latin typeface="Arial" panose="020B0604020202020204" pitchFamily="34" charset="0"/>
            </a:endParaRPr>
          </a:p>
          <a:p>
            <a:pPr eaLnBrk="0" fontAlgn="base" hangingPunct="0">
              <a:spcBef>
                <a:spcPct val="0"/>
              </a:spcBef>
              <a:spcAft>
                <a:spcPct val="0"/>
              </a:spcAft>
            </a:pPr>
            <a:r>
              <a:rPr lang="en-US" dirty="0">
                <a:solidFill>
                  <a:srgbClr val="000000"/>
                </a:solidFill>
                <a:latin typeface="Arial" panose="020B0604020202020204" pitchFamily="34" charset="0"/>
              </a:rPr>
              <a:t>To turn the diagram into a set of mathematical formulae, we have to make some assumptions:</a:t>
            </a:r>
          </a:p>
          <a:p>
            <a:pPr eaLnBrk="0" fontAlgn="base" hangingPunct="0">
              <a:spcBef>
                <a:spcPct val="0"/>
              </a:spcBef>
              <a:spcAft>
                <a:spcPct val="0"/>
              </a:spcAft>
            </a:pPr>
            <a:endParaRPr lang="en-US" dirty="0">
              <a:solidFill>
                <a:srgbClr val="000000"/>
              </a:solidFill>
              <a:latin typeface="Arial" panose="020B0604020202020204" pitchFamily="34" charset="0"/>
            </a:endParaRPr>
          </a:p>
          <a:p>
            <a:pPr marL="342900" indent="-342900" eaLnBrk="0" fontAlgn="base" hangingPunct="0">
              <a:spcBef>
                <a:spcPct val="0"/>
              </a:spcBef>
              <a:spcAft>
                <a:spcPct val="0"/>
              </a:spcAft>
              <a:buFont typeface="+mj-lt"/>
              <a:buAutoNum type="arabicPeriod"/>
            </a:pPr>
            <a:r>
              <a:rPr lang="en-US" dirty="0">
                <a:solidFill>
                  <a:srgbClr val="000000"/>
                </a:solidFill>
                <a:latin typeface="Arial" panose="020B0604020202020204" pitchFamily="34" charset="0"/>
              </a:rPr>
              <a:t>The amounts of chemical species are large enough that </a:t>
            </a:r>
            <a:r>
              <a:rPr lang="en-US" b="1" dirty="0">
                <a:solidFill>
                  <a:srgbClr val="000000"/>
                </a:solidFill>
                <a:latin typeface="Arial" panose="020B0604020202020204" pitchFamily="34" charset="0"/>
              </a:rPr>
              <a:t>we can consider molecular concentrations rather than discrete molecules </a:t>
            </a:r>
            <a:r>
              <a:rPr lang="en-US" dirty="0">
                <a:solidFill>
                  <a:srgbClr val="000000"/>
                </a:solidFill>
                <a:latin typeface="Arial" panose="020B0604020202020204" pitchFamily="34" charset="0"/>
              </a:rPr>
              <a:t>(we will relax this assumption later)</a:t>
            </a:r>
          </a:p>
          <a:p>
            <a:pPr marL="342900" indent="-342900" eaLnBrk="0" fontAlgn="base" hangingPunct="0">
              <a:spcBef>
                <a:spcPct val="0"/>
              </a:spcBef>
              <a:spcAft>
                <a:spcPct val="0"/>
              </a:spcAft>
              <a:buFont typeface="+mj-lt"/>
              <a:buAutoNum type="arabicPeriod"/>
            </a:pPr>
            <a:endParaRPr lang="en-US" b="1" dirty="0">
              <a:solidFill>
                <a:srgbClr val="000000"/>
              </a:solidFill>
              <a:latin typeface="Arial" panose="020B0604020202020204" pitchFamily="34" charset="0"/>
            </a:endParaRPr>
          </a:p>
          <a:p>
            <a:pPr marL="342900" indent="-342900" eaLnBrk="0" fontAlgn="base" hangingPunct="0">
              <a:spcBef>
                <a:spcPct val="0"/>
              </a:spcBef>
              <a:spcAft>
                <a:spcPct val="0"/>
              </a:spcAft>
              <a:buFont typeface="+mj-lt"/>
              <a:buAutoNum type="arabicPeriod"/>
            </a:pPr>
            <a:r>
              <a:rPr lang="en-US" dirty="0">
                <a:solidFill>
                  <a:srgbClr val="000000"/>
                </a:solidFill>
                <a:latin typeface="Arial" panose="020B0604020202020204" pitchFamily="34" charset="0"/>
              </a:rPr>
              <a:t>The</a:t>
            </a:r>
            <a:r>
              <a:rPr lang="en-US" b="1" dirty="0">
                <a:solidFill>
                  <a:srgbClr val="000000"/>
                </a:solidFill>
                <a:latin typeface="Arial" panose="020B0604020202020204" pitchFamily="34" charset="0"/>
              </a:rPr>
              <a:t> </a:t>
            </a:r>
            <a:r>
              <a:rPr lang="en-US" b="1" dirty="0">
                <a:solidFill>
                  <a:srgbClr val="000000"/>
                </a:solidFill>
                <a:latin typeface="Arial" panose="020B0604020202020204" pitchFamily="34" charset="0"/>
              </a:rPr>
              <a:t>rate of change of the concentrations averages over enough molecules that the rate of change is deterministic </a:t>
            </a:r>
            <a:r>
              <a:rPr lang="en-US" dirty="0">
                <a:solidFill>
                  <a:srgbClr val="000000"/>
                </a:solidFill>
                <a:latin typeface="Arial" panose="020B0604020202020204" pitchFamily="34" charset="0"/>
              </a:rPr>
              <a:t>and we can neglect that individual reactions between molecules happen randomly (we will relax this assumption later</a:t>
            </a:r>
            <a:r>
              <a:rPr lang="en-US" dirty="0">
                <a:solidFill>
                  <a:srgbClr val="000000"/>
                </a:solidFill>
                <a:latin typeface="Arial" panose="020B0604020202020204" pitchFamily="34" charset="0"/>
              </a:rPr>
              <a:t>)</a:t>
            </a:r>
          </a:p>
          <a:p>
            <a:pPr marL="342900" indent="-342900" eaLnBrk="0" fontAlgn="base" hangingPunct="0">
              <a:spcBef>
                <a:spcPct val="0"/>
              </a:spcBef>
              <a:spcAft>
                <a:spcPct val="0"/>
              </a:spcAft>
              <a:buFont typeface="+mj-lt"/>
              <a:buAutoNum type="arabicPeriod"/>
            </a:pPr>
            <a:endParaRPr lang="en-US" b="1" dirty="0">
              <a:solidFill>
                <a:srgbClr val="000000"/>
              </a:solidFill>
              <a:latin typeface="Arial" panose="020B0604020202020204" pitchFamily="34" charset="0"/>
            </a:endParaRPr>
          </a:p>
          <a:p>
            <a:pPr marL="342900" indent="-342900" eaLnBrk="0" fontAlgn="base" hangingPunct="0">
              <a:spcBef>
                <a:spcPct val="0"/>
              </a:spcBef>
              <a:spcAft>
                <a:spcPct val="0"/>
              </a:spcAft>
              <a:buFont typeface="+mj-lt"/>
              <a:buAutoNum type="arabicPeriod"/>
            </a:pPr>
            <a:r>
              <a:rPr lang="en-US" dirty="0">
                <a:solidFill>
                  <a:srgbClr val="000000"/>
                </a:solidFill>
                <a:latin typeface="Arial" panose="020B0604020202020204" pitchFamily="34" charset="0"/>
              </a:rPr>
              <a:t>The </a:t>
            </a:r>
            <a:r>
              <a:rPr lang="en-US" b="1" dirty="0">
                <a:solidFill>
                  <a:srgbClr val="000000"/>
                </a:solidFill>
                <a:latin typeface="Arial" panose="020B0604020202020204" pitchFamily="34" charset="0"/>
              </a:rPr>
              <a:t>concentration is uniform over the region </a:t>
            </a:r>
            <a:r>
              <a:rPr lang="en-US" dirty="0">
                <a:solidFill>
                  <a:srgbClr val="000000"/>
                </a:solidFill>
                <a:latin typeface="Arial" panose="020B0604020202020204" pitchFamily="34" charset="0"/>
              </a:rPr>
              <a:t>we are considering (</a:t>
            </a:r>
            <a:r>
              <a:rPr lang="en-US" i="1" dirty="0">
                <a:solidFill>
                  <a:srgbClr val="000000"/>
                </a:solidFill>
                <a:latin typeface="Arial" panose="020B0604020202020204" pitchFamily="34" charset="0"/>
              </a:rPr>
              <a:t>i.e. </a:t>
            </a:r>
            <a:r>
              <a:rPr lang="en-US" dirty="0">
                <a:solidFill>
                  <a:srgbClr val="000000"/>
                </a:solidFill>
                <a:latin typeface="Arial" panose="020B0604020202020204" pitchFamily="34" charset="0"/>
              </a:rPr>
              <a:t>we neglect spatial variations in concentration). This hypothesis is known as a “stirred reactor</a:t>
            </a:r>
            <a:r>
              <a:rPr lang="en-US" dirty="0">
                <a:solidFill>
                  <a:srgbClr val="000000"/>
                </a:solidFill>
                <a:latin typeface="Arial" panose="020B0604020202020204" pitchFamily="34" charset="0"/>
              </a:rPr>
              <a:t>”</a:t>
            </a:r>
            <a:endParaRPr lang="en-US" b="1" dirty="0">
              <a:solidFill>
                <a:srgbClr val="000000"/>
              </a:solidFill>
              <a:latin typeface="Arial" panose="020B0604020202020204" pitchFamily="34" charset="0"/>
            </a:endParaRPr>
          </a:p>
        </p:txBody>
      </p:sp>
    </p:spTree>
    <p:extLst>
      <p:ext uri="{BB962C8B-B14F-4D97-AF65-F5344CB8AC3E}">
        <p14:creationId xmlns:p14="http://schemas.microsoft.com/office/powerpoint/2010/main" val="12219147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0133" y="3337"/>
            <a:ext cx="9144000" cy="868362"/>
          </a:xfrm>
        </p:spPr>
        <p:txBody>
          <a:bodyPr>
            <a:noAutofit/>
          </a:bodyPr>
          <a:lstStyle/>
          <a:p>
            <a:r>
              <a:rPr lang="en-US" sz="2800" b="1" dirty="0">
                <a:solidFill>
                  <a:srgbClr val="0000CC"/>
                </a:solidFill>
              </a:rPr>
              <a:t>Mathematics of Chemical Reactions—Ordinary Differential Equations (ODE) and Reaction Kinetics </a:t>
            </a:r>
            <a:endParaRPr lang="en-US" sz="2800" b="1" dirty="0">
              <a:solidFill>
                <a:srgbClr val="0000CC"/>
              </a:solidFill>
            </a:endParaRPr>
          </a:p>
        </p:txBody>
      </p:sp>
      <mc:AlternateContent xmlns:mc="http://schemas.openxmlformats.org/markup-compatibility/2006">
        <mc:Choice xmlns:a14="http://schemas.microsoft.com/office/drawing/2010/main" Requires="a14">
          <p:sp>
            <p:nvSpPr>
              <p:cNvPr id="12" name="Rectangle 11"/>
              <p:cNvSpPr/>
              <p:nvPr/>
            </p:nvSpPr>
            <p:spPr>
              <a:xfrm>
                <a:off x="1989137" y="1012198"/>
                <a:ext cx="8382000" cy="489108"/>
              </a:xfrm>
              <a:prstGeom prst="rect">
                <a:avLst/>
              </a:prstGeom>
            </p:spPr>
            <p:txBody>
              <a:bodyPr wrap="square">
                <a:spAutoFit/>
              </a:bodyPr>
              <a:lstStyle/>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m:rPr>
                          <m:sty m:val="p"/>
                        </m:rPr>
                        <a:rPr lang="en-US">
                          <a:solidFill>
                            <a:srgbClr val="000000"/>
                          </a:solidFill>
                          <a:latin typeface="Cambria Math" panose="02040503050406030204" pitchFamily="18" charset="0"/>
                          <a:ea typeface="Calibri" panose="020F0502020204030204" pitchFamily="34" charset="0"/>
                          <a:cs typeface="Times New Roman" panose="02020603050405020304" pitchFamily="18" charset="0"/>
                        </a:rPr>
                        <m:t>A</m:t>
                      </m:r>
                      <m:r>
                        <a:rPr lang="en-US">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m:rPr>
                          <m:sty m:val="p"/>
                        </m:rPr>
                        <a:rPr lang="en-US">
                          <a:solidFill>
                            <a:srgbClr val="000000"/>
                          </a:solidFill>
                          <a:latin typeface="Cambria Math" panose="02040503050406030204" pitchFamily="18" charset="0"/>
                          <a:ea typeface="Calibri" panose="020F0502020204030204" pitchFamily="34" charset="0"/>
                          <a:cs typeface="Times New Roman" panose="02020603050405020304" pitchFamily="18" charset="0"/>
                        </a:rPr>
                        <m:t>B</m:t>
                      </m:r>
                      <m:groupChr>
                        <m:groupChrPr>
                          <m:chr m:val="→"/>
                          <m:vertJc m:val="bot"/>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groupChrPr>
                        <m:e>
                          <m:sSub>
                            <m:sSubPr>
                              <m:ctrl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𝑣</m:t>
                              </m:r>
                            </m:e>
                            <m:sub>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𝑓</m:t>
                              </m:r>
                            </m:sub>
                          </m:sSub>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𝐴</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𝐵</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e>
                      </m:groupChr>
                      <m:r>
                        <m:rPr>
                          <m:sty m:val="p"/>
                        </m:rPr>
                        <a:rPr lang="en-US">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C</m:t>
                      </m:r>
                    </m:oMath>
                  </m:oMathPara>
                </a14:m>
                <a:endParaRPr lang="en-US" dirty="0">
                  <a:solidFill>
                    <a:srgbClr val="000000"/>
                  </a:solidFill>
                  <a:latin typeface="Arial" panose="020B0604020202020204" pitchFamily="34" charset="0"/>
                </a:endParaRPr>
              </a:p>
            </p:txBody>
          </p:sp>
        </mc:Choice>
        <mc:Fallback>
          <p:sp>
            <p:nvSpPr>
              <p:cNvPr id="12" name="Rectangle 11"/>
              <p:cNvSpPr>
                <a:spLocks noRot="1" noChangeAspect="1" noMove="1" noResize="1" noEditPoints="1" noAdjustHandles="1" noChangeArrowheads="1" noChangeShapeType="1" noTextEdit="1"/>
              </p:cNvSpPr>
              <p:nvPr/>
            </p:nvSpPr>
            <p:spPr>
              <a:xfrm>
                <a:off x="1989137" y="1012198"/>
                <a:ext cx="8382000" cy="48910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Rectangle 14"/>
              <p:cNvSpPr/>
              <p:nvPr/>
            </p:nvSpPr>
            <p:spPr>
              <a:xfrm>
                <a:off x="2097375" y="1501306"/>
                <a:ext cx="8536759" cy="6577250"/>
              </a:xfrm>
              <a:prstGeom prst="rect">
                <a:avLst/>
              </a:prstGeom>
            </p:spPr>
            <p:txBody>
              <a:bodyPr wrap="square">
                <a:spAutoFit/>
              </a:bodyPr>
              <a:lstStyle/>
              <a:p>
                <a:pPr eaLnBrk="0" fontAlgn="base" hangingPunct="0">
                  <a:spcBef>
                    <a:spcPct val="0"/>
                  </a:spcBef>
                  <a:spcAft>
                    <a:spcPct val="0"/>
                  </a:spcAft>
                </a:pPr>
                <a:r>
                  <a:rPr lang="en-US" b="1" dirty="0">
                    <a:solidFill>
                      <a:srgbClr val="000000"/>
                    </a:solidFill>
                    <a:latin typeface="Arial" panose="020B0604020202020204" pitchFamily="34" charset="0"/>
                  </a:rPr>
                  <a:t>We want to know how the rate of production and amount of C depends on the amounts of A and B</a:t>
                </a:r>
              </a:p>
              <a:p>
                <a:pPr eaLnBrk="0" fontAlgn="base" hangingPunct="0">
                  <a:spcBef>
                    <a:spcPct val="0"/>
                  </a:spcBef>
                  <a:spcAft>
                    <a:spcPct val="0"/>
                  </a:spcAft>
                </a:pPr>
                <a:endParaRPr lang="en-US" b="1" dirty="0">
                  <a:solidFill>
                    <a:srgbClr val="000000"/>
                  </a:solidFill>
                  <a:latin typeface="Arial" panose="020B0604020202020204" pitchFamily="34" charset="0"/>
                </a:endParaRPr>
              </a:p>
              <a:p>
                <a:pPr eaLnBrk="0" fontAlgn="base" hangingPunct="0">
                  <a:spcBef>
                    <a:spcPct val="0"/>
                  </a:spcBef>
                  <a:spcAft>
                    <a:spcPct val="0"/>
                  </a:spcAft>
                </a:pPr>
                <a:r>
                  <a:rPr lang="en-US" b="1" dirty="0">
                    <a:solidFill>
                      <a:srgbClr val="000000"/>
                    </a:solidFill>
                    <a:latin typeface="Arial" panose="020B0604020202020204" pitchFamily="34" charset="0"/>
                  </a:rPr>
                  <a:t>Step 3: </a:t>
                </a:r>
                <a:r>
                  <a:rPr lang="en-US" dirty="0">
                    <a:solidFill>
                      <a:srgbClr val="000000"/>
                    </a:solidFill>
                    <a:latin typeface="Arial" panose="020B0604020202020204" pitchFamily="34" charset="0"/>
                  </a:rPr>
                  <a:t>With these hypotheses we can write the rates of change of </a:t>
                </a:r>
                <a14:m>
                  <m:oMath xmlns:m="http://schemas.openxmlformats.org/officeDocument/2006/math">
                    <m:r>
                      <a:rPr lang="en-US" i="1" dirty="0">
                        <a:solidFill>
                          <a:srgbClr val="000000"/>
                        </a:solidFill>
                        <a:latin typeface="Cambria Math" panose="02040503050406030204" pitchFamily="18" charset="0"/>
                      </a:rPr>
                      <m:t>𝐴</m:t>
                    </m:r>
                    <m:r>
                      <a:rPr lang="en-US" i="1" dirty="0">
                        <a:solidFill>
                          <a:srgbClr val="000000"/>
                        </a:solidFill>
                        <a:latin typeface="Cambria Math" panose="02040503050406030204" pitchFamily="18" charset="0"/>
                      </a:rPr>
                      <m:t>, </m:t>
                    </m:r>
                    <m:r>
                      <a:rPr lang="en-US" i="1" dirty="0">
                        <a:solidFill>
                          <a:srgbClr val="000000"/>
                        </a:solidFill>
                        <a:latin typeface="Cambria Math" panose="02040503050406030204" pitchFamily="18" charset="0"/>
                      </a:rPr>
                      <m:t>𝐵</m:t>
                    </m:r>
                    <m:r>
                      <a:rPr lang="en-US" i="1" dirty="0">
                        <a:solidFill>
                          <a:srgbClr val="000000"/>
                        </a:solidFill>
                        <a:latin typeface="Cambria Math" panose="02040503050406030204" pitchFamily="18" charset="0"/>
                      </a:rPr>
                      <m:t> </m:t>
                    </m:r>
                  </m:oMath>
                </a14:m>
                <a:r>
                  <a:rPr lang="en-US" dirty="0">
                    <a:solidFill>
                      <a:srgbClr val="000000"/>
                    </a:solidFill>
                    <a:latin typeface="Arial" panose="020B0604020202020204" pitchFamily="34" charset="0"/>
                  </a:rPr>
                  <a:t>and </a:t>
                </a:r>
                <a14:m>
                  <m:oMath xmlns:m="http://schemas.openxmlformats.org/officeDocument/2006/math">
                    <m:r>
                      <a:rPr lang="en-US" i="1" dirty="0">
                        <a:solidFill>
                          <a:srgbClr val="000000"/>
                        </a:solidFill>
                        <a:latin typeface="Cambria Math" panose="02040503050406030204" pitchFamily="18" charset="0"/>
                      </a:rPr>
                      <m:t>𝐶</m:t>
                    </m:r>
                  </m:oMath>
                </a14:m>
                <a:r>
                  <a:rPr lang="en-US" dirty="0">
                    <a:solidFill>
                      <a:srgbClr val="000000"/>
                    </a:solidFill>
                    <a:latin typeface="Arial" panose="020B0604020202020204" pitchFamily="34" charset="0"/>
                  </a:rPr>
                  <a:t> as first-order Ordinary Differential Equations (</a:t>
                </a:r>
                <a:r>
                  <a:rPr lang="en-US" b="1" dirty="0">
                    <a:solidFill>
                      <a:srgbClr val="000000"/>
                    </a:solidFill>
                    <a:latin typeface="Arial" panose="020B0604020202020204" pitchFamily="34" charset="0"/>
                  </a:rPr>
                  <a:t>ODEs</a:t>
                </a:r>
                <a:r>
                  <a:rPr lang="en-US" dirty="0">
                    <a:solidFill>
                      <a:srgbClr val="000000"/>
                    </a:solidFill>
                    <a:latin typeface="Arial" panose="020B0604020202020204" pitchFamily="34" charset="0"/>
                  </a:rPr>
                  <a:t>), with the time derivative on the left and the expression for the rate of change on the right. In these equations the variables </a:t>
                </a:r>
                <a14:m>
                  <m:oMath xmlns:m="http://schemas.openxmlformats.org/officeDocument/2006/math">
                    <m:r>
                      <a:rPr lang="en-US" i="1" dirty="0">
                        <a:solidFill>
                          <a:srgbClr val="000000"/>
                        </a:solidFill>
                        <a:latin typeface="Cambria Math" panose="02040503050406030204" pitchFamily="18" charset="0"/>
                      </a:rPr>
                      <m:t>𝐴</m:t>
                    </m:r>
                    <m:r>
                      <a:rPr lang="en-US" i="1" dirty="0">
                        <a:solidFill>
                          <a:srgbClr val="000000"/>
                        </a:solidFill>
                        <a:latin typeface="Cambria Math" panose="02040503050406030204" pitchFamily="18" charset="0"/>
                      </a:rPr>
                      <m:t>, </m:t>
                    </m:r>
                    <m:r>
                      <a:rPr lang="en-US" i="1" dirty="0">
                        <a:solidFill>
                          <a:srgbClr val="000000"/>
                        </a:solidFill>
                        <a:latin typeface="Cambria Math" panose="02040503050406030204" pitchFamily="18" charset="0"/>
                      </a:rPr>
                      <m:t>𝐵</m:t>
                    </m:r>
                    <m:r>
                      <a:rPr lang="en-US" i="1" dirty="0">
                        <a:solidFill>
                          <a:srgbClr val="000000"/>
                        </a:solidFill>
                        <a:latin typeface="Cambria Math" panose="02040503050406030204" pitchFamily="18" charset="0"/>
                      </a:rPr>
                      <m:t> </m:t>
                    </m:r>
                  </m:oMath>
                </a14:m>
                <a:r>
                  <a:rPr lang="en-US" dirty="0">
                    <a:solidFill>
                      <a:srgbClr val="000000"/>
                    </a:solidFill>
                    <a:latin typeface="Arial" panose="020B0604020202020204" pitchFamily="34" charset="0"/>
                  </a:rPr>
                  <a:t>and </a:t>
                </a:r>
                <a14:m>
                  <m:oMath xmlns:m="http://schemas.openxmlformats.org/officeDocument/2006/math">
                    <m:r>
                      <a:rPr lang="en-US" i="1" dirty="0">
                        <a:solidFill>
                          <a:srgbClr val="000000"/>
                        </a:solidFill>
                        <a:latin typeface="Cambria Math" panose="02040503050406030204" pitchFamily="18" charset="0"/>
                      </a:rPr>
                      <m:t>𝐶</m:t>
                    </m:r>
                  </m:oMath>
                </a14:m>
                <a:r>
                  <a:rPr lang="en-US" dirty="0">
                    <a:solidFill>
                      <a:srgbClr val="000000"/>
                    </a:solidFill>
                    <a:latin typeface="Arial" panose="020B0604020202020204" pitchFamily="34" charset="0"/>
                  </a:rPr>
                  <a:t> correspond to the amounts or concentrations of the molecular species A, B and C. Note that </a:t>
                </a:r>
                <a14:m>
                  <m:oMath xmlns:m="http://schemas.openxmlformats.org/officeDocument/2006/math">
                    <m:r>
                      <a:rPr lang="en-US" i="1" dirty="0">
                        <a:solidFill>
                          <a:srgbClr val="000000"/>
                        </a:solidFill>
                        <a:latin typeface="Cambria Math" panose="02040503050406030204" pitchFamily="18" charset="0"/>
                      </a:rPr>
                      <m:t>𝐴</m:t>
                    </m:r>
                    <m:r>
                      <a:rPr lang="en-US" i="1" dirty="0">
                        <a:solidFill>
                          <a:srgbClr val="000000"/>
                        </a:solidFill>
                        <a:latin typeface="Cambria Math" panose="02040503050406030204" pitchFamily="18" charset="0"/>
                      </a:rPr>
                      <m:t>, </m:t>
                    </m:r>
                    <m:r>
                      <a:rPr lang="en-US" i="1" dirty="0">
                        <a:solidFill>
                          <a:srgbClr val="000000"/>
                        </a:solidFill>
                        <a:latin typeface="Cambria Math" panose="02040503050406030204" pitchFamily="18" charset="0"/>
                      </a:rPr>
                      <m:t>𝐵</m:t>
                    </m:r>
                    <m:r>
                      <a:rPr lang="en-US" i="1" dirty="0">
                        <a:solidFill>
                          <a:srgbClr val="000000"/>
                        </a:solidFill>
                        <a:latin typeface="Cambria Math" panose="02040503050406030204" pitchFamily="18" charset="0"/>
                      </a:rPr>
                      <m:t> </m:t>
                    </m:r>
                  </m:oMath>
                </a14:m>
                <a:r>
                  <a:rPr lang="en-US" dirty="0">
                    <a:solidFill>
                      <a:srgbClr val="000000"/>
                    </a:solidFill>
                    <a:latin typeface="Arial" panose="020B0604020202020204" pitchFamily="34" charset="0"/>
                  </a:rPr>
                  <a:t>and </a:t>
                </a:r>
                <a14:m>
                  <m:oMath xmlns:m="http://schemas.openxmlformats.org/officeDocument/2006/math">
                    <m:r>
                      <a:rPr lang="en-US" i="1" dirty="0">
                        <a:solidFill>
                          <a:srgbClr val="000000"/>
                        </a:solidFill>
                        <a:latin typeface="Cambria Math" panose="02040503050406030204" pitchFamily="18" charset="0"/>
                      </a:rPr>
                      <m:t>𝐶</m:t>
                    </m:r>
                  </m:oMath>
                </a14:m>
                <a:r>
                  <a:rPr lang="en-US" dirty="0">
                    <a:solidFill>
                      <a:srgbClr val="000000"/>
                    </a:solidFill>
                    <a:latin typeface="Arial" panose="020B0604020202020204" pitchFamily="34" charset="0"/>
                  </a:rPr>
                  <a:t> are always </a:t>
                </a:r>
                <a14:m>
                  <m:oMath xmlns:m="http://schemas.openxmlformats.org/officeDocument/2006/math">
                    <m:r>
                      <a:rPr lang="en-US" i="1" dirty="0">
                        <a:solidFill>
                          <a:srgbClr val="000000"/>
                        </a:solidFill>
                        <a:latin typeface="Cambria Math" panose="02040503050406030204" pitchFamily="18" charset="0"/>
                      </a:rPr>
                      <m:t>≥0</m:t>
                    </m:r>
                  </m:oMath>
                </a14:m>
                <a:r>
                  <a:rPr lang="en-US" dirty="0">
                    <a:solidFill>
                      <a:srgbClr val="000000"/>
                    </a:solidFill>
                    <a:latin typeface="Arial" panose="020B0604020202020204" pitchFamily="34" charset="0"/>
                  </a:rPr>
                  <a:t>, since you can’t have a negative amount</a:t>
                </a:r>
              </a:p>
              <a:p>
                <a:pPr eaLnBrk="0" fontAlgn="base" hangingPunct="0">
                  <a:spcBef>
                    <a:spcPct val="0"/>
                  </a:spcBef>
                  <a:spcAft>
                    <a:spcPct val="0"/>
                  </a:spcAft>
                </a:pPr>
                <a:endParaRPr lang="en-US" dirty="0">
                  <a:solidFill>
                    <a:srgbClr val="000000"/>
                  </a:solidFill>
                  <a:latin typeface="Arial" panose="020B0604020202020204" pitchFamily="34" charset="0"/>
                </a:endParaRPr>
              </a:p>
              <a:p>
                <a:pPr eaLnBrk="0" fontAlgn="base" hangingPunct="0">
                  <a:spcBef>
                    <a:spcPct val="0"/>
                  </a:spcBef>
                  <a:spcAft>
                    <a:spcPct val="0"/>
                  </a:spcAft>
                </a:pPr>
                <a:r>
                  <a:rPr lang="en-US" dirty="0">
                    <a:solidFill>
                      <a:srgbClr val="000000"/>
                    </a:solidFill>
                    <a:latin typeface="Arial" panose="020B0604020202020204" pitchFamily="34" charset="0"/>
                  </a:rPr>
                  <a:t>This form of mathematical model of a chemical reaction is known as </a:t>
                </a:r>
                <a:r>
                  <a:rPr lang="en-US" b="1" dirty="0">
                    <a:solidFill>
                      <a:srgbClr val="000000"/>
                    </a:solidFill>
                    <a:latin typeface="Arial" panose="020B0604020202020204" pitchFamily="34" charset="0"/>
                  </a:rPr>
                  <a:t>Reaction Kinetics</a:t>
                </a:r>
              </a:p>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𝐴</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𝐵</m:t>
                      </m:r>
                      <m:groupChr>
                        <m:groupChrPr>
                          <m:chr m:val="→"/>
                          <m:vertJc m:val="bot"/>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groupChrPr>
                        <m:e>
                          <m:sSub>
                            <m:sSubPr>
                              <m:ctrl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𝑣</m:t>
                              </m:r>
                            </m:e>
                            <m:sub>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𝑓</m:t>
                              </m:r>
                            </m:sub>
                          </m:sSub>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𝐴</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𝐵</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e>
                      </m:groupCh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𝐶</m:t>
                      </m:r>
                    </m:oMath>
                  </m:oMathPara>
                </a14:m>
                <a:endParaRPr lang="en-US" dirty="0">
                  <a:solidFill>
                    <a:srgbClr val="000000"/>
                  </a:solidFill>
                  <a:latin typeface="Arial" panose="020B0604020202020204" pitchFamily="34" charset="0"/>
                </a:endParaRPr>
              </a:p>
              <a:p>
                <a:pPr eaLnBrk="0" fontAlgn="base" hangingPunct="0">
                  <a:spcBef>
                    <a:spcPct val="0"/>
                  </a:spcBef>
                  <a:spcAft>
                    <a:spcPct val="0"/>
                  </a:spcAft>
                </a:pPr>
                <a:endParaRPr lang="en-US" dirty="0">
                  <a:solidFill>
                    <a:srgbClr val="000000"/>
                  </a:solidFill>
                  <a:latin typeface="Arial" panose="020B0604020202020204" pitchFamily="34" charset="0"/>
                </a:endParaRPr>
              </a:p>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𝑑𝐴</m:t>
                          </m:r>
                        </m:num>
                        <m:den>
                          <m:r>
                            <a:rPr lang="en-US" i="1">
                              <a:solidFill>
                                <a:srgbClr val="000000"/>
                              </a:solidFill>
                              <a:latin typeface="Cambria Math" panose="02040503050406030204" pitchFamily="18" charset="0"/>
                            </a:rPr>
                            <m:t>𝑑𝑡</m:t>
                          </m:r>
                        </m:den>
                      </m:f>
                      <m:r>
                        <a:rPr lang="en-US" i="1">
                          <a:solidFill>
                            <a:srgbClr val="000000"/>
                          </a:solidFill>
                          <a:latin typeface="Cambria Math" panose="02040503050406030204" pitchFamily="18" charset="0"/>
                        </a:rPr>
                        <m:t>=</m:t>
                      </m:r>
                      <m:r>
                        <a:rPr lang="en-US">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𝑣</m:t>
                          </m:r>
                        </m:e>
                        <m:sub>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𝑓</m:t>
                          </m:r>
                        </m:sub>
                      </m:sSub>
                      <m:d>
                        <m:dPr>
                          <m:ctrl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𝐴</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𝐵</m:t>
                          </m:r>
                        </m:e>
                      </m:d>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𝑑</m:t>
                          </m:r>
                          <m:r>
                            <a:rPr lang="en-US" i="1">
                              <a:solidFill>
                                <a:srgbClr val="000000"/>
                              </a:solidFill>
                              <a:latin typeface="Cambria Math" panose="02040503050406030204" pitchFamily="18" charset="0"/>
                            </a:rPr>
                            <m:t>𝐵</m:t>
                          </m:r>
                        </m:num>
                        <m:den>
                          <m:r>
                            <a:rPr lang="en-US" i="1">
                              <a:solidFill>
                                <a:srgbClr val="000000"/>
                              </a:solidFill>
                              <a:latin typeface="Cambria Math" panose="02040503050406030204" pitchFamily="18" charset="0"/>
                            </a:rPr>
                            <m:t>𝑑𝑡</m:t>
                          </m:r>
                        </m:den>
                      </m:f>
                      <m:r>
                        <a:rPr lang="en-US" i="1">
                          <a:solidFill>
                            <a:srgbClr val="000000"/>
                          </a:solidFill>
                          <a:latin typeface="Cambria Math" panose="02040503050406030204" pitchFamily="18" charset="0"/>
                        </a:rPr>
                        <m:t>=</m:t>
                      </m:r>
                      <m:r>
                        <a:rPr lang="en-US">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𝑣</m:t>
                          </m:r>
                        </m:e>
                        <m:sub>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𝑓</m:t>
                          </m:r>
                        </m:sub>
                      </m:sSub>
                      <m:d>
                        <m:dPr>
                          <m:ctrl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𝐴</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𝐵</m:t>
                          </m:r>
                        </m:e>
                      </m:d>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𝑑</m:t>
                          </m:r>
                          <m:r>
                            <a:rPr lang="en-US" i="1">
                              <a:solidFill>
                                <a:srgbClr val="000000"/>
                              </a:solidFill>
                              <a:latin typeface="Cambria Math" panose="02040503050406030204" pitchFamily="18" charset="0"/>
                            </a:rPr>
                            <m:t>𝐶</m:t>
                          </m:r>
                        </m:num>
                        <m:den>
                          <m:r>
                            <a:rPr lang="en-US" i="1">
                              <a:solidFill>
                                <a:srgbClr val="000000"/>
                              </a:solidFill>
                              <a:latin typeface="Cambria Math" panose="02040503050406030204" pitchFamily="18" charset="0"/>
                            </a:rPr>
                            <m:t>𝑑𝑡</m:t>
                          </m:r>
                        </m:den>
                      </m:f>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𝑣</m:t>
                          </m:r>
                        </m:e>
                        <m:sub>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𝑓</m:t>
                          </m:r>
                        </m:sub>
                      </m:sSub>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𝐴</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𝐵</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dirty="0">
                  <a:solidFill>
                    <a:srgbClr val="000000"/>
                  </a:solidFill>
                  <a:latin typeface="Arial" panose="020B0604020202020204" pitchFamily="34" charset="0"/>
                </a:endParaRPr>
              </a:p>
              <a:p>
                <a:pPr eaLnBrk="0" fontAlgn="base" hangingPunct="0">
                  <a:spcBef>
                    <a:spcPct val="0"/>
                  </a:spcBef>
                  <a:spcAft>
                    <a:spcPct val="0"/>
                  </a:spcAft>
                </a:pPr>
                <a:endParaRPr lang="en-US" dirty="0">
                  <a:solidFill>
                    <a:srgbClr val="000000"/>
                  </a:solidFill>
                  <a:latin typeface="Arial" panose="020B0604020202020204" pitchFamily="34" charset="0"/>
                </a:endParaRPr>
              </a:p>
              <a:p>
                <a:pPr eaLnBrk="0" fontAlgn="base" hangingPunct="0">
                  <a:spcBef>
                    <a:spcPct val="0"/>
                  </a:spcBef>
                  <a:spcAft>
                    <a:spcPct val="0"/>
                  </a:spcAft>
                </a:pPr>
                <a:r>
                  <a:rPr lang="en-US" dirty="0">
                    <a:solidFill>
                      <a:srgbClr val="000000"/>
                    </a:solidFill>
                    <a:latin typeface="Arial" panose="020B0604020202020204" pitchFamily="34" charset="0"/>
                  </a:rPr>
                  <a:t>To go further, we need a hypothesis about the </a:t>
                </a:r>
                <a:r>
                  <a:rPr lang="en-US" b="1" dirty="0">
                    <a:solidFill>
                      <a:srgbClr val="000000"/>
                    </a:solidFill>
                    <a:latin typeface="Arial" panose="020B0604020202020204" pitchFamily="34" charset="0"/>
                  </a:rPr>
                  <a:t>rate law </a:t>
                </a:r>
                <a14:m>
                  <m:oMath xmlns:m="http://schemas.openxmlformats.org/officeDocument/2006/math">
                    <m:sSub>
                      <m:sSubPr>
                        <m:ctrl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𝑣</m:t>
                        </m:r>
                      </m:e>
                      <m:sub>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𝑓</m:t>
                        </m:r>
                      </m:sub>
                    </m:sSub>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𝐴</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𝐵</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endParaRPr lang="en-US" dirty="0">
                  <a:solidFill>
                    <a:srgbClr val="000000"/>
                  </a:solidFill>
                  <a:latin typeface="Arial" panose="020B0604020202020204" pitchFamily="34" charset="0"/>
                </a:endParaRPr>
              </a:p>
              <a:p>
                <a:pPr eaLnBrk="0" fontAlgn="base" hangingPunct="0">
                  <a:spcBef>
                    <a:spcPct val="0"/>
                  </a:spcBef>
                  <a:spcAft>
                    <a:spcPct val="0"/>
                  </a:spcAft>
                </a:pPr>
                <a:endParaRPr lang="en-US" b="1" dirty="0">
                  <a:solidFill>
                    <a:srgbClr val="000000"/>
                  </a:solidFill>
                  <a:latin typeface="Arial" panose="020B0604020202020204" pitchFamily="34" charset="0"/>
                </a:endParaRPr>
              </a:p>
              <a:p>
                <a:pPr eaLnBrk="0" fontAlgn="base" hangingPunct="0">
                  <a:spcBef>
                    <a:spcPct val="0"/>
                  </a:spcBef>
                  <a:spcAft>
                    <a:spcPct val="0"/>
                  </a:spcAft>
                </a:pPr>
                <a:endParaRPr lang="en-US" dirty="0">
                  <a:solidFill>
                    <a:srgbClr val="000000"/>
                  </a:solidFill>
                  <a:latin typeface="Arial" panose="020B0604020202020204" pitchFamily="34" charset="0"/>
                </a:endParaRPr>
              </a:p>
              <a:p>
                <a:pPr eaLnBrk="0" fontAlgn="base" hangingPunct="0">
                  <a:spcBef>
                    <a:spcPct val="0"/>
                  </a:spcBef>
                  <a:spcAft>
                    <a:spcPct val="0"/>
                  </a:spcAft>
                </a:pPr>
                <a:endParaRPr lang="en-US" dirty="0">
                  <a:solidFill>
                    <a:srgbClr val="000000"/>
                  </a:solidFill>
                  <a:latin typeface="Arial" panose="020B0604020202020204" pitchFamily="34" charset="0"/>
                </a:endParaRPr>
              </a:p>
              <a:p>
                <a:pPr eaLnBrk="0" fontAlgn="base" hangingPunct="0">
                  <a:spcBef>
                    <a:spcPct val="0"/>
                  </a:spcBef>
                  <a:spcAft>
                    <a:spcPct val="0"/>
                  </a:spcAft>
                </a:pPr>
                <a:endParaRPr lang="en-US" b="1" dirty="0">
                  <a:solidFill>
                    <a:srgbClr val="000000"/>
                  </a:solidFill>
                  <a:latin typeface="Arial" panose="020B0604020202020204" pitchFamily="34" charset="0"/>
                </a:endParaRPr>
              </a:p>
              <a:p>
                <a:pPr eaLnBrk="0" fontAlgn="base" hangingPunct="0">
                  <a:spcBef>
                    <a:spcPct val="0"/>
                  </a:spcBef>
                  <a:spcAft>
                    <a:spcPct val="0"/>
                  </a:spcAft>
                </a:pPr>
                <a:endParaRPr lang="en-US" b="1" dirty="0">
                  <a:solidFill>
                    <a:srgbClr val="000000"/>
                  </a:solidFill>
                  <a:latin typeface="Arial" panose="020B0604020202020204" pitchFamily="34" charset="0"/>
                </a:endParaRPr>
              </a:p>
            </p:txBody>
          </p:sp>
        </mc:Choice>
        <mc:Fallback>
          <p:sp>
            <p:nvSpPr>
              <p:cNvPr id="15" name="Rectangle 14"/>
              <p:cNvSpPr>
                <a:spLocks noRot="1" noChangeAspect="1" noMove="1" noResize="1" noEditPoints="1" noAdjustHandles="1" noChangeArrowheads="1" noChangeShapeType="1" noTextEdit="1"/>
              </p:cNvSpPr>
              <p:nvPr/>
            </p:nvSpPr>
            <p:spPr>
              <a:xfrm>
                <a:off x="2097375" y="1501306"/>
                <a:ext cx="8536759" cy="6577250"/>
              </a:xfrm>
              <a:prstGeom prst="rect">
                <a:avLst/>
              </a:prstGeom>
              <a:blipFill>
                <a:blip r:embed="rId3"/>
                <a:stretch>
                  <a:fillRect l="-571" t="-463" r="-714"/>
                </a:stretch>
              </a:blipFill>
            </p:spPr>
            <p:txBody>
              <a:bodyPr/>
              <a:lstStyle/>
              <a:p>
                <a:r>
                  <a:rPr lang="en-US">
                    <a:noFill/>
                  </a:rPr>
                  <a:t> </a:t>
                </a:r>
              </a:p>
            </p:txBody>
          </p:sp>
        </mc:Fallback>
      </mc:AlternateContent>
    </p:spTree>
    <p:extLst>
      <p:ext uri="{BB962C8B-B14F-4D97-AF65-F5344CB8AC3E}">
        <p14:creationId xmlns:p14="http://schemas.microsoft.com/office/powerpoint/2010/main" val="2589349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0133" y="3337"/>
            <a:ext cx="9144000" cy="868362"/>
          </a:xfrm>
        </p:spPr>
        <p:txBody>
          <a:bodyPr>
            <a:noAutofit/>
          </a:bodyPr>
          <a:lstStyle/>
          <a:p>
            <a:r>
              <a:rPr lang="en-US" sz="3600" b="1" dirty="0">
                <a:solidFill>
                  <a:srgbClr val="0000CC"/>
                </a:solidFill>
              </a:rPr>
              <a:t>Rate Laws</a:t>
            </a:r>
            <a:endParaRPr lang="en-US" sz="3600" b="1" dirty="0">
              <a:solidFill>
                <a:srgbClr val="0000CC"/>
              </a:solidFill>
            </a:endParaRPr>
          </a:p>
        </p:txBody>
      </p:sp>
      <mc:AlternateContent xmlns:mc="http://schemas.openxmlformats.org/markup-compatibility/2006">
        <mc:Choice xmlns:a14="http://schemas.microsoft.com/office/drawing/2010/main" Requires="a14">
          <p:sp>
            <p:nvSpPr>
              <p:cNvPr id="12" name="Rectangle 11"/>
              <p:cNvSpPr/>
              <p:nvPr/>
            </p:nvSpPr>
            <p:spPr>
              <a:xfrm>
                <a:off x="1989137" y="830482"/>
                <a:ext cx="8382000" cy="618246"/>
              </a:xfrm>
              <a:prstGeom prst="rect">
                <a:avLst/>
              </a:prstGeom>
            </p:spPr>
            <p:txBody>
              <a:bodyPr wrap="square">
                <a:spAutoFit/>
              </a:bodyPr>
              <a:lstStyle/>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𝐴</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𝐵</m:t>
                      </m:r>
                      <m:groupChr>
                        <m:groupChrPr>
                          <m:chr m:val="→"/>
                          <m:vertJc m:val="bot"/>
                          <m:ctrlP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groupChrPr>
                        <m:e>
                          <m:sSub>
                            <m:sSubPr>
                              <m:ctrl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𝑣</m:t>
                              </m:r>
                            </m:e>
                            <m:sub>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𝑓</m:t>
                              </m:r>
                            </m:sub>
                          </m:sSub>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𝐴</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𝐵</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e>
                      </m:groupCh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𝐶</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𝑑𝐴</m:t>
                          </m:r>
                        </m:num>
                        <m:den>
                          <m:r>
                            <a:rPr lang="en-US" i="1">
                              <a:solidFill>
                                <a:srgbClr val="000000"/>
                              </a:solidFill>
                              <a:latin typeface="Cambria Math" panose="02040503050406030204" pitchFamily="18" charset="0"/>
                            </a:rPr>
                            <m:t>𝑑𝑡</m:t>
                          </m:r>
                        </m:den>
                      </m:f>
                      <m:r>
                        <a:rPr lang="en-US" i="1">
                          <a:solidFill>
                            <a:srgbClr val="000000"/>
                          </a:solidFill>
                          <a:latin typeface="Cambria Math" panose="02040503050406030204" pitchFamily="18" charset="0"/>
                        </a:rPr>
                        <m:t>=</m:t>
                      </m:r>
                      <m:r>
                        <a:rPr lang="en-US">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𝑣</m:t>
                          </m:r>
                        </m:e>
                        <m:sub>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𝑓</m:t>
                          </m:r>
                        </m:sub>
                      </m:sSub>
                      <m:d>
                        <m:dPr>
                          <m:ctrl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𝐴</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𝐵</m:t>
                          </m:r>
                        </m:e>
                      </m:d>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𝑑𝐵</m:t>
                          </m:r>
                        </m:num>
                        <m:den>
                          <m:r>
                            <a:rPr lang="en-US" i="1">
                              <a:solidFill>
                                <a:srgbClr val="000000"/>
                              </a:solidFill>
                              <a:latin typeface="Cambria Math" panose="02040503050406030204" pitchFamily="18" charset="0"/>
                            </a:rPr>
                            <m:t>𝑑𝑡</m:t>
                          </m:r>
                        </m:den>
                      </m:f>
                      <m:r>
                        <a:rPr lang="en-US" i="1">
                          <a:solidFill>
                            <a:srgbClr val="000000"/>
                          </a:solidFill>
                          <a:latin typeface="Cambria Math" panose="02040503050406030204" pitchFamily="18" charset="0"/>
                        </a:rPr>
                        <m:t>=</m:t>
                      </m:r>
                      <m:r>
                        <a:rPr lang="en-US">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𝑣</m:t>
                          </m:r>
                        </m:e>
                        <m:sub>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𝑓</m:t>
                          </m:r>
                        </m:sub>
                      </m:sSub>
                      <m:d>
                        <m:dPr>
                          <m:ctrl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𝐴</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𝐵</m:t>
                          </m:r>
                        </m:e>
                      </m:d>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𝑑𝐶</m:t>
                          </m:r>
                        </m:num>
                        <m:den>
                          <m:r>
                            <a:rPr lang="en-US" i="1">
                              <a:solidFill>
                                <a:srgbClr val="000000"/>
                              </a:solidFill>
                              <a:latin typeface="Cambria Math" panose="02040503050406030204" pitchFamily="18" charset="0"/>
                            </a:rPr>
                            <m:t>𝑑𝑡</m:t>
                          </m:r>
                        </m:den>
                      </m:f>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𝑣</m:t>
                          </m:r>
                        </m:e>
                        <m:sub>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𝑓</m:t>
                          </m:r>
                        </m:sub>
                      </m:sSub>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𝐴</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𝐵</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dirty="0">
                  <a:solidFill>
                    <a:srgbClr val="000000"/>
                  </a:solidFill>
                  <a:latin typeface="Arial" panose="020B0604020202020204" pitchFamily="34" charset="0"/>
                </a:endParaRPr>
              </a:p>
            </p:txBody>
          </p:sp>
        </mc:Choice>
        <mc:Fallback>
          <p:sp>
            <p:nvSpPr>
              <p:cNvPr id="12" name="Rectangle 11"/>
              <p:cNvSpPr>
                <a:spLocks noRot="1" noChangeAspect="1" noMove="1" noResize="1" noEditPoints="1" noAdjustHandles="1" noChangeArrowheads="1" noChangeShapeType="1" noTextEdit="1"/>
              </p:cNvSpPr>
              <p:nvPr/>
            </p:nvSpPr>
            <p:spPr>
              <a:xfrm>
                <a:off x="1989137" y="830482"/>
                <a:ext cx="8382000" cy="61824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Rectangle 14"/>
              <p:cNvSpPr/>
              <p:nvPr/>
            </p:nvSpPr>
            <p:spPr>
              <a:xfrm>
                <a:off x="2033589" y="1524000"/>
                <a:ext cx="8536759" cy="2330574"/>
              </a:xfrm>
              <a:prstGeom prst="rect">
                <a:avLst/>
              </a:prstGeom>
            </p:spPr>
            <p:txBody>
              <a:bodyPr wrap="square">
                <a:spAutoFit/>
              </a:bodyPr>
              <a:lstStyle/>
              <a:p>
                <a:pPr eaLnBrk="0" fontAlgn="base" hangingPunct="0">
                  <a:spcBef>
                    <a:spcPct val="0"/>
                  </a:spcBef>
                  <a:spcAft>
                    <a:spcPct val="0"/>
                  </a:spcAft>
                </a:pPr>
                <a:r>
                  <a:rPr lang="en-US" b="1" dirty="0">
                    <a:solidFill>
                      <a:srgbClr val="000000"/>
                    </a:solidFill>
                    <a:latin typeface="Arial" panose="020B0604020202020204" pitchFamily="34" charset="0"/>
                  </a:rPr>
                  <a:t>We want to know how the rate of production and amount of C depends on the amounts of A and B</a:t>
                </a:r>
              </a:p>
              <a:p>
                <a:pPr eaLnBrk="0" fontAlgn="base" hangingPunct="0">
                  <a:spcBef>
                    <a:spcPct val="0"/>
                  </a:spcBef>
                  <a:spcAft>
                    <a:spcPct val="0"/>
                  </a:spcAft>
                </a:pPr>
                <a:endParaRPr lang="en-US" dirty="0">
                  <a:solidFill>
                    <a:srgbClr val="000000"/>
                  </a:solidFill>
                  <a:latin typeface="Arial" panose="020B0604020202020204" pitchFamily="34" charset="0"/>
                </a:endParaRPr>
              </a:p>
              <a:p>
                <a:pPr eaLnBrk="0" fontAlgn="base" hangingPunct="0">
                  <a:spcBef>
                    <a:spcPct val="0"/>
                  </a:spcBef>
                  <a:spcAft>
                    <a:spcPct val="0"/>
                  </a:spcAft>
                </a:pPr>
                <a:r>
                  <a:rPr lang="en-US" b="1" dirty="0">
                    <a:solidFill>
                      <a:srgbClr val="000000"/>
                    </a:solidFill>
                    <a:latin typeface="Arial" panose="020B0604020202020204" pitchFamily="34" charset="0"/>
                  </a:rPr>
                  <a:t>Step 4:</a:t>
                </a:r>
                <a:r>
                  <a:rPr lang="en-US" dirty="0">
                    <a:solidFill>
                      <a:srgbClr val="000000"/>
                    </a:solidFill>
                    <a:latin typeface="Arial" panose="020B0604020202020204" pitchFamily="34" charset="0"/>
                  </a:rPr>
                  <a:t> To go further, we need a hypothesis about the </a:t>
                </a:r>
                <a:r>
                  <a:rPr lang="en-US" b="1" dirty="0">
                    <a:solidFill>
                      <a:srgbClr val="000000"/>
                    </a:solidFill>
                    <a:latin typeface="Arial" panose="020B0604020202020204" pitchFamily="34" charset="0"/>
                  </a:rPr>
                  <a:t>rate law </a:t>
                </a:r>
                <a14:m>
                  <m:oMath xmlns:m="http://schemas.openxmlformats.org/officeDocument/2006/math">
                    <m:sSub>
                      <m:sSubPr>
                        <m:ctrl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𝑣</m:t>
                        </m:r>
                      </m:e>
                      <m:sub>
                        <m:r>
                          <m:rPr>
                            <m:brk m:alnAt="2"/>
                          </m:rP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𝑓</m:t>
                        </m:r>
                      </m:sub>
                    </m:sSub>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𝐴</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𝐵</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endParaRPr lang="en-US" dirty="0">
                  <a:solidFill>
                    <a:srgbClr val="000000"/>
                  </a:solidFill>
                  <a:latin typeface="Arial" panose="020B0604020202020204" pitchFamily="34" charset="0"/>
                </a:endParaRPr>
              </a:p>
              <a:p>
                <a:pPr eaLnBrk="0" fontAlgn="base" hangingPunct="0">
                  <a:spcBef>
                    <a:spcPct val="0"/>
                  </a:spcBef>
                  <a:spcAft>
                    <a:spcPct val="0"/>
                  </a:spcAft>
                </a:pPr>
                <a:endParaRPr lang="en-US" dirty="0">
                  <a:solidFill>
                    <a:srgbClr val="000000"/>
                  </a:solidFill>
                  <a:latin typeface="Arial" panose="020B0604020202020204" pitchFamily="34" charset="0"/>
                </a:endParaRPr>
              </a:p>
              <a:p>
                <a:pPr eaLnBrk="0" fontAlgn="base" hangingPunct="0">
                  <a:spcBef>
                    <a:spcPct val="0"/>
                  </a:spcBef>
                  <a:spcAft>
                    <a:spcPct val="0"/>
                  </a:spcAft>
                </a:pPr>
                <a:r>
                  <a:rPr lang="en-US" dirty="0">
                    <a:solidFill>
                      <a:srgbClr val="000000"/>
                    </a:solidFill>
                    <a:latin typeface="Arial" panose="020B0604020202020204" pitchFamily="34" charset="0"/>
                  </a:rPr>
                  <a:t>Let’s think about a simple guess for a rate law (we will discuss rate laws in detail later)</a:t>
                </a:r>
              </a:p>
              <a:p>
                <a:pPr eaLnBrk="0" fontAlgn="base" hangingPunct="0">
                  <a:spcBef>
                    <a:spcPct val="0"/>
                  </a:spcBef>
                  <a:spcAft>
                    <a:spcPct val="0"/>
                  </a:spcAft>
                </a:pPr>
                <a:endParaRPr lang="en-US" dirty="0">
                  <a:solidFill>
                    <a:srgbClr val="000000"/>
                  </a:solidFill>
                  <a:latin typeface="Arial" panose="020B0604020202020204" pitchFamily="34" charset="0"/>
                </a:endParaRPr>
              </a:p>
            </p:txBody>
          </p:sp>
        </mc:Choice>
        <mc:Fallback>
          <p:sp>
            <p:nvSpPr>
              <p:cNvPr id="15" name="Rectangle 14"/>
              <p:cNvSpPr>
                <a:spLocks noRot="1" noChangeAspect="1" noMove="1" noResize="1" noEditPoints="1" noAdjustHandles="1" noChangeArrowheads="1" noChangeShapeType="1" noTextEdit="1"/>
              </p:cNvSpPr>
              <p:nvPr/>
            </p:nvSpPr>
            <p:spPr>
              <a:xfrm>
                <a:off x="2033589" y="1524000"/>
                <a:ext cx="8536759" cy="2330574"/>
              </a:xfrm>
              <a:prstGeom prst="rect">
                <a:avLst/>
              </a:prstGeom>
              <a:blipFill>
                <a:blip r:embed="rId3"/>
                <a:stretch>
                  <a:fillRect l="-643" t="-1309"/>
                </a:stretch>
              </a:blipFill>
            </p:spPr>
            <p:txBody>
              <a:bodyPr/>
              <a:lstStyle/>
              <a:p>
                <a:r>
                  <a:rPr lang="en-US">
                    <a:noFill/>
                  </a:rPr>
                  <a:t> </a:t>
                </a:r>
              </a:p>
            </p:txBody>
          </p:sp>
        </mc:Fallback>
      </mc:AlternateContent>
    </p:spTree>
    <p:extLst>
      <p:ext uri="{BB962C8B-B14F-4D97-AF65-F5344CB8AC3E}">
        <p14:creationId xmlns:p14="http://schemas.microsoft.com/office/powerpoint/2010/main" val="19042731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27</TotalTime>
  <Words>1007</Words>
  <Application>Microsoft Office PowerPoint</Application>
  <PresentationFormat>Widescreen</PresentationFormat>
  <Paragraphs>154</Paragraphs>
  <Slides>13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Calibri</vt:lpstr>
      <vt:lpstr>Calibri Light</vt:lpstr>
      <vt:lpstr>Cambria Math</vt:lpstr>
      <vt:lpstr>Times New Roman</vt:lpstr>
      <vt:lpstr>Office Theme</vt:lpstr>
      <vt:lpstr>Default Design</vt:lpstr>
      <vt:lpstr>Extra Notes on Reactions Kinetics</vt:lpstr>
      <vt:lpstr>Chemical Reactions</vt:lpstr>
      <vt:lpstr>Chemical Reaction Networks</vt:lpstr>
      <vt:lpstr>Modeling Chemical Reactions</vt:lpstr>
      <vt:lpstr>Describing Chemical Reactions</vt:lpstr>
      <vt:lpstr>Describing Chemical Reactions</vt:lpstr>
      <vt:lpstr>Mathematics of Chemical Reactions—Ordinary Differential Equations (ODE) and Reaction Kinetics </vt:lpstr>
      <vt:lpstr>Mathematics of Chemical Reactions—Ordinary Differential Equations (ODE) and Reaction Kinetics </vt:lpstr>
      <vt:lpstr>Rate Laws</vt:lpstr>
      <vt:lpstr>Rate Laws and Mass Action </vt:lpstr>
      <vt:lpstr>Reaction Kinetic Formalism</vt:lpstr>
      <vt:lpstr>Reaction Kinetics Consequences</vt:lpstr>
      <vt:lpstr>Implementing a Chemical Reaction Model as a Simulation in Tellurium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Extra Notes on Reactions Kinetics</dc:title>
  <dc:creator>Herbert M. Sauro</dc:creator>
  <cp:lastModifiedBy>Herbert M. Sauro</cp:lastModifiedBy>
  <cp:revision>2</cp:revision>
  <dcterms:created xsi:type="dcterms:W3CDTF">2018-10-03T16:49:27Z</dcterms:created>
  <dcterms:modified xsi:type="dcterms:W3CDTF">2018-10-03T17:17:19Z</dcterms:modified>
</cp:coreProperties>
</file>