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7" r:id="rId2"/>
    <p:sldId id="349" r:id="rId3"/>
    <p:sldId id="352" r:id="rId4"/>
    <p:sldId id="359" r:id="rId5"/>
    <p:sldId id="360" r:id="rId6"/>
    <p:sldId id="361" r:id="rId7"/>
    <p:sldId id="362" r:id="rId8"/>
    <p:sldId id="363" r:id="rId9"/>
    <p:sldId id="356" r:id="rId10"/>
    <p:sldId id="354" r:id="rId11"/>
    <p:sldId id="357" r:id="rId12"/>
    <p:sldId id="358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4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1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2/4/21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2/4/21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90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23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433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65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10.pn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Lab: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Revisited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966-254F-DE44-96C7-A8D5F2D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Factors in Combination (TFC)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01F6-08F0-BB44-8C03-099333FB3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A87B96-DD4E-E846-9A07-0916F22F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6732"/>
              </p:ext>
            </p:extLst>
          </p:nvPr>
        </p:nvGraphicFramePr>
        <p:xfrm>
          <a:off x="2325624" y="1181101"/>
          <a:ext cx="431292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9310077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14742371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/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3F97A5-6EE9-0B4B-8CE4-DB8DA215E959}"/>
              </a:ext>
            </a:extLst>
          </p:cNvPr>
          <p:cNvSpPr txBox="1"/>
          <p:nvPr/>
        </p:nvSpPr>
        <p:spPr>
          <a:xfrm>
            <a:off x="3196351" y="83362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#experiments (16 Factors)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/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blipFill>
                <a:blip r:embed="rId4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/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blipFill>
                <a:blip r:embed="rId5"/>
                <a:stretch>
                  <a:fillRect l="-1901" t="-28000" r="-190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/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blipFill>
                <a:blip r:embed="rId6"/>
                <a:stretch>
                  <a:fillRect l="-5556" t="-20833" r="-10185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/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interaction of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levels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blipFill>
                <a:blip r:embed="rId7"/>
                <a:stretch>
                  <a:fillRect l="-1344" t="-2142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/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blipFill>
                <a:blip r:embed="rId8"/>
                <a:stretch>
                  <a:fillRect t="-3226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/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blipFill>
                <a:blip r:embed="rId9"/>
                <a:stretch>
                  <a:fillRect r="-408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3B76694-7CD6-5844-BC51-28A7FFA9E641}"/>
              </a:ext>
            </a:extLst>
          </p:cNvPr>
          <p:cNvSpPr txBox="1"/>
          <p:nvPr/>
        </p:nvSpPr>
        <p:spPr>
          <a:xfrm rot="16200000">
            <a:off x="2333311" y="3074795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404B-D81D-A944-B145-38C099F18C8A}"/>
              </a:ext>
            </a:extLst>
          </p:cNvPr>
          <p:cNvSpPr txBox="1"/>
          <p:nvPr/>
        </p:nvSpPr>
        <p:spPr>
          <a:xfrm rot="16200000">
            <a:off x="4756644" y="308394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50808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TFC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94D5-0F3C-C342-8F3E-68BE6FB5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67AD-A24C-1546-A4DC-CE449A4E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more examples to clarify what is a factor, a level, a response.</a:t>
            </a:r>
          </a:p>
          <a:p>
            <a:r>
              <a:rPr lang="en-US" dirty="0"/>
              <a:t>Include cases where there are multiple responses.</a:t>
            </a:r>
          </a:p>
          <a:p>
            <a:r>
              <a:rPr lang="en-US" dirty="0"/>
              <a:t>Better illustrate and motivate the decomposition of response into different parts, including </a:t>
            </a:r>
            <a:r>
              <a:rPr lang="en-US"/>
              <a:t>interactions.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670BB-B188-FC48-B4B2-6CFE74D28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389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DOE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2103120" y="5184648"/>
            <a:ext cx="410565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and their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Experimental Design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blipFill>
                <a:blip r:embed="rId5"/>
                <a:stretch>
                  <a:fillRect l="-3627" t="-26087" r="-466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467B56D-EAF6-1745-BE69-38D0FBF45F8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9AC22F4F-A2CE-2E46-B658-148DF7F3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AD084-3C20-3F45-8A98-08E3153D1B08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A7B4F4-9CA3-D44F-9524-71672321270B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Single factor effect (</a:t>
                </a:r>
                <a:r>
                  <a:rPr lang="en-US" u="sng" dirty="0"/>
                  <a:t>calculated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blipFill>
                <a:blip r:embed="rId7"/>
                <a:stretch>
                  <a:fillRect l="-1356" t="-24000" r="-305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/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blipFill>
                <a:blip r:embed="rId8"/>
                <a:stretch>
                  <a:fillRect l="-26778" t="-136842" r="-209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/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blipFill>
                <a:blip r:embed="rId9"/>
                <a:stretch>
                  <a:fillRect l="-2239" t="-21739" r="-298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1442030" y="5650046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/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value of response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blipFill>
                <a:blip r:embed="rId11"/>
                <a:stretch>
                  <a:fillRect t="-9375" r="-303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/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blipFill>
                <a:blip r:embed="rId12"/>
                <a:stretch>
                  <a:fillRect l="-2295" t="-29167" r="-262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/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blipFill>
                <a:blip r:embed="rId13"/>
                <a:stretch>
                  <a:fillRect l="-63725" t="-136842" r="-3922" b="-18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72CEE7-4604-584E-AFC5-F886F2268932}"/>
              </a:ext>
            </a:extLst>
          </p:cNvPr>
          <p:cNvSpPr txBox="1"/>
          <p:nvPr/>
        </p:nvSpPr>
        <p:spPr>
          <a:xfrm>
            <a:off x="3808770" y="28996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6249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How Experiments, Levels are Indexed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988649"/>
                  </p:ext>
                </p:extLst>
              </p:nvPr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988649"/>
                  </p:ext>
                </p:extLst>
              </p:nvPr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103333" r="-2027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210345" r="-20275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300000" r="-20275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413793" r="-20275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680921-C925-274A-9F69-CD67C7FD5F1B}"/>
              </a:ext>
            </a:extLst>
          </p:cNvPr>
          <p:cNvSpPr txBox="1"/>
          <p:nvPr/>
        </p:nvSpPr>
        <p:spPr>
          <a:xfrm>
            <a:off x="5921982" y="176968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E8E00-A58F-1946-9A97-01BD983A6A5D}"/>
              </a:ext>
            </a:extLst>
          </p:cNvPr>
          <p:cNvSpPr txBox="1"/>
          <p:nvPr/>
        </p:nvSpPr>
        <p:spPr>
          <a:xfrm>
            <a:off x="7354542" y="17757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/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blipFill>
                <a:blip r:embed="rId6"/>
                <a:stretch>
                  <a:fillRect l="-2622" t="-27273" r="-3371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1ADC67F-B1A0-3C43-A5EF-DEA12F976F67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5" name="Picture 24" descr="Diagram&#10;&#10;Description automatically generated">
              <a:extLst>
                <a:ext uri="{FF2B5EF4-FFF2-40B4-BE49-F238E27FC236}">
                  <a16:creationId xmlns:a16="http://schemas.microsoft.com/office/drawing/2014/main" id="{67D41519-A8C4-044D-82B3-D445F825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0A56C4-78AC-D84A-8874-B991580018E7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57FF98-3323-D643-AF5F-5F7C2BC5474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7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blipFill>
                <a:blip r:embed="rId4"/>
                <a:stretch>
                  <a:fillRect l="-3550" t="-21739" r="-23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blipFill>
                <a:blip r:embed="rId5"/>
                <a:stretch>
                  <a:fillRect l="-11828" t="-148000" r="-2151" b="-20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6584"/>
                  </p:ext>
                </p:extLst>
              </p:nvPr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6584"/>
                  </p:ext>
                </p:extLst>
              </p:nvPr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182759" r="-2033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282759" r="-2033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370000" r="-20337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486207" r="-20337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7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8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9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DE44D4-3286-1646-A076-41860C5044FA}"/>
                  </a:ext>
                </a:extLst>
              </p:cNvPr>
              <p:cNvSpPr txBox="1"/>
              <p:nvPr/>
            </p:nvSpPr>
            <p:spPr>
              <a:xfrm>
                <a:off x="3768818" y="746122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DE44D4-3286-1646-A076-41860C50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746122"/>
                <a:ext cx="4998548" cy="4934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D9BEB-4863-2E44-86E7-8C750E8077F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3" name="Picture 22" descr="Diagram&#10;&#10;Description automatically generated">
              <a:extLst>
                <a:ext uri="{FF2B5EF4-FFF2-40B4-BE49-F238E27FC236}">
                  <a16:creationId xmlns:a16="http://schemas.microsoft.com/office/drawing/2014/main" id="{5034C76F-64A3-D54C-B31E-491A9E62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BF51D8-F3FD-A346-A3C7-8CF89A75069B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21C4D7-501D-1E4D-AF16-A25AA5B464D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/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blipFill>
                <a:blip r:embed="rId13"/>
                <a:stretch>
                  <a:fillRect t="-9375" r="-766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14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/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blipFill>
                <a:blip r:embed="rId15"/>
                <a:stretch>
                  <a:fillRect l="-28261" t="-134483" b="-17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6857820"/>
                  </p:ext>
                </p:extLst>
              </p:nvPr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6857820"/>
                  </p:ext>
                </p:extLst>
              </p:nvPr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45" r="-3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10345" r="-10508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10345" r="-333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6667" r="-317105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3793" r="-31710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3333" r="-31710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7241" r="-31710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3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4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5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7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/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7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3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2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6897" r="-10678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6897" r="-500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3333" r="-31842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0345" r="-31842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0000" r="-31842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3793" r="-31842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927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1FB9-1B9E-6D43-9D6C-5919A02E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55D50-A426-E64D-90B8-7A310F67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how interactions work and </a:t>
            </a:r>
            <a:r>
              <a:rPr lang="en-US"/>
              <a:t>are calculated.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1C982-9ED7-5649-8A3E-46787C12B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436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663-C48D-1145-A683-75A307F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Factor at a Time (OFT):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9F00-E076-5648-9C84-AE05D56C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/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blipFill>
                <a:blip r:embed="rId2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737018"/>
                  </p:ext>
                </p:extLst>
              </p:nvPr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737018"/>
                  </p:ext>
                </p:extLst>
              </p:nvPr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39" t="-6897" r="-3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639" t="-6897" r="-2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39" t="-6897" r="-1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639" t="-6897" r="-4918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103333" r="-31666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210345" r="-31666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300000" r="-316667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413793" r="-3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/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blipFill>
                <a:blip r:embed="rId4"/>
                <a:stretch>
                  <a:fillRect l="-763" r="-22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/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OFT: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blipFill>
                <a:blip r:embed="rId5"/>
                <a:stretch>
                  <a:fillRect l="-2073" t="-3226" r="-103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160213</TotalTime>
  <Words>829</Words>
  <Application>Microsoft Macintosh PowerPoint</Application>
  <PresentationFormat>On-screen Show (4:3)</PresentationFormat>
  <Paragraphs>226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BIOE 498 / BIOE 599: Computational Systems Biology for Medical Applications   Lab: Design of Experiments Revisited  </vt:lpstr>
      <vt:lpstr>Key Concepts in DOE</vt:lpstr>
      <vt:lpstr>Experimental Design Basics</vt:lpstr>
      <vt:lpstr>How Experiments, Levels are Indexed</vt:lpstr>
      <vt:lpstr>Calculating α, γ</vt:lpstr>
      <vt:lpstr>Complete the Table</vt:lpstr>
      <vt:lpstr>Complete the Table</vt:lpstr>
      <vt:lpstr>Issues</vt:lpstr>
      <vt:lpstr>One Factor at a Time (OFT): Design</vt:lpstr>
      <vt:lpstr>Two Factors in Combination (TFC) Design</vt:lpstr>
      <vt:lpstr>Reducing the Complexity of TFC Designs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2585</cp:revision>
  <dcterms:created xsi:type="dcterms:W3CDTF">2008-11-04T22:35:39Z</dcterms:created>
  <dcterms:modified xsi:type="dcterms:W3CDTF">2021-02-06T21:56:46Z</dcterms:modified>
</cp:coreProperties>
</file>