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47" r:id="rId2"/>
    <p:sldId id="363" r:id="rId3"/>
    <p:sldId id="353" r:id="rId4"/>
    <p:sldId id="350" r:id="rId5"/>
    <p:sldId id="349" r:id="rId6"/>
    <p:sldId id="265" r:id="rId7"/>
    <p:sldId id="258" r:id="rId8"/>
    <p:sldId id="275" r:id="rId9"/>
    <p:sldId id="354" r:id="rId10"/>
    <p:sldId id="351" r:id="rId11"/>
    <p:sldId id="277" r:id="rId12"/>
    <p:sldId id="355" r:id="rId13"/>
    <p:sldId id="356" r:id="rId14"/>
    <p:sldId id="357" r:id="rId15"/>
    <p:sldId id="352" r:id="rId16"/>
    <p:sldId id="364" r:id="rId17"/>
    <p:sldId id="365" r:id="rId18"/>
    <p:sldId id="366" r:id="rId19"/>
    <p:sldId id="359" r:id="rId20"/>
    <p:sldId id="360" r:id="rId21"/>
    <p:sldId id="361" r:id="rId22"/>
    <p:sldId id="362" r:id="rId2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3"/>
    <p:restoredTop sz="91358"/>
  </p:normalViewPr>
  <p:slideViewPr>
    <p:cSldViewPr snapToObjects="1">
      <p:cViewPr varScale="1">
        <p:scale>
          <a:sx n="97" d="100"/>
          <a:sy n="97" d="100"/>
        </p:scale>
        <p:origin x="79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10/15/19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10/15/19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Times in video: 0, 1:50, 2:20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5447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www.youtube.com/watch?v=c3RN9zz77Cs" TargetMode="External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04800" y="434975"/>
            <a:ext cx="83820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Computational Systems Biology for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4000" b="1" u="sng" dirty="0">
                <a:ea typeface="ＭＳ Ｐゴシック" panose="020B0600070205080204" pitchFamily="34" charset="-128"/>
              </a:rPr>
              <a:t>Modeling Fitting:</a:t>
            </a:r>
            <a:br>
              <a:rPr lang="en-US" altLang="en-US" sz="4000" b="1" u="sng" dirty="0">
                <a:ea typeface="ＭＳ Ｐゴシック" panose="020B0600070205080204" pitchFamily="34" charset="-128"/>
              </a:rPr>
            </a:br>
            <a:r>
              <a:rPr lang="en-US" altLang="en-US" sz="4000" b="1" u="sng" dirty="0">
                <a:ea typeface="ＭＳ Ｐゴシック" panose="020B0600070205080204" pitchFamily="34" charset="-128"/>
              </a:rPr>
              <a:t>Parameter Optimization Techniques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E726-8A45-8545-B532-1DECE75E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C375B-B6B2-E942-AAAA-20482B5AF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decent</a:t>
            </a:r>
          </a:p>
          <a:p>
            <a:r>
              <a:rPr lang="en-US" dirty="0"/>
              <a:t>Gauss-Newton</a:t>
            </a:r>
          </a:p>
          <a:p>
            <a:r>
              <a:rPr lang="en-US" dirty="0" err="1"/>
              <a:t>Lavenberg</a:t>
            </a:r>
            <a:r>
              <a:rPr lang="en-US" dirty="0"/>
              <a:t>-Marquardt</a:t>
            </a:r>
          </a:p>
          <a:p>
            <a:r>
              <a:rPr lang="en-US" dirty="0"/>
              <a:t>Simulated annealing</a:t>
            </a:r>
          </a:p>
          <a:p>
            <a:r>
              <a:rPr lang="en-US" dirty="0"/>
              <a:t>Differential evolution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EC55-4F5B-864B-AAB2-8D6766BCEC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6BFAC-9729-A847-ABBC-EA5B52741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381000"/>
            <a:ext cx="1074953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504" y="444687"/>
            <a:ext cx="6871504" cy="541048"/>
          </a:xfrm>
        </p:spPr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7626" y="1348703"/>
            <a:ext cx="40831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It’s the algorithm, that rivers and </a:t>
            </a:r>
          </a:p>
          <a:p>
            <a:r>
              <a:rPr lang="en-US" sz="2100" dirty="0"/>
              <a:t>streams use to get to the sea.</a:t>
            </a:r>
          </a:p>
        </p:txBody>
      </p:sp>
      <p:pic>
        <p:nvPicPr>
          <p:cNvPr id="4102" name="Picture 6" descr="_images/gradient_desc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327" y="763704"/>
            <a:ext cx="2500313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40C343-0D6B-5D47-914F-34B6EBE5D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438400"/>
            <a:ext cx="4854790" cy="312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2273CC-8CD4-D248-9C4B-323D2E14EE32}"/>
                  </a:ext>
                </a:extLst>
              </p:cNvPr>
              <p:cNvSpPr txBox="1"/>
              <p:nvPr/>
            </p:nvSpPr>
            <p:spPr>
              <a:xfrm>
                <a:off x="1981200" y="4774347"/>
                <a:ext cx="455894" cy="449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2273CC-8CD4-D248-9C4B-323D2E14E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774347"/>
                <a:ext cx="455894" cy="449162"/>
              </a:xfrm>
              <a:prstGeom prst="rect">
                <a:avLst/>
              </a:prstGeom>
              <a:blipFill>
                <a:blip r:embed="rId4"/>
                <a:stretch>
                  <a:fillRect l="-16667" t="-13889" r="-277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2BBE3B-1BBB-9D4C-A4D4-B86119630F47}"/>
                  </a:ext>
                </a:extLst>
              </p:cNvPr>
              <p:cNvSpPr txBox="1"/>
              <p:nvPr/>
            </p:nvSpPr>
            <p:spPr>
              <a:xfrm>
                <a:off x="5155900" y="4423619"/>
                <a:ext cx="447622" cy="449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2BBE3B-1BBB-9D4C-A4D4-B8611963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900" y="4423619"/>
                <a:ext cx="447622" cy="449162"/>
              </a:xfrm>
              <a:prstGeom prst="rect">
                <a:avLst/>
              </a:prstGeom>
              <a:blipFill>
                <a:blip r:embed="rId5"/>
                <a:stretch>
                  <a:fillRect l="-13889" t="-16667" r="-2778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C3E177-259F-754D-BD1C-FC3D27BB31C4}"/>
                  </a:ext>
                </a:extLst>
              </p:cNvPr>
              <p:cNvSpPr txBox="1"/>
              <p:nvPr/>
            </p:nvSpPr>
            <p:spPr>
              <a:xfrm>
                <a:off x="4114800" y="3238823"/>
                <a:ext cx="646652" cy="384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C3E177-259F-754D-BD1C-FC3D27BB3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238823"/>
                <a:ext cx="646652" cy="384785"/>
              </a:xfrm>
              <a:prstGeom prst="rect">
                <a:avLst/>
              </a:prstGeom>
              <a:blipFill>
                <a:blip r:embed="rId6"/>
                <a:stretch>
                  <a:fillRect l="-15686" t="-19355" r="-13725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03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94E0-1C4A-AC4C-95F7-2D456CE2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In Brief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BEDEC-DC3F-6E4A-B7CF-0F342C0979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A38D00-F864-FF40-9DE6-5B185471608E}"/>
              </a:ext>
            </a:extLst>
          </p:cNvPr>
          <p:cNvGrpSpPr/>
          <p:nvPr/>
        </p:nvGrpSpPr>
        <p:grpSpPr>
          <a:xfrm>
            <a:off x="381000" y="1165225"/>
            <a:ext cx="7816560" cy="4527550"/>
            <a:chOff x="533400" y="1165225"/>
            <a:chExt cx="7816560" cy="45275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FF98337-2261-1F4B-A676-42CDD6531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400" y="1165225"/>
              <a:ext cx="7816560" cy="45275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D3B1D53-38D4-0142-90D8-8531E464E24D}"/>
                    </a:ext>
                  </a:extLst>
                </p:cNvPr>
                <p:cNvSpPr txBox="1"/>
                <p:nvPr/>
              </p:nvSpPr>
              <p:spPr>
                <a:xfrm>
                  <a:off x="1981200" y="2286000"/>
                  <a:ext cx="56412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D3B1D53-38D4-0142-90D8-8531E464E2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2286000"/>
                  <a:ext cx="56412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02FC81-39AB-354B-B444-31C567AB1330}"/>
                  </a:ext>
                </a:extLst>
              </p:cNvPr>
              <p:cNvSpPr txBox="1"/>
              <p:nvPr/>
            </p:nvSpPr>
            <p:spPr>
              <a:xfrm>
                <a:off x="1676400" y="5562600"/>
                <a:ext cx="3111749" cy="10156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Challenges</a:t>
                </a:r>
              </a:p>
              <a:p>
                <a:pPr marL="342900" indent="-342900">
                  <a:buAutoNum type="arabicPeriod"/>
                </a:pPr>
                <a:r>
                  <a:rPr lang="en-US" sz="2000" dirty="0"/>
                  <a:t>Choosing learning rate</a:t>
                </a:r>
              </a:p>
              <a:p>
                <a:pPr marL="342900" indent="-342900">
                  <a:buAutoNum type="arabicPeriod"/>
                </a:pPr>
                <a:r>
                  <a:rPr lang="en-US" sz="2000" dirty="0"/>
                  <a:t>Non-convex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02FC81-39AB-354B-B444-31C567AB1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562600"/>
                <a:ext cx="3111749" cy="1015663"/>
              </a:xfrm>
              <a:prstGeom prst="rect">
                <a:avLst/>
              </a:prstGeom>
              <a:blipFill>
                <a:blip r:embed="rId4"/>
                <a:stretch>
                  <a:fillRect l="-2041" t="-2469" r="-816"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9AC10E2-27C3-DC41-8F8F-E51EC978E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0" y="340886"/>
            <a:ext cx="1580119" cy="10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6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D96D-3690-D44A-A934-65770ABE1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(Gauss) Newton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3D1B43-FA9A-DD4F-A1B6-A78A72F8E9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CCFE93-746F-3645-B95D-564D80625DA0}"/>
                  </a:ext>
                </a:extLst>
              </p:cNvPr>
              <p:cNvSpPr txBox="1"/>
              <p:nvPr/>
            </p:nvSpPr>
            <p:spPr>
              <a:xfrm>
                <a:off x="1219200" y="4780626"/>
                <a:ext cx="7425366" cy="1467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Approximation 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[0]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[0]</m:t>
                            </m:r>
                          </m:sup>
                        </m:sSup>
                      </m:e>
                    </m:d>
                  </m:oMath>
                </a14:m>
                <a:endParaRPr lang="en-US" sz="2000" b="0" dirty="0"/>
              </a:p>
              <a:p>
                <a:r>
                  <a:rPr lang="en-US" sz="2000" dirty="0"/>
                  <a:t>With simple algebra: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−1]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CCFE93-746F-3645-B95D-564D80625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780626"/>
                <a:ext cx="7425366" cy="1467774"/>
              </a:xfrm>
              <a:prstGeom prst="rect">
                <a:avLst/>
              </a:prstGeom>
              <a:blipFill>
                <a:blip r:embed="rId2"/>
                <a:stretch>
                  <a:fillRect l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F54DF09-C715-F649-8100-DC58B441AE0B}"/>
              </a:ext>
            </a:extLst>
          </p:cNvPr>
          <p:cNvSpPr txBox="1"/>
          <p:nvPr/>
        </p:nvSpPr>
        <p:spPr>
          <a:xfrm>
            <a:off x="1037315" y="685800"/>
            <a:ext cx="6049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Extends Newton’s method for finding roots.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4F5491-3068-B640-8CCD-B8A2E0A92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340886"/>
            <a:ext cx="1580119" cy="101685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8146A6E-E669-9B4F-9670-D4941F552B95}"/>
              </a:ext>
            </a:extLst>
          </p:cNvPr>
          <p:cNvGrpSpPr/>
          <p:nvPr/>
        </p:nvGrpSpPr>
        <p:grpSpPr>
          <a:xfrm>
            <a:off x="1143000" y="2214265"/>
            <a:ext cx="5058685" cy="2357735"/>
            <a:chOff x="1981200" y="1680865"/>
            <a:chExt cx="5981700" cy="29845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91EE08-F1EF-9B4A-9859-6E124B62A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1200" y="1680865"/>
              <a:ext cx="5537200" cy="29845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123CC75-8333-884E-8DBA-1B6544020ACF}"/>
                    </a:ext>
                  </a:extLst>
                </p:cNvPr>
                <p:cNvSpPr txBox="1"/>
                <p:nvPr/>
              </p:nvSpPr>
              <p:spPr>
                <a:xfrm>
                  <a:off x="6459475" y="2057400"/>
                  <a:ext cx="1503425" cy="28879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dirty="0"/>
                    <a:t>Tangent at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[0]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123CC75-8333-884E-8DBA-1B6544020A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9475" y="2057400"/>
                  <a:ext cx="1503425" cy="288797"/>
                </a:xfrm>
                <a:prstGeom prst="rect">
                  <a:avLst/>
                </a:prstGeom>
                <a:blipFill>
                  <a:blip r:embed="rId5"/>
                  <a:stretch>
                    <a:fillRect l="-10891" t="-26316" r="-22772" b="-736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FEB9995-837C-7A44-BC50-B90A7914EC8D}"/>
                    </a:ext>
                  </a:extLst>
                </p:cNvPr>
                <p:cNvSpPr txBox="1"/>
                <p:nvPr/>
              </p:nvSpPr>
              <p:spPr>
                <a:xfrm>
                  <a:off x="6411087" y="2514600"/>
                  <a:ext cx="1503425" cy="28879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dirty="0"/>
                    <a:t>Tangent at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FEB9995-837C-7A44-BC50-B90A7914E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087" y="2514600"/>
                  <a:ext cx="1503425" cy="288797"/>
                </a:xfrm>
                <a:prstGeom prst="rect">
                  <a:avLst/>
                </a:prstGeom>
                <a:blipFill>
                  <a:blip r:embed="rId6"/>
                  <a:stretch>
                    <a:fillRect l="-10891" t="-26316" r="-22772" b="-7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9E4EA2B-381A-2343-A7FE-B94169D02032}"/>
                    </a:ext>
                  </a:extLst>
                </p:cNvPr>
                <p:cNvSpPr txBox="1"/>
                <p:nvPr/>
              </p:nvSpPr>
              <p:spPr>
                <a:xfrm>
                  <a:off x="5486400" y="3657600"/>
                  <a:ext cx="426142" cy="28879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[0]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9E4EA2B-381A-2343-A7FE-B94169D020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400" y="3657600"/>
                  <a:ext cx="426142" cy="288797"/>
                </a:xfrm>
                <a:prstGeom prst="rect">
                  <a:avLst/>
                </a:prstGeom>
                <a:blipFill>
                  <a:blip r:embed="rId7"/>
                  <a:stretch>
                    <a:fillRect l="-13333" t="-5263" r="-16667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A9C7975-A642-3E47-A289-8991BF1C76A8}"/>
                    </a:ext>
                  </a:extLst>
                </p:cNvPr>
                <p:cNvSpPr txBox="1"/>
                <p:nvPr/>
              </p:nvSpPr>
              <p:spPr>
                <a:xfrm>
                  <a:off x="4749800" y="3657600"/>
                  <a:ext cx="426142" cy="28879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A9C7975-A642-3E47-A289-8991BF1C7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800" y="3657600"/>
                  <a:ext cx="426142" cy="288797"/>
                </a:xfrm>
                <a:prstGeom prst="rect">
                  <a:avLst/>
                </a:prstGeom>
                <a:blipFill>
                  <a:blip r:embed="rId8"/>
                  <a:stretch>
                    <a:fillRect l="-13333" t="-5263" r="-16667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9DA8D9F-32D7-D84B-86E6-9F62C267DFBF}"/>
                    </a:ext>
                  </a:extLst>
                </p:cNvPr>
                <p:cNvSpPr txBox="1"/>
                <p:nvPr/>
              </p:nvSpPr>
              <p:spPr>
                <a:xfrm>
                  <a:off x="4076410" y="3657600"/>
                  <a:ext cx="426142" cy="28879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9DA8D9F-32D7-D84B-86E6-9F62C267D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6410" y="3657600"/>
                  <a:ext cx="426142" cy="288797"/>
                </a:xfrm>
                <a:prstGeom prst="rect">
                  <a:avLst/>
                </a:prstGeom>
                <a:blipFill>
                  <a:blip r:embed="rId9"/>
                  <a:stretch>
                    <a:fillRect l="-17241" t="-5263" r="-20690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2487CEF-6B7F-A349-84AC-B5D24AFD83B8}"/>
              </a:ext>
            </a:extLst>
          </p:cNvPr>
          <p:cNvSpPr/>
          <p:nvPr/>
        </p:nvSpPr>
        <p:spPr>
          <a:xfrm>
            <a:off x="457199" y="1367135"/>
            <a:ext cx="83619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Newton’s method for finding roots, that is where </a:t>
            </a:r>
            <a:r>
              <a:rPr lang="en-US" sz="2400" b="1" i="1" dirty="0"/>
              <a:t>f(x)=0.</a:t>
            </a:r>
          </a:p>
        </p:txBody>
      </p:sp>
    </p:spTree>
    <p:extLst>
      <p:ext uri="{BB962C8B-B14F-4D97-AF65-F5344CB8AC3E}">
        <p14:creationId xmlns:p14="http://schemas.microsoft.com/office/powerpoint/2010/main" val="314236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3A0C-4940-BC4F-8053-1C3BFB65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Gauss-Newton &amp; Minima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5FF13A4-83CF-5748-99C1-EFE9A1CFF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8229600" cy="4572001"/>
              </a:xfrm>
            </p:spPr>
            <p:txBody>
              <a:bodyPr/>
              <a:lstStyle/>
              <a:p>
                <a:r>
                  <a:rPr lang="en-US" dirty="0"/>
                  <a:t>At a minima, the derivative must be 0.</a:t>
                </a:r>
              </a:p>
              <a:p>
                <a:pPr marL="457200" lvl="1" indent="0">
                  <a:buNone/>
                </a:pPr>
                <a:r>
                  <a:rPr lang="en-US" dirty="0"/>
                  <a:t>So, find roots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instead of </a:t>
                </a:r>
                <a:r>
                  <a:rPr lang="en-US" i="1" dirty="0"/>
                  <a:t>f</a:t>
                </a:r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Gauss-Newton generalizes from scalar valued functions to vector valued function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i="1" dirty="0"/>
                  <a:t>d</a:t>
                </a:r>
                <a:r>
                  <a:rPr lang="en-US" dirty="0"/>
                  <a:t> is Jacobian, </a:t>
                </a:r>
                <a:r>
                  <a:rPr lang="en-US" i="1" dirty="0"/>
                  <a:t>H</a:t>
                </a:r>
                <a:r>
                  <a:rPr lang="en-US" dirty="0"/>
                  <a:t> is hessian</a:t>
                </a:r>
                <a:endParaRPr lang="en-US" i="1" dirty="0"/>
              </a:p>
              <a:p>
                <a:r>
                  <a:rPr lang="en-US" dirty="0"/>
                  <a:t>Issues</a:t>
                </a:r>
              </a:p>
              <a:p>
                <a:pPr lvl="1"/>
                <a:r>
                  <a:rPr lang="en-US" dirty="0"/>
                  <a:t>Handling non-convex functions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5FF13A4-83CF-5748-99C1-EFE9A1CFF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8229600" cy="4572001"/>
              </a:xfrm>
              <a:blipFill>
                <a:blip r:embed="rId2"/>
                <a:stretch>
                  <a:fillRect l="-1541" t="-1385" r="-154" b="-17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6D7A09-F039-BE48-9234-8D3F8D0185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FD9DEE-E443-6949-AC08-84E786779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340886"/>
            <a:ext cx="1580119" cy="10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0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7C99-C9F9-104C-8A4A-D0597F0C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ED9F87-F9C3-AE48-A97A-26D039AB5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990601"/>
            <a:ext cx="3895725" cy="226479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602AD-1324-A94C-9444-C1BAC3525A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E7BAC4-60D2-744F-9B4A-F531AD2EA7BF}"/>
              </a:ext>
            </a:extLst>
          </p:cNvPr>
          <p:cNvSpPr/>
          <p:nvPr/>
        </p:nvSpPr>
        <p:spPr>
          <a:xfrm>
            <a:off x="609600" y="3276600"/>
            <a:ext cx="8229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 </a:t>
            </a:r>
            <a:r>
              <a:rPr lang="en-US" sz="2400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2400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aseline="-250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400" dirty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 </a:t>
            </a:r>
            <a:r>
              <a:rPr lang="en-US" sz="2400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 0 through </a:t>
            </a:r>
            <a:r>
              <a:rPr lang="en-US" sz="2400" i="1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400" baseline="-25000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(exclusive):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← temperature( </a:t>
            </a:r>
            <a:r>
              <a:rPr lang="en-US" sz="2400" i="1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400" baseline="-25000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(k+1)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aseline="-25000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← random </a:t>
            </a:r>
            <a:r>
              <a:rPr lang="en-US" sz="2400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neighbour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 </a:t>
            </a:r>
            <a:r>
              <a:rPr lang="en-US" sz="2400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 </a:t>
            </a:r>
            <a:r>
              <a:rPr lang="en-US" sz="2400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aseline="-25000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 </a:t>
            </a:r>
            <a:r>
              <a:rPr lang="en-US" sz="2400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≥ random(0, 1):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← </a:t>
            </a:r>
            <a:r>
              <a:rPr lang="en-US" sz="2400" i="1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aseline="-25000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US" sz="2400" dirty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 the final state </a:t>
            </a:r>
            <a:r>
              <a:rPr lang="en-US" sz="2400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400" dirty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04E3F-0B41-0947-9E86-FC444BD24492}"/>
              </a:ext>
            </a:extLst>
          </p:cNvPr>
          <p:cNvSpPr txBox="1"/>
          <p:nvPr/>
        </p:nvSpPr>
        <p:spPr>
          <a:xfrm>
            <a:off x="4724400" y="2123005"/>
            <a:ext cx="343876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Addresses local minima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0D8338-4209-0245-999E-8A9486A60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340886"/>
            <a:ext cx="1580119" cy="10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1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FA94-A204-3D41-8D80-7E758744E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CD32-4D16-6146-976A-896EA5991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24400"/>
          </a:xfrm>
        </p:spPr>
        <p:txBody>
          <a:bodyPr/>
          <a:lstStyle/>
          <a:p>
            <a:r>
              <a:rPr lang="en-US" dirty="0"/>
              <a:t>Basics</a:t>
            </a:r>
          </a:p>
          <a:p>
            <a:pPr lvl="1"/>
            <a:r>
              <a:rPr lang="en-US" dirty="0"/>
              <a:t>Solutions are vectors</a:t>
            </a:r>
          </a:p>
          <a:p>
            <a:pPr lvl="1"/>
            <a:r>
              <a:rPr lang="en-US" dirty="0"/>
              <a:t>Population of agents (candidate solutions</a:t>
            </a:r>
          </a:p>
          <a:p>
            <a:pPr lvl="1"/>
            <a:r>
              <a:rPr lang="en-US" dirty="0"/>
              <a:t>Create new agents by combining existing agents (combinations of vector elements)</a:t>
            </a:r>
          </a:p>
          <a:p>
            <a:pPr lvl="1"/>
            <a:r>
              <a:rPr lang="en-US" dirty="0"/>
              <a:t>Keep agents that improve the objective function</a:t>
            </a:r>
          </a:p>
          <a:p>
            <a:r>
              <a:rPr lang="en-US" dirty="0"/>
              <a:t>Does not consider gradients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DB579-829F-DB48-B2DA-3884C22ED5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040C7E7-3552-7744-9B42-B4F6ADD83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340886"/>
            <a:ext cx="1580119" cy="10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72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18DCA9-9494-B043-8F2E-77F23888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Differential Evolution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EBAD8-0D18-1443-B30E-4F64BE062B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CDBCDF-795A-904C-A7F2-9CB531530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389" y="4036748"/>
            <a:ext cx="3810000" cy="24390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171A73-4D82-2149-9BD3-23ACBB2AD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66800"/>
            <a:ext cx="3813579" cy="24413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E42A94-D24E-0545-B38C-8B178119D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694" y="1163121"/>
            <a:ext cx="3810000" cy="248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8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D107-B2CE-E04E-AA92-B1317822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Differential Evolution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E03031-F068-7F4E-B845-67951E4E8B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5A88D9-6D44-0440-86DE-485EE686F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57400"/>
            <a:ext cx="8077200" cy="195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36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E726-8A45-8545-B532-1DECE75E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838200"/>
          </a:xfrm>
        </p:spPr>
        <p:txBody>
          <a:bodyPr/>
          <a:lstStyle/>
          <a:p>
            <a:r>
              <a:rPr lang="en-US" sz="6000" dirty="0"/>
              <a:t>Experimental</a:t>
            </a:r>
            <a:br>
              <a:rPr lang="en-US" sz="6000" dirty="0"/>
            </a:br>
            <a:r>
              <a:rPr lang="en-US" sz="6000" dirty="0"/>
              <a:t>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EC55-4F5B-864B-AAB2-8D6766BCEC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3324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1CDD-1AC0-D841-8608-0427D0F3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CE50-5F1A-AD42-9F7B-560319B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Lecture_8/ at http://</a:t>
            </a:r>
            <a:r>
              <a:rPr lang="en-US" dirty="0" err="1"/>
              <a:t>shorturl.at</a:t>
            </a:r>
            <a:r>
              <a:rPr lang="en-US" dirty="0"/>
              <a:t>/crOS2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452FF-B381-E647-B00F-62D0CE459B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21074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D512-E804-ED48-8D75-FEE5C680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81000"/>
            <a:ext cx="8839200" cy="838200"/>
          </a:xfrm>
        </p:spPr>
        <p:txBody>
          <a:bodyPr/>
          <a:lstStyle/>
          <a:p>
            <a:r>
              <a:rPr lang="en-US" sz="3200" dirty="0"/>
              <a:t>Question: Which optimization method is best?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C96028D-4314-1C4E-837C-B76DC57085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914399"/>
                <a:ext cx="8229600" cy="4572001"/>
              </a:xfrm>
            </p:spPr>
            <p:txBody>
              <a:bodyPr/>
              <a:lstStyle/>
              <a:p>
                <a:r>
                  <a:rPr lang="en-US" sz="2800" dirty="0"/>
                  <a:t>Factors to change?</a:t>
                </a:r>
              </a:p>
              <a:p>
                <a:pPr lvl="1"/>
                <a:r>
                  <a:rPr lang="en-US" sz="2400" dirty="0"/>
                  <a:t>Optimization method: </a:t>
                </a:r>
              </a:p>
              <a:p>
                <a:pPr lvl="2"/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leastsq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dual_annealing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differential_evolution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r>
                  <a:rPr lang="en-US" sz="2400" dirty="0"/>
                  <a:t>Network structures: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  <a:p>
                <a:pPr lvl="1"/>
                <a:r>
                  <a:rPr lang="en-US" sz="2400" dirty="0"/>
                  <a:t>Kinetics: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800" dirty="0">
                    <a:cs typeface="Courier New" panose="02070309020205020404" pitchFamily="49" charset="0"/>
                  </a:rPr>
                  <a:t>Challenges</a:t>
                </a:r>
              </a:p>
              <a:p>
                <a:pPr lvl="1"/>
                <a:r>
                  <a:rPr lang="en-US" sz="2400" dirty="0">
                    <a:cs typeface="Courier New" panose="02070309020205020404" pitchFamily="49" charset="0"/>
                  </a:rPr>
                  <a:t>Adapting codes for new experiments</a:t>
                </a:r>
              </a:p>
              <a:p>
                <a:pPr lvl="1"/>
                <a:r>
                  <a:rPr lang="en-US" sz="2400" dirty="0">
                    <a:cs typeface="Courier New" panose="02070309020205020404" pitchFamily="49" charset="0"/>
                  </a:rPr>
                  <a:t>Lots of experiments to run! (need replications)</a:t>
                </a:r>
              </a:p>
              <a:p>
                <a:pPr lvl="1"/>
                <a:r>
                  <a:rPr lang="en-US" sz="2400" dirty="0">
                    <a:cs typeface="Courier New" panose="02070309020205020404" pitchFamily="49" charset="0"/>
                  </a:rPr>
                  <a:t>Lots of experiments to keep track of.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C96028D-4314-1C4E-837C-B76DC57085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914399"/>
                <a:ext cx="8229600" cy="4572001"/>
              </a:xfrm>
              <a:blipFill>
                <a:blip r:embed="rId2"/>
                <a:stretch>
                  <a:fillRect l="-1389" t="-1667" b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D3D89A-B1A3-3441-B85C-3551380B4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3796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B002B-425C-6646-ABEE-5EBBC951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C27B4-44D1-F741-8ED2-83BCE9E6A4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Copy the lecture_7 notebook</a:t>
                </a:r>
              </a:p>
              <a:p>
                <a:pPr marL="457200" lvl="1" indent="0">
                  <a:buNone/>
                </a:pPr>
                <a:r>
                  <a:rPr lang="en-US" dirty="0"/>
                  <a:t>Adapt to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𝑘𝐴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Run 5 replications of 2 values for the kinetics constants to assess accuracy of </a:t>
                </a:r>
                <a:r>
                  <a:rPr lang="en-US" dirty="0" err="1"/>
                  <a:t>leastsq</a:t>
                </a:r>
                <a:r>
                  <a:rPr lang="en-US" dirty="0"/>
                  <a:t> vs. </a:t>
                </a:r>
                <a:r>
                  <a:rPr lang="en-US" dirty="0" err="1"/>
                  <a:t>differential_evolution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C27B4-44D1-F741-8ED2-83BCE9E6A4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047ED-BE63-5749-A5B4-4B251231C5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51797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8996-3161-0F4B-A545-D2005214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8A17B-35E2-6343-8CC5-0CF4A99EE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want to be constantly changing notebook codes</a:t>
            </a:r>
          </a:p>
          <a:p>
            <a:r>
              <a:rPr lang="en-US" dirty="0"/>
              <a:t>What is a more convenient computational abstraction?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F62CC-60F8-694D-B325-A975BE3DDE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7156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E726-8A45-8545-B532-1DECE75E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838200"/>
          </a:xfrm>
        </p:spPr>
        <p:txBody>
          <a:bodyPr/>
          <a:lstStyle/>
          <a:p>
            <a:r>
              <a:rPr lang="en-US" sz="6000" dirty="0"/>
              <a:t>Errata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EC55-4F5B-864B-AAB2-8D6766BCEC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8094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E726-8A45-8545-B532-1DECE75E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Correction to 2 Parameter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C375B-B6B2-E942-AAAA-20482B5AF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Choosing the right objective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EC55-4F5B-864B-AAB2-8D6766BCEC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4FAABE-DC0C-DD4A-ACA3-392580DCAAF5}"/>
                  </a:ext>
                </a:extLst>
              </p:cNvPr>
              <p:cNvSpPr txBox="1"/>
              <p:nvPr/>
            </p:nvSpPr>
            <p:spPr>
              <a:xfrm>
                <a:off x="1066800" y="2667000"/>
                <a:ext cx="18199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4FAABE-DC0C-DD4A-ACA3-392580DCA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667000"/>
                <a:ext cx="1819922" cy="430887"/>
              </a:xfrm>
              <a:prstGeom prst="rect">
                <a:avLst/>
              </a:prstGeom>
              <a:blipFill>
                <a:blip r:embed="rId2"/>
                <a:stretch>
                  <a:fillRect l="-4196" r="-349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185475-17E4-6444-ACC4-A615206EFF11}"/>
                  </a:ext>
                </a:extLst>
              </p:cNvPr>
              <p:cNvSpPr txBox="1"/>
              <p:nvPr/>
            </p:nvSpPr>
            <p:spPr>
              <a:xfrm>
                <a:off x="3581400" y="2590800"/>
                <a:ext cx="4606326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Objective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185475-17E4-6444-ACC4-A615206EF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590800"/>
                <a:ext cx="4606326" cy="582147"/>
              </a:xfrm>
              <a:prstGeom prst="rect">
                <a:avLst/>
              </a:prstGeom>
              <a:blipFill>
                <a:blip r:embed="rId3"/>
                <a:stretch>
                  <a:fillRect l="-1923" t="-84783" b="-1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9CD046-E76C-E744-BC89-99BEBDCDE195}"/>
                  </a:ext>
                </a:extLst>
              </p:cNvPr>
              <p:cNvSpPr txBox="1"/>
              <p:nvPr/>
            </p:nvSpPr>
            <p:spPr>
              <a:xfrm>
                <a:off x="990600" y="3685053"/>
                <a:ext cx="18199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9CD046-E76C-E744-BC89-99BEBDCDE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685053"/>
                <a:ext cx="1819922" cy="430887"/>
              </a:xfrm>
              <a:prstGeom prst="rect">
                <a:avLst/>
              </a:prstGeom>
              <a:blipFill>
                <a:blip r:embed="rId4"/>
                <a:stretch>
                  <a:fillRect l="-3472" r="-347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91AF35-2057-9648-819B-9109F4794422}"/>
                  </a:ext>
                </a:extLst>
              </p:cNvPr>
              <p:cNvSpPr txBox="1"/>
              <p:nvPr/>
            </p:nvSpPr>
            <p:spPr>
              <a:xfrm>
                <a:off x="990600" y="4142253"/>
                <a:ext cx="18417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91AF35-2057-9648-819B-9109F4794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142253"/>
                <a:ext cx="1841723" cy="430887"/>
              </a:xfrm>
              <a:prstGeom prst="rect">
                <a:avLst/>
              </a:prstGeom>
              <a:blipFill>
                <a:blip r:embed="rId5"/>
                <a:stretch>
                  <a:fillRect l="-3425" r="-274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DC9CF4B-F2D5-E741-8B71-D6A264B53F08}"/>
              </a:ext>
            </a:extLst>
          </p:cNvPr>
          <p:cNvSpPr txBox="1"/>
          <p:nvPr/>
        </p:nvSpPr>
        <p:spPr>
          <a:xfrm>
            <a:off x="1066800" y="2286000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Model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2295ED-EEAC-934A-8B80-79C73CF6B621}"/>
              </a:ext>
            </a:extLst>
          </p:cNvPr>
          <p:cNvSpPr txBox="1"/>
          <p:nvPr/>
        </p:nvSpPr>
        <p:spPr>
          <a:xfrm>
            <a:off x="990600" y="3348335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Model 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6E8C83-A724-A145-81B3-BC3678D74F36}"/>
              </a:ext>
            </a:extLst>
          </p:cNvPr>
          <p:cNvCxnSpPr>
            <a:cxnSpLocks/>
          </p:cNvCxnSpPr>
          <p:nvPr/>
        </p:nvCxnSpPr>
        <p:spPr>
          <a:xfrm flipH="1">
            <a:off x="3482920" y="3962400"/>
            <a:ext cx="43656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0DEA66-3857-F642-9637-8EF876BA698B}"/>
                  </a:ext>
                </a:extLst>
              </p:cNvPr>
              <p:cNvSpPr txBox="1"/>
              <p:nvPr/>
            </p:nvSpPr>
            <p:spPr>
              <a:xfrm>
                <a:off x="3429000" y="3608853"/>
                <a:ext cx="4606326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Objective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0DEA66-3857-F642-9637-8EF876BA6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608853"/>
                <a:ext cx="4606326" cy="582147"/>
              </a:xfrm>
              <a:prstGeom prst="rect">
                <a:avLst/>
              </a:prstGeom>
              <a:blipFill>
                <a:blip r:embed="rId6"/>
                <a:stretch>
                  <a:fillRect l="-1923" t="-80851" b="-146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667760-60EB-064F-9B43-02F9038B8C6E}"/>
                  </a:ext>
                </a:extLst>
              </p:cNvPr>
              <p:cNvSpPr txBox="1"/>
              <p:nvPr/>
            </p:nvSpPr>
            <p:spPr>
              <a:xfrm>
                <a:off x="3429000" y="4142253"/>
                <a:ext cx="4466736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Objective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667760-60EB-064F-9B43-02F9038B8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142253"/>
                <a:ext cx="4466736" cy="582147"/>
              </a:xfrm>
              <a:prstGeom prst="rect">
                <a:avLst/>
              </a:prstGeom>
              <a:blipFill>
                <a:blip r:embed="rId7"/>
                <a:stretch>
                  <a:fillRect l="-1983" t="-80851" b="-148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F13385C-8AC7-814E-BD37-D8982C9AD1D8}"/>
              </a:ext>
            </a:extLst>
          </p:cNvPr>
          <p:cNvSpPr txBox="1"/>
          <p:nvPr/>
        </p:nvSpPr>
        <p:spPr>
          <a:xfrm>
            <a:off x="2319810" y="5334000"/>
            <a:ext cx="2069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75642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6" grpId="0"/>
      <p:bldP spid="18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E726-8A45-8545-B532-1DECE75E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838200"/>
          </a:xfrm>
        </p:spPr>
        <p:txBody>
          <a:bodyPr/>
          <a:lstStyle/>
          <a:p>
            <a:r>
              <a:rPr lang="en-US" sz="6000" dirty="0"/>
              <a:t>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EC55-4F5B-864B-AAB2-8D6766BCEC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5186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100" y="457200"/>
            <a:ext cx="5582099" cy="994172"/>
          </a:xfrm>
        </p:spPr>
        <p:txBody>
          <a:bodyPr/>
          <a:lstStyle/>
          <a:p>
            <a:r>
              <a:rPr lang="en-US" dirty="0"/>
              <a:t>Model Fitting Work 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655" y="1975376"/>
            <a:ext cx="3297890" cy="389199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143BE90-BB6D-3B45-8113-801A04CBFCF7}"/>
              </a:ext>
            </a:extLst>
          </p:cNvPr>
          <p:cNvSpPr/>
          <p:nvPr/>
        </p:nvSpPr>
        <p:spPr>
          <a:xfrm>
            <a:off x="2678654" y="3431894"/>
            <a:ext cx="1283745" cy="7591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Optimization 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8136" y="838200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The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838200"/>
            <a:ext cx="2645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Ex: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DE3B88A-B051-0942-ADD2-E34BCE55B837}"/>
                  </a:ext>
                </a:extLst>
              </p:cNvPr>
              <p:cNvSpPr/>
              <p:nvPr/>
            </p:nvSpPr>
            <p:spPr>
              <a:xfrm>
                <a:off x="838200" y="1295400"/>
                <a:ext cx="29400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DE3B88A-B051-0942-ADD2-E34BCE55B8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95400"/>
                <a:ext cx="2940036" cy="523220"/>
              </a:xfrm>
              <a:prstGeom prst="rect">
                <a:avLst/>
              </a:prstGeom>
              <a:blipFill>
                <a:blip r:embed="rId2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AD7F7C-EA7C-2A48-80B3-A9AAA61EF064}"/>
                  </a:ext>
                </a:extLst>
              </p:cNvPr>
              <p:cNvSpPr txBox="1"/>
              <p:nvPr/>
            </p:nvSpPr>
            <p:spPr>
              <a:xfrm>
                <a:off x="5029200" y="1397758"/>
                <a:ext cx="30147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AD7F7C-EA7C-2A48-80B3-A9AAA61EF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397758"/>
                <a:ext cx="3014736" cy="430887"/>
              </a:xfrm>
              <a:prstGeom prst="rect">
                <a:avLst/>
              </a:prstGeom>
              <a:blipFill>
                <a:blip r:embed="rId3"/>
                <a:stretch>
                  <a:fillRect l="-2110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9AF0712-D4A2-794C-9AFC-4F046FA5F535}"/>
              </a:ext>
            </a:extLst>
          </p:cNvPr>
          <p:cNvSpPr txBox="1"/>
          <p:nvPr/>
        </p:nvSpPr>
        <p:spPr>
          <a:xfrm>
            <a:off x="304800" y="1828800"/>
            <a:ext cx="169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Observations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AFE952-2E98-9246-BD46-AA7790C1D271}"/>
              </a:ext>
            </a:extLst>
          </p:cNvPr>
          <p:cNvSpPr txBox="1"/>
          <p:nvPr/>
        </p:nvSpPr>
        <p:spPr>
          <a:xfrm>
            <a:off x="304800" y="2619346"/>
            <a:ext cx="2637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Explanatory variables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FD5D6-EC1A-0E4D-9469-5539AAE42CF6}"/>
              </a:ext>
            </a:extLst>
          </p:cNvPr>
          <p:cNvSpPr txBox="1"/>
          <p:nvPr/>
        </p:nvSpPr>
        <p:spPr>
          <a:xfrm>
            <a:off x="304800" y="3409890"/>
            <a:ext cx="3674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Noise (random variable) – </a:t>
            </a:r>
            <a:r>
              <a:rPr lang="en-US" sz="2000" dirty="0" err="1"/>
              <a:t>i.i.d</a:t>
            </a:r>
            <a:r>
              <a:rPr lang="en-US" sz="2000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030537-9FF2-7240-838B-1B4C025046D6}"/>
              </a:ext>
            </a:extLst>
          </p:cNvPr>
          <p:cNvSpPr txBox="1"/>
          <p:nvPr/>
        </p:nvSpPr>
        <p:spPr>
          <a:xfrm>
            <a:off x="304800" y="3014619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Parameters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1C1331-9443-C14B-9F44-5DA21B2782DC}"/>
              </a:ext>
            </a:extLst>
          </p:cNvPr>
          <p:cNvSpPr txBox="1"/>
          <p:nvPr/>
        </p:nvSpPr>
        <p:spPr>
          <a:xfrm>
            <a:off x="304800" y="2224073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Model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1247F82-BA2D-BC4D-BF77-FF8D840D8197}"/>
              </a:ext>
            </a:extLst>
          </p:cNvPr>
          <p:cNvCxnSpPr>
            <a:stCxn id="23" idx="3"/>
            <a:endCxn id="18" idx="3"/>
          </p:cNvCxnSpPr>
          <p:nvPr/>
        </p:nvCxnSpPr>
        <p:spPr>
          <a:xfrm flipH="1" flipV="1">
            <a:off x="3778236" y="1557010"/>
            <a:ext cx="200968" cy="2052935"/>
          </a:xfrm>
          <a:prstGeom prst="bentConnector3">
            <a:avLst>
              <a:gd name="adj1" fmla="val -1137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375A27CA-887E-4546-960C-9C33B7C7CFA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44014" y="1975917"/>
            <a:ext cx="895662" cy="581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1086A101-5C6D-5746-BA34-04929C041EE8}"/>
              </a:ext>
            </a:extLst>
          </p:cNvPr>
          <p:cNvCxnSpPr>
            <a:cxnSpLocks/>
          </p:cNvCxnSpPr>
          <p:nvPr/>
        </p:nvCxnSpPr>
        <p:spPr>
          <a:xfrm flipV="1">
            <a:off x="633046" y="1633582"/>
            <a:ext cx="317302" cy="275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EFA958-389C-F240-A705-1FEC7ADE3D64}"/>
              </a:ext>
            </a:extLst>
          </p:cNvPr>
          <p:cNvCxnSpPr>
            <a:stCxn id="26" idx="3"/>
          </p:cNvCxnSpPr>
          <p:nvPr/>
        </p:nvCxnSpPr>
        <p:spPr>
          <a:xfrm>
            <a:off x="1188375" y="2424128"/>
            <a:ext cx="9536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DD93698-A224-564C-91D4-C8117D7F9A4A}"/>
              </a:ext>
            </a:extLst>
          </p:cNvPr>
          <p:cNvCxnSpPr/>
          <p:nvPr/>
        </p:nvCxnSpPr>
        <p:spPr>
          <a:xfrm flipH="1" flipV="1">
            <a:off x="1905000" y="1818620"/>
            <a:ext cx="237002" cy="605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31ABE4-808F-8640-A5B4-2285315B6FBA}"/>
              </a:ext>
            </a:extLst>
          </p:cNvPr>
          <p:cNvCxnSpPr>
            <a:stCxn id="24" idx="3"/>
          </p:cNvCxnSpPr>
          <p:nvPr/>
        </p:nvCxnSpPr>
        <p:spPr>
          <a:xfrm>
            <a:off x="1813546" y="3214674"/>
            <a:ext cx="1850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8C1675-BB42-A346-BE43-7712F553A36C}"/>
              </a:ext>
            </a:extLst>
          </p:cNvPr>
          <p:cNvCxnSpPr/>
          <p:nvPr/>
        </p:nvCxnSpPr>
        <p:spPr>
          <a:xfrm flipH="1" flipV="1">
            <a:off x="2667000" y="1676400"/>
            <a:ext cx="997475" cy="1538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5C68773-7B72-F445-8266-D8D4A609DA3A}"/>
              </a:ext>
            </a:extLst>
          </p:cNvPr>
          <p:cNvGrpSpPr/>
          <p:nvPr/>
        </p:nvGrpSpPr>
        <p:grpSpPr>
          <a:xfrm>
            <a:off x="4583643" y="1968643"/>
            <a:ext cx="4560357" cy="2984357"/>
            <a:chOff x="4583643" y="2133600"/>
            <a:chExt cx="4560357" cy="2984357"/>
          </a:xfrm>
        </p:grpSpPr>
        <p:pic>
          <p:nvPicPr>
            <p:cNvPr id="1026" name="Picture 2" descr="Linear regressi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1203" y="2478177"/>
              <a:ext cx="3360728" cy="2639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D24F99A-145A-2245-9990-3BA9E83857EC}"/>
                    </a:ext>
                  </a:extLst>
                </p:cNvPr>
                <p:cNvSpPr txBox="1"/>
                <p:nvPr/>
              </p:nvSpPr>
              <p:spPr>
                <a:xfrm>
                  <a:off x="7897483" y="3083121"/>
                  <a:ext cx="30591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D24F99A-145A-2245-9990-3BA9E83857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483" y="3083121"/>
                  <a:ext cx="305917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24000" t="-14286" r="-20000" b="-2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E9E4AE9-BDB0-4B48-8018-56B636968069}"/>
                    </a:ext>
                  </a:extLst>
                </p:cNvPr>
                <p:cNvSpPr txBox="1"/>
                <p:nvPr/>
              </p:nvSpPr>
              <p:spPr>
                <a:xfrm>
                  <a:off x="7945807" y="2544692"/>
                  <a:ext cx="38196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E9E4AE9-BDB0-4B48-8018-56B636968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807" y="2544692"/>
                  <a:ext cx="381963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6452" r="-3226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71481C-2258-9742-9D5D-EE4A163BB55A}"/>
                </a:ext>
              </a:extLst>
            </p:cNvPr>
            <p:cNvSpPr txBox="1"/>
            <p:nvPr/>
          </p:nvSpPr>
          <p:spPr>
            <a:xfrm>
              <a:off x="7582790" y="21336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CF1BD2-FDC5-844D-B3FF-DFDE754525B9}"/>
                </a:ext>
              </a:extLst>
            </p:cNvPr>
            <p:cNvSpPr txBox="1"/>
            <p:nvPr/>
          </p:nvSpPr>
          <p:spPr>
            <a:xfrm>
              <a:off x="8010356" y="3351022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predicted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3820197-EACE-8B40-B7C1-F18B884378C9}"/>
                    </a:ext>
                  </a:extLst>
                </p:cNvPr>
                <p:cNvSpPr txBox="1"/>
                <p:nvPr/>
              </p:nvSpPr>
              <p:spPr>
                <a:xfrm>
                  <a:off x="4583643" y="4415068"/>
                  <a:ext cx="293157" cy="2887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3820197-EACE-8B40-B7C1-F18B884378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643" y="4415068"/>
                  <a:ext cx="293157" cy="288733"/>
                </a:xfrm>
                <a:prstGeom prst="rect">
                  <a:avLst/>
                </a:prstGeom>
                <a:blipFill>
                  <a:blip r:embed="rId7"/>
                  <a:stretch>
                    <a:fillRect l="-12500" t="-21739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86FC616-CFD1-D249-82EF-147A64198995}"/>
                    </a:ext>
                  </a:extLst>
                </p:cNvPr>
                <p:cNvSpPr txBox="1"/>
                <p:nvPr/>
              </p:nvSpPr>
              <p:spPr>
                <a:xfrm>
                  <a:off x="7166786" y="3576868"/>
                  <a:ext cx="287835" cy="2887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86FC616-CFD1-D249-82EF-147A641989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786" y="3576868"/>
                  <a:ext cx="287835" cy="288733"/>
                </a:xfrm>
                <a:prstGeom prst="rect">
                  <a:avLst/>
                </a:prstGeom>
                <a:blipFill>
                  <a:blip r:embed="rId8"/>
                  <a:stretch>
                    <a:fillRect l="-17391" t="-21739" r="-43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2DCE57-7FBC-644F-BA96-A628A0648489}"/>
                  </a:ext>
                </a:extLst>
              </p:cNvPr>
              <p:cNvSpPr txBox="1"/>
              <p:nvPr/>
            </p:nvSpPr>
            <p:spPr>
              <a:xfrm>
                <a:off x="4496739" y="4883177"/>
                <a:ext cx="4238789" cy="1028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000" dirty="0"/>
                  <a:t>: Estimated from modeling fitting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/>
                  <a:t> Residual</a:t>
                </a:r>
              </a:p>
              <a:p>
                <a:r>
                  <a:rPr lang="en-US" sz="2000" dirty="0"/>
                  <a:t> 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2DCE57-7FBC-644F-BA96-A628A0648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739" y="4883177"/>
                <a:ext cx="4238789" cy="1028743"/>
              </a:xfrm>
              <a:prstGeom prst="rect">
                <a:avLst/>
              </a:prstGeom>
              <a:blipFill>
                <a:blip r:embed="rId9"/>
                <a:stretch>
                  <a:fillRect t="-1220" r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0358E3D-63B6-1F41-91EE-F39CBC405C83}"/>
                  </a:ext>
                </a:extLst>
              </p:cNvPr>
              <p:cNvSpPr txBox="1"/>
              <p:nvPr/>
            </p:nvSpPr>
            <p:spPr>
              <a:xfrm>
                <a:off x="4394892" y="5872161"/>
                <a:ext cx="459670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Non-zero measure of model quality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0358E3D-63B6-1F41-91EE-F39CBC405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892" y="5872161"/>
                <a:ext cx="4596708" cy="347403"/>
              </a:xfrm>
              <a:prstGeom prst="rect">
                <a:avLst/>
              </a:prstGeom>
              <a:blipFill>
                <a:blip r:embed="rId10"/>
                <a:stretch>
                  <a:fillRect l="-2204" t="-13793" r="-2204" b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65A6D3-E54A-9940-902F-41687748CC4F}"/>
                  </a:ext>
                </a:extLst>
              </p:cNvPr>
              <p:cNvSpPr txBox="1"/>
              <p:nvPr/>
            </p:nvSpPr>
            <p:spPr>
              <a:xfrm>
                <a:off x="4395857" y="6281997"/>
                <a:ext cx="2516266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65A6D3-E54A-9940-902F-41687748C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857" y="6281997"/>
                <a:ext cx="2516266" cy="347403"/>
              </a:xfrm>
              <a:prstGeom prst="rect">
                <a:avLst/>
              </a:prstGeom>
              <a:blipFill>
                <a:blip r:embed="rId11"/>
                <a:stretch>
                  <a:fillRect l="-5528" t="-139286" r="-1005" b="-2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8B61A033-6A93-2C46-990C-689F56332F86}"/>
                  </a:ext>
                </a:extLst>
              </p:cNvPr>
              <p:cNvSpPr txBox="1"/>
              <p:nvPr/>
            </p:nvSpPr>
            <p:spPr>
              <a:xfrm>
                <a:off x="559225" y="4953000"/>
                <a:ext cx="3488455" cy="7475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Parameter Optimization Goal</a:t>
                </a:r>
              </a:p>
              <a:p>
                <a:r>
                  <a:rPr lang="en-US" sz="2000" dirty="0"/>
                  <a:t>Find    that minimizes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8B61A033-6A93-2C46-990C-689F56332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25" y="4953000"/>
                <a:ext cx="3488455" cy="747512"/>
              </a:xfrm>
              <a:prstGeom prst="rect">
                <a:avLst/>
              </a:prstGeom>
              <a:blipFill>
                <a:blip r:embed="rId12"/>
                <a:stretch>
                  <a:fillRect l="-1812" t="-3333" r="-725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C47A066E-98BF-144A-8899-70FD089DB5BC}"/>
                  </a:ext>
                </a:extLst>
              </p:cNvPr>
              <p:cNvSpPr txBox="1"/>
              <p:nvPr/>
            </p:nvSpPr>
            <p:spPr>
              <a:xfrm>
                <a:off x="1143000" y="5317943"/>
                <a:ext cx="222304" cy="3208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C47A066E-98BF-144A-8899-70FD089DB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317943"/>
                <a:ext cx="222304" cy="320857"/>
              </a:xfrm>
              <a:prstGeom prst="rect">
                <a:avLst/>
              </a:prstGeom>
              <a:blipFill>
                <a:blip r:embed="rId13"/>
                <a:stretch>
                  <a:fillRect l="-21053" t="-15385" r="-15789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82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60" grpId="0"/>
      <p:bldP spid="62" grpId="0"/>
      <p:bldP spid="63" grpId="0"/>
      <p:bldP spid="1024" grpId="0" animBg="1"/>
      <p:bldP spid="10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219200"/>
            <a:ext cx="4854790" cy="312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8F8A1A-4A69-B846-AB79-50BB4F56B4BB}"/>
                  </a:ext>
                </a:extLst>
              </p:cNvPr>
              <p:cNvSpPr txBox="1"/>
              <p:nvPr/>
            </p:nvSpPr>
            <p:spPr>
              <a:xfrm>
                <a:off x="381000" y="4212104"/>
                <a:ext cx="8305800" cy="198406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quality and efficiency of an optimization technique</a:t>
                </a:r>
              </a:p>
              <a:p>
                <a:r>
                  <a:rPr lang="en-US" sz="2400" dirty="0"/>
                  <a:t>depends 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Characteristics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(non-convex?)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Number of parameters (determines size of search space)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Starting point for the search. </a:t>
                </a:r>
                <a:r>
                  <a:rPr lang="en-US" sz="2400" dirty="0">
                    <a:hlinkClick r:id="rId4"/>
                  </a:rPr>
                  <a:t>Choose wisely.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8F8A1A-4A69-B846-AB79-50BB4F56B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212104"/>
                <a:ext cx="8305800" cy="1984069"/>
              </a:xfrm>
              <a:prstGeom prst="rect">
                <a:avLst/>
              </a:prstGeom>
              <a:blipFill>
                <a:blip r:embed="rId5"/>
                <a:stretch>
                  <a:fillRect l="-1069" t="-2548" b="-3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97F462-3B77-694D-8CF3-5DDEBDB214E1}"/>
                  </a:ext>
                </a:extLst>
              </p:cNvPr>
              <p:cNvSpPr txBox="1"/>
              <p:nvPr/>
            </p:nvSpPr>
            <p:spPr>
              <a:xfrm>
                <a:off x="2743200" y="3555147"/>
                <a:ext cx="455894" cy="449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97F462-3B77-694D-8CF3-5DDEBDB21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555147"/>
                <a:ext cx="455894" cy="449162"/>
              </a:xfrm>
              <a:prstGeom prst="rect">
                <a:avLst/>
              </a:prstGeom>
              <a:blipFill>
                <a:blip r:embed="rId6"/>
                <a:stretch>
                  <a:fillRect l="-16667" t="-13889" r="-277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F6ED7F-8FF4-A041-A8C6-129DA0BA4267}"/>
                  </a:ext>
                </a:extLst>
              </p:cNvPr>
              <p:cNvSpPr txBox="1"/>
              <p:nvPr/>
            </p:nvSpPr>
            <p:spPr>
              <a:xfrm>
                <a:off x="5917900" y="3204419"/>
                <a:ext cx="447622" cy="449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F6ED7F-8FF4-A041-A8C6-129DA0BA4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900" y="3204419"/>
                <a:ext cx="447622" cy="449162"/>
              </a:xfrm>
              <a:prstGeom prst="rect">
                <a:avLst/>
              </a:prstGeom>
              <a:blipFill>
                <a:blip r:embed="rId7"/>
                <a:stretch>
                  <a:fillRect l="-13889" t="-16667" r="-2778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28600"/>
                <a:ext cx="8229600" cy="838200"/>
              </a:xfrm>
            </p:spPr>
            <p:txBody>
              <a:bodyPr/>
              <a:lstStyle/>
              <a:p>
                <a:r>
                  <a:rPr lang="en-US" sz="3200" dirty="0"/>
                  <a:t>Parameter Optimization</a:t>
                </a:r>
                <a:br>
                  <a:rPr lang="en-US" sz="3200" dirty="0"/>
                </a:br>
                <a:r>
                  <a:rPr lang="en-US" sz="3200" dirty="0"/>
                  <a:t>Minimize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28600"/>
                <a:ext cx="8229600" cy="838200"/>
              </a:xfrm>
              <a:blipFill>
                <a:blip r:embed="rId8"/>
                <a:stretch>
                  <a:fillRect t="-7463" b="-52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648D88-39D0-B440-AEB6-36FD1B1B5898}"/>
                  </a:ext>
                </a:extLst>
              </p:cNvPr>
              <p:cNvSpPr txBox="1"/>
              <p:nvPr/>
            </p:nvSpPr>
            <p:spPr>
              <a:xfrm>
                <a:off x="4876800" y="2019623"/>
                <a:ext cx="646652" cy="384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648D88-39D0-B440-AEB6-36FD1B1B5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019623"/>
                <a:ext cx="646652" cy="384785"/>
              </a:xfrm>
              <a:prstGeom prst="rect">
                <a:avLst/>
              </a:prstGeom>
              <a:blipFill>
                <a:blip r:embed="rId9"/>
                <a:stretch>
                  <a:fillRect l="-15686" t="-19355" r="-13725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92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E726-8A45-8545-B532-1DECE75E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838200"/>
          </a:xfrm>
        </p:spPr>
        <p:txBody>
          <a:bodyPr/>
          <a:lstStyle/>
          <a:p>
            <a:r>
              <a:rPr lang="en-US" sz="6000" dirty="0"/>
              <a:t>Optimization</a:t>
            </a:r>
            <a:br>
              <a:rPr lang="en-US" sz="6000" dirty="0"/>
            </a:br>
            <a:r>
              <a:rPr lang="en-US" sz="6000" dirty="0"/>
              <a:t>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EC55-4F5B-864B-AAB2-8D6766BCEC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5308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174264</TotalTime>
  <Words>613</Words>
  <Application>Microsoft Macintosh PowerPoint</Application>
  <PresentationFormat>On-screen Show (4:3)</PresentationFormat>
  <Paragraphs>151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Courier New</vt:lpstr>
      <vt:lpstr>Office Theme</vt:lpstr>
      <vt:lpstr>Computational Systems Biology for  Medical Applications   Modeling Fitting: Parameter Optimization Techniques  </vt:lpstr>
      <vt:lpstr>Downloads</vt:lpstr>
      <vt:lpstr>Errata</vt:lpstr>
      <vt:lpstr>Correction to 2 Parameter Model</vt:lpstr>
      <vt:lpstr>Review</vt:lpstr>
      <vt:lpstr>Model Fitting Work flow</vt:lpstr>
      <vt:lpstr>Parameter Optimization Summary</vt:lpstr>
      <vt:lpstr>Parameter Optimization Minimize J(θ ̂)</vt:lpstr>
      <vt:lpstr>Optimization Techniques</vt:lpstr>
      <vt:lpstr>Optimization Techniques</vt:lpstr>
      <vt:lpstr>Gradient Descent</vt:lpstr>
      <vt:lpstr>Gradient Descent In Brief</vt:lpstr>
      <vt:lpstr>(Gauss) Newton</vt:lpstr>
      <vt:lpstr>Gauss-Newton &amp; Minima</vt:lpstr>
      <vt:lpstr>Simulated Annealing</vt:lpstr>
      <vt:lpstr>Differential Evolution</vt:lpstr>
      <vt:lpstr>Illustration of Differential Evolution</vt:lpstr>
      <vt:lpstr>Details of Differential Evolution</vt:lpstr>
      <vt:lpstr>Experimental Design</vt:lpstr>
      <vt:lpstr>Question: Which optimization method is best? </vt:lpstr>
      <vt:lpstr>Class Exercise</vt:lpstr>
      <vt:lpstr>More Sophisticated Infrastructure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2690</cp:revision>
  <cp:lastPrinted>2018-09-27T21:17:03Z</cp:lastPrinted>
  <dcterms:created xsi:type="dcterms:W3CDTF">2008-11-04T22:35:39Z</dcterms:created>
  <dcterms:modified xsi:type="dcterms:W3CDTF">2019-10-16T21:04:45Z</dcterms:modified>
</cp:coreProperties>
</file>