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7" r:id="rId2"/>
    <p:sldId id="349" r:id="rId3"/>
    <p:sldId id="371" r:id="rId4"/>
    <p:sldId id="372" r:id="rId5"/>
    <p:sldId id="373" r:id="rId6"/>
    <p:sldId id="379" r:id="rId7"/>
    <p:sldId id="380" r:id="rId8"/>
    <p:sldId id="381" r:id="rId9"/>
    <p:sldId id="384" r:id="rId10"/>
    <p:sldId id="386" r:id="rId11"/>
    <p:sldId id="385" r:id="rId12"/>
    <p:sldId id="376" r:id="rId13"/>
    <p:sldId id="387" r:id="rId14"/>
    <p:sldId id="377" r:id="rId15"/>
    <p:sldId id="388" r:id="rId16"/>
    <p:sldId id="406" r:id="rId17"/>
    <p:sldId id="389" r:id="rId18"/>
    <p:sldId id="390" r:id="rId19"/>
    <p:sldId id="391" r:id="rId20"/>
    <p:sldId id="392" r:id="rId21"/>
    <p:sldId id="397" r:id="rId22"/>
    <p:sldId id="393" r:id="rId23"/>
    <p:sldId id="394" r:id="rId24"/>
    <p:sldId id="395" r:id="rId25"/>
    <p:sldId id="403" r:id="rId26"/>
    <p:sldId id="396" r:id="rId27"/>
    <p:sldId id="398" r:id="rId28"/>
    <p:sldId id="399" r:id="rId29"/>
    <p:sldId id="404" r:id="rId30"/>
    <p:sldId id="400" r:id="rId31"/>
    <p:sldId id="402" r:id="rId32"/>
    <p:sldId id="405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10/11/18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10/11/18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your neighbor to answer these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05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309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390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vs. input variables for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681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want a larger or smaller </a:t>
            </a:r>
            <a:r>
              <a:rPr lang="en-US" dirty="0" err="1"/>
              <a:t>dt</a:t>
            </a:r>
            <a:r>
              <a:rPr lang="en-US" dirty="0"/>
              <a:t> to improve the fidelity of the simulation?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424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84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321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doing this to verify get same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399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Problem: Trying to solve a differential equation with two variables. But, they are related.</a:t>
            </a:r>
          </a:p>
          <a:p>
            <a:pPr marL="228600" indent="-228600">
              <a:buAutoNum type="arabicPeriod"/>
            </a:pPr>
            <a:r>
              <a:rPr lang="en-US" dirty="0"/>
              <a:t>Gives us an equation just in A.</a:t>
            </a:r>
          </a:p>
          <a:p>
            <a:pPr marL="228600" indent="-228600">
              <a:buAutoNum type="arabicPeriod"/>
            </a:pPr>
            <a:r>
              <a:rPr lang="en-US" dirty="0"/>
              <a:t>Homogeneous equation is the part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07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6: Model Solutions &amp; System Response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12F6F-0D66-DB44-AA1B-70F41D530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C8E7-B825-0D44-9690-AAD97752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876300"/>
            <a:ext cx="8432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A11572-9FBD-7745-90AD-279B8A4E1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F4F94-3DA3-624B-9852-135816E1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81000"/>
            <a:ext cx="8801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13DF-2B02-4346-98ED-01ADE90F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Python Solvers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8BC0-AB0F-F841-B769-4ADF29076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BD7A4-3E4F-7C4D-B408-72D736B4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9" y="838200"/>
            <a:ext cx="8039791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F59E-28E2-F941-A01F-9495BBB2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Solver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8517-C628-CC41-96DF-596BE2237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30811-5E22-4B4F-9BEC-AF71C367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1" y="726769"/>
            <a:ext cx="7714957" cy="245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3128E-1D0F-B040-BAD1-C504D978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428050"/>
            <a:ext cx="5558447" cy="1079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93DEA-B412-2143-9697-174C7483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74" y="3186738"/>
            <a:ext cx="3848100" cy="22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4F2-2FA4-7B45-B933-D6C20390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Solver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D76A-FD73-AC45-87F3-A66D37781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1DDE1-B101-C941-99CD-446153D6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046871"/>
            <a:ext cx="4464050" cy="54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5240-1FA0-F240-BC43-920B714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  <a:br>
              <a:rPr lang="en-US" dirty="0"/>
            </a:br>
            <a:r>
              <a:rPr lang="en-US" i="1" dirty="0"/>
              <a:t>Numerically Evaluate lac Operon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081C2-07D5-474A-83E0-6B9AD412A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D53F10-9790-0A40-8DF6-A8202F6B5F8B}"/>
                  </a:ext>
                </a:extLst>
              </p:cNvPr>
              <p:cNvSpPr txBox="1"/>
              <p:nvPr/>
            </p:nvSpPr>
            <p:spPr>
              <a:xfrm>
                <a:off x="565647" y="15847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D53F10-9790-0A40-8DF6-A8202F6B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584782"/>
                <a:ext cx="4006353" cy="701218"/>
              </a:xfrm>
              <a:prstGeom prst="rect">
                <a:avLst/>
              </a:prstGeom>
              <a:blipFill>
                <a:blip r:embed="rId2"/>
                <a:stretch>
                  <a:fillRect l="-126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1D76A-C648-8E48-92FB-EE293041C6FD}"/>
                  </a:ext>
                </a:extLst>
              </p:cNvPr>
              <p:cNvSpPr txBox="1"/>
              <p:nvPr/>
            </p:nvSpPr>
            <p:spPr>
              <a:xfrm>
                <a:off x="6066296" y="158478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51D76A-C648-8E48-92FB-EE293041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96" y="1584782"/>
                <a:ext cx="2170338" cy="701218"/>
              </a:xfrm>
              <a:prstGeom prst="rect">
                <a:avLst/>
              </a:prstGeom>
              <a:blipFill>
                <a:blip r:embed="rId3"/>
                <a:stretch>
                  <a:fillRect l="-2326" t="-1786" r="-11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AE9DDBF-32E7-FA45-A2FB-20BEC873D5EE}"/>
              </a:ext>
            </a:extLst>
          </p:cNvPr>
          <p:cNvSpPr/>
          <p:nvPr/>
        </p:nvSpPr>
        <p:spPr>
          <a:xfrm>
            <a:off x="593782" y="2619316"/>
            <a:ext cx="5730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= 0.5; b = 0.03; c = 0.8; d = 0.9;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1.0</a:t>
            </a:r>
          </a:p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(0) = 0.1; P(0) = 0.1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74B31-0EE7-884A-B3E8-42AD47CB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01" y="3783629"/>
            <a:ext cx="4298463" cy="2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3838-369E-EA45-8A7E-9AC4BBAE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Fixed Points – Steady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988A-5D29-EB4D-8C57-92B11CAD9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80FBC-560C-AE47-A905-51FCA4DBB091}"/>
                  </a:ext>
                </a:extLst>
              </p:cNvPr>
              <p:cNvSpPr txBox="1"/>
              <p:nvPr/>
            </p:nvSpPr>
            <p:spPr>
              <a:xfrm>
                <a:off x="675393" y="21943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80FBC-560C-AE47-A905-51FCA4DB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3" y="2194382"/>
                <a:ext cx="4006353" cy="701218"/>
              </a:xfrm>
              <a:prstGeom prst="rect">
                <a:avLst/>
              </a:prstGeom>
              <a:blipFill>
                <a:blip r:embed="rId2"/>
                <a:stretch>
                  <a:fillRect l="-94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EF0341-E7D7-354F-AB09-40B0D91D17B4}"/>
                  </a:ext>
                </a:extLst>
              </p:cNvPr>
              <p:cNvSpPr txBox="1"/>
              <p:nvPr/>
            </p:nvSpPr>
            <p:spPr>
              <a:xfrm>
                <a:off x="5766914" y="2194382"/>
                <a:ext cx="219598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EF0341-E7D7-354F-AB09-40B0D91D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14" y="2194382"/>
                <a:ext cx="2195986" cy="701218"/>
              </a:xfrm>
              <a:prstGeom prst="rect">
                <a:avLst/>
              </a:prstGeom>
              <a:blipFill>
                <a:blip r:embed="rId3"/>
                <a:stretch>
                  <a:fillRect l="-1724" t="-1786" r="-114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08DE-B1F6-5F4A-91FA-5F0A3E551971}"/>
                  </a:ext>
                </a:extLst>
              </p:cNvPr>
              <p:cNvSpPr txBox="1"/>
              <p:nvPr/>
            </p:nvSpPr>
            <p:spPr>
              <a:xfrm>
                <a:off x="777969" y="3867090"/>
                <a:ext cx="2117631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08DE-B1F6-5F4A-91FA-5F0A3E55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69" y="3867090"/>
                <a:ext cx="2117631" cy="701410"/>
              </a:xfrm>
              <a:prstGeom prst="rect">
                <a:avLst/>
              </a:prstGeom>
              <a:blipFill>
                <a:blip r:embed="rId4"/>
                <a:stretch>
                  <a:fillRect l="-1190" t="-175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31D2D7-C5FE-6A43-8D2F-50A8DBA073A6}"/>
                  </a:ext>
                </a:extLst>
              </p:cNvPr>
              <p:cNvSpPr txBox="1"/>
              <p:nvPr/>
            </p:nvSpPr>
            <p:spPr>
              <a:xfrm>
                <a:off x="5787696" y="3863447"/>
                <a:ext cx="1335301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31D2D7-C5FE-6A43-8D2F-50A8DBA0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696" y="3863447"/>
                <a:ext cx="1335301" cy="632417"/>
              </a:xfrm>
              <a:prstGeom prst="rect">
                <a:avLst/>
              </a:prstGeom>
              <a:blipFill>
                <a:blip r:embed="rId5"/>
                <a:stretch>
                  <a:fillRect l="-476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F2E22C-DEF9-224C-862D-1D32D043E79A}"/>
              </a:ext>
            </a:extLst>
          </p:cNvPr>
          <p:cNvSpPr txBox="1"/>
          <p:nvPr/>
        </p:nvSpPr>
        <p:spPr>
          <a:xfrm>
            <a:off x="597552" y="1062335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Solve for variable values when derivatives are 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AC385-1DD3-7845-85A8-92BB0A4577C7}"/>
              </a:ext>
            </a:extLst>
          </p:cNvPr>
          <p:cNvSpPr txBox="1"/>
          <p:nvPr/>
        </p:nvSpPr>
        <p:spPr>
          <a:xfrm>
            <a:off x="597552" y="1669702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lac operon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1EAA1-5B21-144C-8FF3-8DA0141A896F}"/>
                  </a:ext>
                </a:extLst>
              </p:cNvPr>
              <p:cNvSpPr txBox="1"/>
              <p:nvPr/>
            </p:nvSpPr>
            <p:spPr>
              <a:xfrm>
                <a:off x="609600" y="3059668"/>
                <a:ext cx="3633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1EAA1-5B21-144C-8FF3-8DA0141A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59668"/>
                <a:ext cx="363355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04BC5D-A92F-ED4B-BB10-13A0267D0BD3}"/>
                  </a:ext>
                </a:extLst>
              </p:cNvPr>
              <p:cNvSpPr txBox="1"/>
              <p:nvPr/>
            </p:nvSpPr>
            <p:spPr>
              <a:xfrm>
                <a:off x="5701121" y="3124200"/>
                <a:ext cx="1989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04BC5D-A92F-ED4B-BB10-13A0267D0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21" y="3124200"/>
                <a:ext cx="1989712" cy="369332"/>
              </a:xfrm>
              <a:prstGeom prst="rect">
                <a:avLst/>
              </a:prstGeom>
              <a:blipFill>
                <a:blip r:embed="rId7"/>
                <a:stretch>
                  <a:fillRect l="-1899" r="-12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2241BD3-B02B-3A49-85AB-E8C7177927D0}"/>
              </a:ext>
            </a:extLst>
          </p:cNvPr>
          <p:cNvSpPr txBox="1"/>
          <p:nvPr/>
        </p:nvSpPr>
        <p:spPr>
          <a:xfrm>
            <a:off x="685800" y="4876800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values used: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28BC-DE84-4146-AEFA-7884DC62708F}"/>
                  </a:ext>
                </a:extLst>
              </p:cNvPr>
              <p:cNvSpPr txBox="1"/>
              <p:nvPr/>
            </p:nvSpPr>
            <p:spPr>
              <a:xfrm>
                <a:off x="1066800" y="5322332"/>
                <a:ext cx="1395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28BC-DE84-4146-AEFA-7884DC627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22332"/>
                <a:ext cx="1395575" cy="369332"/>
              </a:xfrm>
              <a:prstGeom prst="rect">
                <a:avLst/>
              </a:prstGeom>
              <a:blipFill>
                <a:blip r:embed="rId8"/>
                <a:stretch>
                  <a:fillRect l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2EBBD-54E7-344E-B70F-B6E25B05595D}"/>
                  </a:ext>
                </a:extLst>
              </p:cNvPr>
              <p:cNvSpPr txBox="1"/>
              <p:nvPr/>
            </p:nvSpPr>
            <p:spPr>
              <a:xfrm>
                <a:off x="2825560" y="5322332"/>
                <a:ext cx="1322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42EBBD-54E7-344E-B70F-B6E25B0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0" y="5322332"/>
                <a:ext cx="1322157" cy="369332"/>
              </a:xfrm>
              <a:prstGeom prst="rect">
                <a:avLst/>
              </a:prstGeom>
              <a:blipFill>
                <a:blip r:embed="rId9"/>
                <a:stretch>
                  <a:fillRect l="-37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1A88FD9-5F3F-E64D-800E-651AA448D726}"/>
              </a:ext>
            </a:extLst>
          </p:cNvPr>
          <p:cNvSpPr txBox="1"/>
          <p:nvPr/>
        </p:nvSpPr>
        <p:spPr>
          <a:xfrm>
            <a:off x="730422" y="3610524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Solving:</a:t>
            </a:r>
          </a:p>
        </p:txBody>
      </p:sp>
    </p:spTree>
    <p:extLst>
      <p:ext uri="{BB962C8B-B14F-4D97-AF65-F5344CB8AC3E}">
        <p14:creationId xmlns:p14="http://schemas.microsoft.com/office/powerpoint/2010/main" val="16501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System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Thermodynamics in brief</a:t>
            </a:r>
          </a:p>
          <a:p>
            <a:r>
              <a:rPr lang="en-US" dirty="0"/>
              <a:t>Reversible system in equilibrium</a:t>
            </a:r>
          </a:p>
          <a:p>
            <a:r>
              <a:rPr lang="en-US" dirty="0"/>
              <a:t>Open system in steady state</a:t>
            </a:r>
          </a:p>
          <a:p>
            <a:r>
              <a:rPr lang="en-US" dirty="0"/>
              <a:t>Solutions in Tellurium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382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4E9E-0D79-B440-986F-0F18FFE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Thermodynamics: Key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33D7-C7C0-CE41-947F-3257725F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F71A8-08AA-CA4B-9B60-40BFACE8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067880" cy="296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5FD940-7EC6-2F4A-81AF-C89F9193756B}"/>
              </a:ext>
            </a:extLst>
          </p:cNvPr>
          <p:cNvSpPr txBox="1"/>
          <p:nvPr/>
        </p:nvSpPr>
        <p:spPr>
          <a:xfrm>
            <a:off x="457200" y="4489450"/>
            <a:ext cx="223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2D8280-6C20-9E4F-B42A-FA8301C7A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73"/>
              </p:ext>
            </p:extLst>
          </p:nvPr>
        </p:nvGraphicFramePr>
        <p:xfrm>
          <a:off x="457200" y="5029200"/>
          <a:ext cx="6553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839905417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2432416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06714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Mass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Mass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1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Energy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7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Energy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939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B26E05-70C0-B145-86F9-79E59C269234}"/>
              </a:ext>
            </a:extLst>
          </p:cNvPr>
          <p:cNvSpPr txBox="1"/>
          <p:nvPr/>
        </p:nvSpPr>
        <p:spPr>
          <a:xfrm>
            <a:off x="4343400" y="3653135"/>
            <a:ext cx="425469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What type of system is a cell?</a:t>
            </a:r>
          </a:p>
        </p:txBody>
      </p:sp>
    </p:spTree>
    <p:extLst>
      <p:ext uri="{BB962C8B-B14F-4D97-AF65-F5344CB8AC3E}">
        <p14:creationId xmlns:p14="http://schemas.microsoft.com/office/powerpoint/2010/main" val="2570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6CFF-1DD9-154C-98CC-5F1CD18B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Equilibrium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20705-E67A-AF45-983D-A72435AB7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69CC6-72CC-A74B-9B63-91639233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47800"/>
            <a:ext cx="4209143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AAB37-40AA-A945-BB8A-9509858F9BB4}"/>
              </a:ext>
            </a:extLst>
          </p:cNvPr>
          <p:cNvSpPr txBox="1"/>
          <p:nvPr/>
        </p:nvSpPr>
        <p:spPr>
          <a:xfrm>
            <a:off x="1333500" y="54864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system is in thermodynamic equilibrium if no simple process lowers its energy.</a:t>
            </a:r>
          </a:p>
        </p:txBody>
      </p:sp>
    </p:spTree>
    <p:extLst>
      <p:ext uri="{BB962C8B-B14F-4D97-AF65-F5344CB8AC3E}">
        <p14:creationId xmlns:p14="http://schemas.microsoft.com/office/powerpoint/2010/main" val="23680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32E-CC9B-854B-8A05-8A22B43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531A-5613-644F-A452-FD07BB5B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 – lac operon</a:t>
            </a:r>
          </a:p>
          <a:p>
            <a:r>
              <a:rPr lang="en-US" dirty="0"/>
              <a:t>Alternative methods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0F65-AB27-044B-8A55-409E7FDC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305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AD6C-9DD3-3F40-B3CA-CFAE601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366F-855A-1045-805C-AD53A0F79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00E-3F5A-8D4B-89F0-89A25258E70C}"/>
              </a:ext>
            </a:extLst>
          </p:cNvPr>
          <p:cNvSpPr txBox="1"/>
          <p:nvPr/>
        </p:nvSpPr>
        <p:spPr>
          <a:xfrm>
            <a:off x="4572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chemical system is in </a:t>
            </a:r>
            <a:r>
              <a:rPr lang="en-US" sz="2400" b="1" dirty="0"/>
              <a:t>equilibrium</a:t>
            </a:r>
            <a:r>
              <a:rPr lang="en-US" sz="2400" dirty="0"/>
              <a:t> if no reaction lowers its energy and hence no net reaction take place.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89623-0DE0-FA43-9D44-FCC58B67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75050"/>
            <a:ext cx="3363140" cy="290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6EFB4-5C5E-4D4E-88AD-80CA958DDDAF}"/>
                  </a:ext>
                </a:extLst>
              </p:cNvPr>
              <p:cNvSpPr txBox="1"/>
              <p:nvPr/>
            </p:nvSpPr>
            <p:spPr>
              <a:xfrm>
                <a:off x="1582874" y="5410200"/>
                <a:ext cx="12641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6EFB4-5C5E-4D4E-88AD-80CA958D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4" y="5410200"/>
                <a:ext cx="1264192" cy="492443"/>
              </a:xfrm>
              <a:prstGeom prst="rect">
                <a:avLst/>
              </a:prstGeom>
              <a:blipFill>
                <a:blip r:embed="rId4"/>
                <a:stretch>
                  <a:fillRect l="-6000" r="-4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3AC736-46C8-0B46-89C8-8283D6CB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60" y="3422650"/>
            <a:ext cx="3363140" cy="290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AF13E-AA0E-4F41-8DF0-C58307EEB71B}"/>
              </a:ext>
            </a:extLst>
          </p:cNvPr>
          <p:cNvSpPr txBox="1"/>
          <p:nvPr/>
        </p:nvSpPr>
        <p:spPr>
          <a:xfrm>
            <a:off x="47244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chemical system is in </a:t>
            </a:r>
            <a:r>
              <a:rPr lang="en-US" sz="2400" b="1" dirty="0"/>
              <a:t>steady state </a:t>
            </a:r>
            <a:r>
              <a:rPr lang="en-US" sz="2400" dirty="0"/>
              <a:t>if no concentrations are changing as time goes to infinity.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10B6D1-889C-084F-8F75-492F7C0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294" y="4873625"/>
            <a:ext cx="2483622" cy="1025843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249DFB7B-3D9E-4E47-992F-885E10A53752}"/>
              </a:ext>
            </a:extLst>
          </p:cNvPr>
          <p:cNvSpPr/>
          <p:nvPr/>
        </p:nvSpPr>
        <p:spPr>
          <a:xfrm>
            <a:off x="5190978" y="4895557"/>
            <a:ext cx="562708" cy="1041009"/>
          </a:xfrm>
          <a:custGeom>
            <a:avLst/>
            <a:gdLst>
              <a:gd name="connsiteX0" fmla="*/ 0 w 562708"/>
              <a:gd name="connsiteY0" fmla="*/ 0 h 1041009"/>
              <a:gd name="connsiteX1" fmla="*/ 84407 w 562708"/>
              <a:gd name="connsiteY1" fmla="*/ 506437 h 1041009"/>
              <a:gd name="connsiteX2" fmla="*/ 309490 w 562708"/>
              <a:gd name="connsiteY2" fmla="*/ 844061 h 1041009"/>
              <a:gd name="connsiteX3" fmla="*/ 562708 w 56270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08" h="1041009">
                <a:moveTo>
                  <a:pt x="0" y="0"/>
                </a:moveTo>
                <a:cubicBezTo>
                  <a:pt x="16412" y="182880"/>
                  <a:pt x="32825" y="365760"/>
                  <a:pt x="84407" y="506437"/>
                </a:cubicBezTo>
                <a:cubicBezTo>
                  <a:pt x="135989" y="647114"/>
                  <a:pt x="229773" y="754966"/>
                  <a:pt x="309490" y="844061"/>
                </a:cubicBezTo>
                <a:cubicBezTo>
                  <a:pt x="389207" y="933156"/>
                  <a:pt x="562708" y="1041009"/>
                  <a:pt x="562708" y="104100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8C1379-1FBD-C34A-8D2A-3C781BD7B4D9}"/>
                  </a:ext>
                </a:extLst>
              </p:cNvPr>
              <p:cNvSpPr txBox="1"/>
              <p:nvPr/>
            </p:nvSpPr>
            <p:spPr>
              <a:xfrm>
                <a:off x="8204913" y="5193268"/>
                <a:ext cx="405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8C1379-1FBD-C34A-8D2A-3C781BD7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913" y="5193268"/>
                <a:ext cx="405687" cy="369332"/>
              </a:xfrm>
              <a:prstGeom prst="rect">
                <a:avLst/>
              </a:prstGeom>
              <a:blipFill>
                <a:blip r:embed="rId6"/>
                <a:stretch>
                  <a:fillRect l="-12121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AD6C-9DD3-3F40-B3CA-CFAE6015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Steady State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DA1902-6FC2-8246-93FD-EF2140E2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66736"/>
            <a:ext cx="8229600" cy="2376864"/>
          </a:xfrm>
        </p:spPr>
        <p:txBody>
          <a:bodyPr/>
          <a:lstStyle/>
          <a:p>
            <a:r>
              <a:rPr lang="en-US" dirty="0"/>
              <a:t>Equilibrium implies steady state.</a:t>
            </a:r>
          </a:p>
          <a:p>
            <a:pPr lvl="1"/>
            <a:r>
              <a:rPr lang="en-US" dirty="0"/>
              <a:t>No reactions and so no change in concentrations</a:t>
            </a:r>
          </a:p>
          <a:p>
            <a:r>
              <a:rPr lang="en-US" dirty="0"/>
              <a:t>Steady state does NOT imply equilibrium</a:t>
            </a:r>
          </a:p>
          <a:p>
            <a:pPr lvl="1"/>
            <a:r>
              <a:rPr lang="en-US" dirty="0"/>
              <a:t>Reactions may still 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8366F-855A-1045-805C-AD53A0F794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00E-3F5A-8D4B-89F0-89A25258E70C}"/>
              </a:ext>
            </a:extLst>
          </p:cNvPr>
          <p:cNvSpPr txBox="1"/>
          <p:nvPr/>
        </p:nvSpPr>
        <p:spPr>
          <a:xfrm>
            <a:off x="4572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chemical system is in </a:t>
            </a:r>
            <a:r>
              <a:rPr lang="en-US" sz="2400" b="1" dirty="0"/>
              <a:t>equilibrium</a:t>
            </a:r>
            <a:r>
              <a:rPr lang="en-US" sz="2400" dirty="0"/>
              <a:t> if no reaction lowers its energy and hence no net reaction take place.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AF13E-AA0E-4F41-8DF0-C58307EEB71B}"/>
              </a:ext>
            </a:extLst>
          </p:cNvPr>
          <p:cNvSpPr txBox="1"/>
          <p:nvPr/>
        </p:nvSpPr>
        <p:spPr>
          <a:xfrm>
            <a:off x="4724400" y="15240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chemical system is in </a:t>
            </a:r>
            <a:r>
              <a:rPr lang="en-US" sz="2400" b="1" dirty="0"/>
              <a:t>steady state </a:t>
            </a:r>
            <a:r>
              <a:rPr lang="en-US" sz="2400" dirty="0"/>
              <a:t>if no concentrations are changing as time goes to infinity. </a:t>
            </a:r>
          </a:p>
        </p:txBody>
      </p:sp>
    </p:spTree>
    <p:extLst>
      <p:ext uri="{BB962C8B-B14F-4D97-AF65-F5344CB8AC3E}">
        <p14:creationId xmlns:p14="http://schemas.microsoft.com/office/powerpoint/2010/main" val="22946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30-8611-3D4F-943D-40F2AAA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Species Concentrations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</p:spPr>
            <p:txBody>
              <a:bodyPr/>
              <a:lstStyle/>
              <a:p>
                <a:r>
                  <a:rPr lang="en-US" dirty="0"/>
                  <a:t>Solve simple differential equations for chemical systems</a:t>
                </a:r>
              </a:p>
              <a:p>
                <a:r>
                  <a:rPr lang="en-US" dirty="0"/>
                  <a:t>Given an initial amount of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, find </a:t>
                </a:r>
                <a:r>
                  <a:rPr lang="en-US" i="1" dirty="0"/>
                  <a:t>A, B </a:t>
                </a:r>
                <a:r>
                  <a:rPr lang="en-US" dirty="0"/>
                  <a:t>over time.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457200"/>
                <a:r>
                  <a:rPr lang="en-US" dirty="0"/>
                  <a:t>Equations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  <a:blipFill>
                <a:blip r:embed="rId2"/>
                <a:stretch>
                  <a:fillRect l="-13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95BD-CB94-154C-B2B6-2EB0F245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/>
              <p:nvPr/>
            </p:nvSpPr>
            <p:spPr>
              <a:xfrm>
                <a:off x="914400" y="2878497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78497"/>
                <a:ext cx="922817" cy="369332"/>
              </a:xfrm>
              <a:prstGeom prst="rect">
                <a:avLst/>
              </a:prstGeom>
              <a:blipFill>
                <a:blip r:embed="rId3"/>
                <a:stretch>
                  <a:fillRect l="-6849" r="-411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2B30-8611-3D4F-943D-40F2AAA6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by 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𝑘𝑑𝑡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𝑘𝑑𝑡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We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observing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)(0)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349E4C-DE3A-B242-9FEE-B42300EFF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3657601"/>
              </a:xfrm>
              <a:blipFill>
                <a:blip r:embed="rId2"/>
                <a:stretch>
                  <a:fillRect t="-21181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595BD-CB94-154C-B2B6-2EB0F2451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/>
              <p:nvPr/>
            </p:nvSpPr>
            <p:spPr>
              <a:xfrm>
                <a:off x="990600" y="866258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4D1CB-D1DA-8E49-AA03-EF8BF4C9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866258"/>
                <a:ext cx="922817" cy="369332"/>
              </a:xfrm>
              <a:prstGeom prst="rect">
                <a:avLst/>
              </a:prstGeom>
              <a:blipFill>
                <a:blip r:embed="rId3"/>
                <a:stretch>
                  <a:fillRect l="-5405" r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173A-7DB7-9F44-8C03-0FB75A0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1028-27D5-624F-9AF8-499ACF36E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0"/>
                <a:ext cx="8229600" cy="213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at time 0?</a:t>
                </a:r>
              </a:p>
              <a:p>
                <a:r>
                  <a:rPr lang="en-US" sz="2400" dirty="0"/>
                  <a:t>How much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there at steady state,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How much </a:t>
                </a:r>
                <a:r>
                  <a:rPr lang="en-US" sz="2400" i="1" dirty="0"/>
                  <a:t>B</a:t>
                </a:r>
                <a:r>
                  <a:rPr lang="en-US" sz="2400" dirty="0"/>
                  <a:t> is there at steady state?</a:t>
                </a:r>
              </a:p>
              <a:p>
                <a:r>
                  <a:rPr lang="en-US" sz="2400" dirty="0"/>
                  <a:t>If 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how do we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E1028-27D5-624F-9AF8-499ACF36E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0"/>
                <a:ext cx="8229600" cy="2133600"/>
              </a:xfrm>
              <a:blipFill>
                <a:blip r:embed="rId2"/>
                <a:stretch>
                  <a:fillRect l="-1080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5D9D6-BD6B-4042-A030-895E05EAF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C16EF-7A32-0147-B15E-29D3DFA9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33" y="1050924"/>
            <a:ext cx="4089400" cy="2587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155F62-5A45-0B45-98CE-1B52D9541BA7}"/>
                  </a:ext>
                </a:extLst>
              </p:cNvPr>
              <p:cNvSpPr txBox="1"/>
              <p:nvPr/>
            </p:nvSpPr>
            <p:spPr>
              <a:xfrm>
                <a:off x="4406362" y="1655099"/>
                <a:ext cx="92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155F62-5A45-0B45-98CE-1B52D954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62" y="1655099"/>
                <a:ext cx="922817" cy="369332"/>
              </a:xfrm>
              <a:prstGeom prst="rect">
                <a:avLst/>
              </a:prstGeom>
              <a:blipFill>
                <a:blip r:embed="rId4"/>
                <a:stretch>
                  <a:fillRect l="-5405" r="-40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D068-8E5E-EE45-9AB7-259DF690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in Tellurium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5D33-D503-244C-9FFF-BF993060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te.setDefaultPlottingEngine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""”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model test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species A, B;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 = 100.0;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 = 0.0;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J1: A -&gt; B; k1*A;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k1 = 0.1;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end""”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(0, 50, 100)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="time",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="concentration")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7A3C-8534-8646-A086-D4AFEC4B0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AECCE-F7F0-4643-87B6-16672F7D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70" y="2667000"/>
            <a:ext cx="2544933" cy="1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029D-180B-E842-97B4-E96002CF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6248400" cy="669924"/>
          </a:xfrm>
        </p:spPr>
        <p:txBody>
          <a:bodyPr/>
          <a:lstStyle/>
          <a:p>
            <a:r>
              <a:rPr lang="en-US" dirty="0"/>
              <a:t>Reversible Reaction, Closed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1EC1E-5D06-0E49-AAC8-3BC41A985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85275"/>
                <a:ext cx="8458200" cy="5872725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Solving the differential equation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Homogeneous </a:t>
                </a:r>
                <a:r>
                  <a:rPr lang="en-US" sz="2000" dirty="0" err="1"/>
                  <a:t>eqn</a:t>
                </a:r>
                <a:r>
                  <a:rPr lang="en-US" sz="2000" dirty="0"/>
                  <a:t> (function of </a:t>
                </a:r>
                <a:r>
                  <a:rPr lang="en-US" sz="2000" i="1" dirty="0"/>
                  <a:t>A</a:t>
                </a:r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Particular 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for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: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400050" lvl="1" indent="0">
                  <a:buNone/>
                </a:pPr>
                <a:r>
                  <a:rPr lang="en-US" sz="1600" dirty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So,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Full </a:t>
                </a:r>
                <a:r>
                  <a:rPr lang="en-US" sz="2000" dirty="0" err="1"/>
                  <a:t>soln</a:t>
                </a:r>
                <a:r>
                  <a:rPr lang="en-US" sz="2000" dirty="0"/>
                  <a:t> (homogeneous + particular):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using initial value: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Result (Use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1EC1E-5D06-0E49-AAC8-3BC41A985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85275"/>
                <a:ext cx="8458200" cy="5872725"/>
              </a:xfrm>
              <a:blipFill>
                <a:blip r:embed="rId3"/>
                <a:stretch>
                  <a:fillRect l="-750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C5EDEFE-A598-F44E-900B-195A74523454}"/>
              </a:ext>
            </a:extLst>
          </p:cNvPr>
          <p:cNvGrpSpPr/>
          <p:nvPr/>
        </p:nvGrpSpPr>
        <p:grpSpPr>
          <a:xfrm>
            <a:off x="6705600" y="533400"/>
            <a:ext cx="1905000" cy="1752600"/>
            <a:chOff x="533400" y="1295400"/>
            <a:chExt cx="3363140" cy="2901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A8DE0D-E321-7D45-A935-FC4BA6F8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295400"/>
              <a:ext cx="3363140" cy="29019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9D051-955B-5A4D-88B9-5512C69619D2}"/>
                    </a:ext>
                  </a:extLst>
                </p:cNvPr>
                <p:cNvSpPr txBox="1"/>
                <p:nvPr/>
              </p:nvSpPr>
              <p:spPr>
                <a:xfrm>
                  <a:off x="1582874" y="3130550"/>
                  <a:ext cx="1391561" cy="509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9D051-955B-5A4D-88B9-5512C6961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874" y="3130550"/>
                  <a:ext cx="1391561" cy="509616"/>
                </a:xfrm>
                <a:prstGeom prst="rect">
                  <a:avLst/>
                </a:prstGeom>
                <a:blipFill>
                  <a:blip r:embed="rId5"/>
                  <a:stretch>
                    <a:fillRect l="-4762" r="-317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04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818DA-9415-D049-985F-2EEDAB35EF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Closer Look at the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6818DA-9415-D049-985F-2EEDAB35E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259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F03B8-5038-774D-97C0-7C17EFF54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14600"/>
                <a:ext cx="8229600" cy="3429000"/>
              </a:xfrm>
            </p:spPr>
            <p:txBody>
              <a:bodyPr/>
              <a:lstStyle/>
              <a:p>
                <a:r>
                  <a:rPr lang="en-US" sz="2400" dirty="0"/>
                  <a:t>What is the steady,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2400" dirty="0"/>
                  <a:t>? What is the transient?</a:t>
                </a:r>
              </a:p>
              <a:p>
                <a:r>
                  <a:rPr lang="en-US" sz="2400" dirty="0"/>
                  <a:t>What is the initial reaction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F03B8-5038-774D-97C0-7C17EFF54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14600"/>
                <a:ext cx="8229600" cy="3429000"/>
              </a:xfrm>
              <a:blipFill>
                <a:blip r:embed="rId3"/>
                <a:stretch>
                  <a:fillRect l="-1080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C65B4-99F7-7941-A916-1589D5175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0F931-F088-2C49-B5E5-95294036B8D1}"/>
                  </a:ext>
                </a:extLst>
              </p:cNvPr>
              <p:cNvSpPr/>
              <p:nvPr/>
            </p:nvSpPr>
            <p:spPr>
              <a:xfrm>
                <a:off x="-152400" y="1203384"/>
                <a:ext cx="8686800" cy="85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E0F931-F088-2C49-B5E5-95294036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203384"/>
                <a:ext cx="8686800" cy="854016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6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C04554-BE85-E047-AB26-C7DE247085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C04554-BE85-E047-AB26-C7DE24708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0BF13-A25B-5042-B73F-E7D6D5013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FB4FB8-23EE-CD47-AF36-13452DC5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10739"/>
            <a:ext cx="2733822" cy="2066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4FD46-752A-DC4D-B21A-FAD558CC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406758"/>
            <a:ext cx="2720852" cy="20039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0589FF-55BF-CD47-923E-BD6A950E3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480959"/>
            <a:ext cx="2694625" cy="1925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A1A9B-EF36-8A49-BEF0-2B78198DB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2476992"/>
            <a:ext cx="2771375" cy="18635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3A49A-3F94-884C-B242-7C20AE827530}"/>
              </a:ext>
            </a:extLst>
          </p:cNvPr>
          <p:cNvSpPr/>
          <p:nvPr/>
        </p:nvSpPr>
        <p:spPr>
          <a:xfrm>
            <a:off x="1181100" y="1066800"/>
            <a:ext cx="4381500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66DF1-E346-6D41-970B-71A0850B212F}"/>
              </a:ext>
            </a:extLst>
          </p:cNvPr>
          <p:cNvSpPr/>
          <p:nvPr/>
        </p:nvSpPr>
        <p:spPr>
          <a:xfrm>
            <a:off x="1066800" y="4317736"/>
            <a:ext cx="4381500" cy="2988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4C458-54ED-954F-923E-65942D9E0320}"/>
              </a:ext>
            </a:extLst>
          </p:cNvPr>
          <p:cNvSpPr txBox="1"/>
          <p:nvPr/>
        </p:nvSpPr>
        <p:spPr>
          <a:xfrm>
            <a:off x="762000" y="26353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2E103-BF2D-804A-BE96-A9EC02948735}"/>
              </a:ext>
            </a:extLst>
          </p:cNvPr>
          <p:cNvSpPr txBox="1"/>
          <p:nvPr/>
        </p:nvSpPr>
        <p:spPr>
          <a:xfrm>
            <a:off x="3527276" y="262715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BAB07-9757-1A4E-822F-FE9D0A96B9C0}"/>
              </a:ext>
            </a:extLst>
          </p:cNvPr>
          <p:cNvSpPr txBox="1"/>
          <p:nvPr/>
        </p:nvSpPr>
        <p:spPr>
          <a:xfrm>
            <a:off x="674119" y="46524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E64F4-1641-8D48-A912-1ECE8D2657EA}"/>
              </a:ext>
            </a:extLst>
          </p:cNvPr>
          <p:cNvSpPr txBox="1"/>
          <p:nvPr/>
        </p:nvSpPr>
        <p:spPr>
          <a:xfrm>
            <a:off x="3444480" y="460206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BDC0D2-86B7-E04A-A334-2C3AD7EFBF88}"/>
                  </a:ext>
                </a:extLst>
              </p:cNvPr>
              <p:cNvSpPr/>
              <p:nvPr/>
            </p:nvSpPr>
            <p:spPr>
              <a:xfrm>
                <a:off x="0" y="873206"/>
                <a:ext cx="7620000" cy="85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BDC0D2-86B7-E04A-A334-2C3AD7EFB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73206"/>
                <a:ext cx="7620000" cy="854016"/>
              </a:xfrm>
              <a:prstGeom prst="rect">
                <a:avLst/>
              </a:prstGeom>
              <a:blipFill>
                <a:blip r:embed="rId8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9239749-F66E-224D-BEF7-BC7D3E6AE711}"/>
              </a:ext>
            </a:extLst>
          </p:cNvPr>
          <p:cNvSpPr txBox="1"/>
          <p:nvPr/>
        </p:nvSpPr>
        <p:spPr>
          <a:xfrm>
            <a:off x="5943600" y="2153826"/>
            <a:ext cx="28873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are A</a:t>
            </a:r>
            <a:r>
              <a:rPr lang="en-US" sz="2400" baseline="-25000" dirty="0"/>
              <a:t>0</a:t>
            </a:r>
            <a:r>
              <a:rPr lang="en-US" sz="2400" dirty="0"/>
              <a:t>, B</a:t>
            </a:r>
            <a:r>
              <a:rPr lang="en-US" sz="2400" baseline="-25000" dirty="0"/>
              <a:t>0</a:t>
            </a:r>
            <a:r>
              <a:rPr lang="en-US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Where is k</a:t>
            </a:r>
            <a:r>
              <a:rPr lang="en-US" sz="2400" baseline="-25000" dirty="0"/>
              <a:t>1</a:t>
            </a:r>
            <a:r>
              <a:rPr lang="en-US" sz="2400" dirty="0"/>
              <a:t> &gt; k</a:t>
            </a:r>
            <a:r>
              <a:rPr lang="en-US" sz="2400" baseline="-25000" dirty="0"/>
              <a:t>2</a:t>
            </a:r>
            <a:r>
              <a:rPr lang="en-US" sz="24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A</a:t>
            </a:r>
            <a:r>
              <a:rPr lang="en-US" sz="2400" baseline="-25000" dirty="0"/>
              <a:t>EQ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65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012-3288-464D-8ABB-1366F3A9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In Tellurium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3BF86-DCD2-654B-BC3C-0875A3C9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species A, B;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60.0;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40.0;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A -&gt; B; k1*A;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J2: B -&gt; A; k2*B;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k1 = 0.1;   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k2 = 0.2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22EDD-7134-E14C-BC7E-22663C7A4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D02B4-3DE5-E349-9BFA-D0EDAC6B1B05}"/>
              </a:ext>
            </a:extLst>
          </p:cNvPr>
          <p:cNvSpPr txBox="1"/>
          <p:nvPr/>
        </p:nvSpPr>
        <p:spPr>
          <a:xfrm>
            <a:off x="5486400" y="2667000"/>
            <a:ext cx="1583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5565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5DEB6A-2F30-1747-BD01-B0F2A6748E19}"/>
              </a:ext>
            </a:extLst>
          </p:cNvPr>
          <p:cNvGrpSpPr/>
          <p:nvPr/>
        </p:nvGrpSpPr>
        <p:grpSpPr>
          <a:xfrm>
            <a:off x="1295400" y="890816"/>
            <a:ext cx="5322282" cy="2690584"/>
            <a:chOff x="1295400" y="890816"/>
            <a:chExt cx="5322282" cy="26905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C4D28C-3D12-EB44-AA8C-EEE81C3F3EFF}"/>
                </a:ext>
              </a:extLst>
            </p:cNvPr>
            <p:cNvGrpSpPr/>
            <p:nvPr/>
          </p:nvGrpSpPr>
          <p:grpSpPr>
            <a:xfrm>
              <a:off x="1295400" y="944639"/>
              <a:ext cx="5322282" cy="2636761"/>
              <a:chOff x="3288318" y="805681"/>
              <a:chExt cx="5322282" cy="26367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ADA165-292E-214A-8F7E-40B51826126F}"/>
                  </a:ext>
                </a:extLst>
              </p:cNvPr>
              <p:cNvGrpSpPr/>
              <p:nvPr/>
            </p:nvGrpSpPr>
            <p:grpSpPr>
              <a:xfrm>
                <a:off x="3429000" y="1140586"/>
                <a:ext cx="5181600" cy="2209800"/>
                <a:chOff x="407425" y="2404422"/>
                <a:chExt cx="8431775" cy="428530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5164E94-5AB4-3D46-9813-B497AE6B7E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25" y="2404422"/>
                  <a:ext cx="8298425" cy="4072578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446740-EDDC-114F-9665-C4010DD2FB72}"/>
                    </a:ext>
                  </a:extLst>
                </p:cNvPr>
                <p:cNvSpPr txBox="1"/>
                <p:nvPr/>
              </p:nvSpPr>
              <p:spPr>
                <a:xfrm>
                  <a:off x="1905000" y="5943600"/>
                  <a:ext cx="29933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*</a:t>
                  </a:r>
                  <a:r>
                    <a:rPr lang="en-US" sz="1200" dirty="0" err="1"/>
                    <a:t>Vilar</a:t>
                  </a:r>
                  <a:r>
                    <a:rPr lang="en-US" sz="1200" dirty="0"/>
                    <a:t> et al., 2003. Journal of Cell Biology.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7EFF2FA-298F-F34D-8AE5-80AB8190830F}"/>
                    </a:ext>
                  </a:extLst>
                </p:cNvPr>
                <p:cNvSpPr/>
                <p:nvPr/>
              </p:nvSpPr>
              <p:spPr>
                <a:xfrm>
                  <a:off x="5562600" y="4779631"/>
                  <a:ext cx="3143250" cy="116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B6FF7E3-AB1A-7E42-B8D8-0567F2D5DCAC}"/>
                    </a:ext>
                  </a:extLst>
                </p:cNvPr>
                <p:cNvSpPr/>
                <p:nvPr/>
              </p:nvSpPr>
              <p:spPr>
                <a:xfrm>
                  <a:off x="5562600" y="5105400"/>
                  <a:ext cx="3276600" cy="158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84C940-5372-3041-ACDF-698DD6AA6618}"/>
                  </a:ext>
                </a:extLst>
              </p:cNvPr>
              <p:cNvSpPr txBox="1"/>
              <p:nvPr/>
            </p:nvSpPr>
            <p:spPr>
              <a:xfrm>
                <a:off x="3520281" y="845341"/>
                <a:ext cx="2193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System Diagram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C4BF675-BBEC-D446-966B-6FF37874DE17}"/>
                  </a:ext>
                </a:extLst>
              </p:cNvPr>
              <p:cNvSpPr/>
              <p:nvPr/>
            </p:nvSpPr>
            <p:spPr>
              <a:xfrm>
                <a:off x="3288318" y="805681"/>
                <a:ext cx="3552710" cy="2636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0C7EB-3713-224A-9709-336BBA43F294}"/>
                    </a:ext>
                  </a:extLst>
                </p:cNvPr>
                <p:cNvSpPr/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250C7EB-3713-224A-9709-336BBA43F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95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BFB660D-80B3-8B4C-BBF1-277E29ABC829}"/>
                    </a:ext>
                  </a:extLst>
                </p:cNvPr>
                <p:cNvSpPr/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BFB660D-80B3-8B4C-BBF1-277E29ABC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760174D-54E6-5A4C-8BB8-4C529C82425F}"/>
                    </a:ext>
                  </a:extLst>
                </p:cNvPr>
                <p:cNvSpPr/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760174D-54E6-5A4C-8BB8-4C529C824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Model of the lac Operon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1139590"/>
                <a:ext cx="4006353" cy="701218"/>
              </a:xfrm>
              <a:prstGeom prst="rect">
                <a:avLst/>
              </a:prstGeom>
              <a:blipFill>
                <a:blip r:embed="rId7"/>
                <a:stretch>
                  <a:fillRect l="-1266"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2006140"/>
                <a:ext cx="2170338" cy="701218"/>
              </a:xfrm>
              <a:prstGeom prst="rect">
                <a:avLst/>
              </a:prstGeom>
              <a:blipFill>
                <a:blip r:embed="rId8"/>
                <a:stretch>
                  <a:fillRect l="-2924" t="-1786" r="-175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/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external inducer (lactose)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/>
                  <a:t> = concentration of internal inducer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= concentration of permease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29ADD5-E79C-5749-B4B5-811D986E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38271"/>
                <a:ext cx="6950137" cy="1200329"/>
              </a:xfrm>
              <a:prstGeom prst="rect">
                <a:avLst/>
              </a:prstGeom>
              <a:blipFill>
                <a:blip r:embed="rId9"/>
                <a:stretch>
                  <a:fillRect l="-18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/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>
                    <a:latin typeface="+mn-lt"/>
                  </a:rPr>
                  <a:t>Given</a:t>
                </a:r>
                <a:r>
                  <a:rPr lang="en-US" sz="2800" dirty="0">
                    <a:latin typeface="+mn-lt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+mn-l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:r>
                  <a:rPr lang="en-US" sz="2800" b="1" dirty="0">
                    <a:latin typeface="+mn-lt"/>
                  </a:rPr>
                  <a:t>Find</a:t>
                </a:r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EC66B-F889-B946-A28F-B05346B7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8426"/>
                <a:ext cx="8113440" cy="861774"/>
              </a:xfrm>
              <a:prstGeom prst="rect">
                <a:avLst/>
              </a:prstGeom>
              <a:blipFill>
                <a:blip r:embed="rId10"/>
                <a:stretch>
                  <a:fillRect l="-2656" t="-115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B169-E51C-CE4A-BE9D-D56CC2A6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943600" cy="669924"/>
          </a:xfrm>
        </p:spPr>
        <p:txBody>
          <a:bodyPr/>
          <a:lstStyle/>
          <a:p>
            <a:r>
              <a:rPr lang="en-US" dirty="0"/>
              <a:t>Reversible Reaction, Open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3487E7F-A9C5-8140-8016-5F6D4EF9B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81399"/>
                <a:ext cx="8229600" cy="3032126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13487E7F-A9C5-8140-8016-5F6D4EF9B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81399"/>
                <a:ext cx="8229600" cy="3032126"/>
              </a:xfrm>
              <a:blipFill>
                <a:blip r:embed="rId2"/>
                <a:stretch>
                  <a:fillRect l="-1389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EBDC9-C993-9D43-A764-1097E4D6D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8C62B-D592-2743-9F75-FAC255EE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432796"/>
            <a:ext cx="7169431" cy="21486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CCFB39-3C27-6142-9442-6F89CA2F9EF4}"/>
              </a:ext>
            </a:extLst>
          </p:cNvPr>
          <p:cNvSpPr txBox="1"/>
          <p:nvPr/>
        </p:nvSpPr>
        <p:spPr>
          <a:xfrm>
            <a:off x="6581507" y="267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text book)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35C6C1-F9A9-304A-864B-D687B805B448}"/>
              </a:ext>
            </a:extLst>
          </p:cNvPr>
          <p:cNvGrpSpPr/>
          <p:nvPr/>
        </p:nvGrpSpPr>
        <p:grpSpPr>
          <a:xfrm>
            <a:off x="6781800" y="334168"/>
            <a:ext cx="2133600" cy="1723232"/>
            <a:chOff x="6858000" y="334168"/>
            <a:chExt cx="2133600" cy="17232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44468C-58F2-C54B-BFDE-60175B85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6674" y="334168"/>
              <a:ext cx="1880479" cy="17232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A5BF163-C88E-9F4A-A9B8-E8C918CB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000" y="1195784"/>
              <a:ext cx="1388702" cy="609165"/>
            </a:xfrm>
            <a:prstGeom prst="rect">
              <a:avLst/>
            </a:prstGeom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A258781-393E-554B-9C6A-146F8A74D0B1}"/>
                </a:ext>
              </a:extLst>
            </p:cNvPr>
            <p:cNvSpPr/>
            <p:nvPr/>
          </p:nvSpPr>
          <p:spPr>
            <a:xfrm>
              <a:off x="7078126" y="1208808"/>
              <a:ext cx="314635" cy="618171"/>
            </a:xfrm>
            <a:custGeom>
              <a:avLst/>
              <a:gdLst>
                <a:gd name="connsiteX0" fmla="*/ 0 w 562708"/>
                <a:gd name="connsiteY0" fmla="*/ 0 h 1041009"/>
                <a:gd name="connsiteX1" fmla="*/ 84407 w 562708"/>
                <a:gd name="connsiteY1" fmla="*/ 506437 h 1041009"/>
                <a:gd name="connsiteX2" fmla="*/ 309490 w 562708"/>
                <a:gd name="connsiteY2" fmla="*/ 844061 h 1041009"/>
                <a:gd name="connsiteX3" fmla="*/ 562708 w 56270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708" h="1041009">
                  <a:moveTo>
                    <a:pt x="0" y="0"/>
                  </a:moveTo>
                  <a:cubicBezTo>
                    <a:pt x="16412" y="182880"/>
                    <a:pt x="32825" y="365760"/>
                    <a:pt x="84407" y="506437"/>
                  </a:cubicBezTo>
                  <a:cubicBezTo>
                    <a:pt x="135989" y="647114"/>
                    <a:pt x="229773" y="754966"/>
                    <a:pt x="309490" y="844061"/>
                  </a:cubicBezTo>
                  <a:cubicBezTo>
                    <a:pt x="389207" y="933156"/>
                    <a:pt x="562708" y="1041009"/>
                    <a:pt x="562708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A239F0-821B-2A47-94CA-FDD037CB656F}"/>
                    </a:ext>
                  </a:extLst>
                </p:cNvPr>
                <p:cNvSpPr txBox="1"/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A239F0-821B-2A47-94CA-FDD037CB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5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0C54-92A7-2A41-8B18-70B077D8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2EB2-0E2A-684A-A112-2DA686AFD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2260"/>
            <a:ext cx="8229600" cy="3741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Tellurium simulation for the above system</a:t>
            </a:r>
          </a:p>
          <a:p>
            <a:pPr marL="400050" lvl="1" indent="0">
              <a:buNone/>
            </a:pPr>
            <a:r>
              <a:rPr lang="en-US" dirty="0"/>
              <a:t>A0 = 40;    B0 = 60; </a:t>
            </a:r>
          </a:p>
          <a:p>
            <a:pPr marL="400050" lvl="1" indent="0">
              <a:buNone/>
            </a:pPr>
            <a:r>
              <a:rPr lang="en-US" dirty="0"/>
              <a:t>k1 = 0.1;    k2 = 0.2;  k3 = 0.1    vin = 1 </a:t>
            </a:r>
          </a:p>
          <a:p>
            <a:pPr marL="0" indent="0">
              <a:buNone/>
            </a:pPr>
            <a:r>
              <a:rPr lang="en-US" dirty="0"/>
              <a:t>Questions</a:t>
            </a:r>
          </a:p>
          <a:p>
            <a:r>
              <a:rPr lang="en-US" dirty="0"/>
              <a:t>What are the steady state values of A, B?</a:t>
            </a:r>
          </a:p>
          <a:p>
            <a:r>
              <a:rPr lang="en-US" dirty="0"/>
              <a:t>At what time is A = B?</a:t>
            </a:r>
          </a:p>
          <a:p>
            <a:r>
              <a:rPr lang="en-US" dirty="0"/>
              <a:t>How do the above change if k1=0.2, k2=0.1?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358B-38AD-244B-A0BA-A797C6C53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92045-9155-FD44-BA7A-B910C5C5D63B}"/>
              </a:ext>
            </a:extLst>
          </p:cNvPr>
          <p:cNvGrpSpPr/>
          <p:nvPr/>
        </p:nvGrpSpPr>
        <p:grpSpPr>
          <a:xfrm>
            <a:off x="6781800" y="334168"/>
            <a:ext cx="2133600" cy="1723232"/>
            <a:chOff x="6858000" y="334168"/>
            <a:chExt cx="2133600" cy="17232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73D0CF-CBD0-3C46-B8D1-567A4E9E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674" y="334168"/>
              <a:ext cx="1880479" cy="17232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A1B309-B4A1-4548-9CA9-1CA840484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1195784"/>
              <a:ext cx="1388702" cy="609165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BFC1204-86EF-2F4D-AC1B-7FA3EF1F4AB2}"/>
                </a:ext>
              </a:extLst>
            </p:cNvPr>
            <p:cNvSpPr/>
            <p:nvPr/>
          </p:nvSpPr>
          <p:spPr>
            <a:xfrm>
              <a:off x="7078126" y="1208808"/>
              <a:ext cx="314635" cy="618171"/>
            </a:xfrm>
            <a:custGeom>
              <a:avLst/>
              <a:gdLst>
                <a:gd name="connsiteX0" fmla="*/ 0 w 562708"/>
                <a:gd name="connsiteY0" fmla="*/ 0 h 1041009"/>
                <a:gd name="connsiteX1" fmla="*/ 84407 w 562708"/>
                <a:gd name="connsiteY1" fmla="*/ 506437 h 1041009"/>
                <a:gd name="connsiteX2" fmla="*/ 309490 w 562708"/>
                <a:gd name="connsiteY2" fmla="*/ 844061 h 1041009"/>
                <a:gd name="connsiteX3" fmla="*/ 562708 w 56270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708" h="1041009">
                  <a:moveTo>
                    <a:pt x="0" y="0"/>
                  </a:moveTo>
                  <a:cubicBezTo>
                    <a:pt x="16412" y="182880"/>
                    <a:pt x="32825" y="365760"/>
                    <a:pt x="84407" y="506437"/>
                  </a:cubicBezTo>
                  <a:cubicBezTo>
                    <a:pt x="135989" y="647114"/>
                    <a:pt x="229773" y="754966"/>
                    <a:pt x="309490" y="844061"/>
                  </a:cubicBezTo>
                  <a:cubicBezTo>
                    <a:pt x="389207" y="933156"/>
                    <a:pt x="562708" y="1041009"/>
                    <a:pt x="562708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3369AD-EF5C-1E45-A35A-C31E1DBD3966}"/>
                    </a:ext>
                  </a:extLst>
                </p:cNvPr>
                <p:cNvSpPr txBox="1"/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3369AD-EF5C-1E45-A35A-C31E1DBD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16" y="1323201"/>
                  <a:ext cx="305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263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0B1-01D1-454C-9E53-9FEB6861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You Should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2F41-7313-5545-A2E6-7FAF74BF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solutions to differential equations</a:t>
            </a:r>
          </a:p>
          <a:p>
            <a:pPr lvl="1"/>
            <a:r>
              <a:rPr lang="en-US" dirty="0"/>
              <a:t>Euler algorithm, how improve efficiency</a:t>
            </a:r>
          </a:p>
          <a:p>
            <a:pPr lvl="1"/>
            <a:r>
              <a:rPr lang="en-US" dirty="0"/>
              <a:t>How use python solver</a:t>
            </a:r>
          </a:p>
          <a:p>
            <a:r>
              <a:rPr lang="en-US" dirty="0"/>
              <a:t>System response</a:t>
            </a:r>
          </a:p>
          <a:p>
            <a:pPr lvl="1"/>
            <a:r>
              <a:rPr lang="en-US" dirty="0"/>
              <a:t>Thermodynamics system types: isolated, closed, open</a:t>
            </a:r>
          </a:p>
          <a:p>
            <a:pPr lvl="1"/>
            <a:r>
              <a:rPr lang="en-US" dirty="0"/>
              <a:t>Transient and steady state responses</a:t>
            </a:r>
          </a:p>
          <a:p>
            <a:pPr lvl="1"/>
            <a:r>
              <a:rPr lang="en-US" dirty="0"/>
              <a:t>Steady state vs. equilibrium</a:t>
            </a:r>
          </a:p>
          <a:p>
            <a:pPr lvl="1"/>
            <a:r>
              <a:rPr lang="en-US" dirty="0"/>
              <a:t>Solutions in Tellurium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4CF4D-6E4E-EC4C-B953-D5DFC521D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46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Problem (IVP)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55C865-09EC-DE4B-B163-5EACB4E3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Given</a:t>
            </a:r>
          </a:p>
          <a:p>
            <a:r>
              <a:rPr lang="en-US" sz="2400" i="1" dirty="0"/>
              <a:t>N </a:t>
            </a:r>
            <a:r>
              <a:rPr lang="en-US" sz="2400" dirty="0"/>
              <a:t>ordinary differential equations in </a:t>
            </a:r>
            <a:r>
              <a:rPr lang="en-US" sz="2400" i="1" dirty="0"/>
              <a:t>N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Values for the </a:t>
            </a:r>
            <a:r>
              <a:rPr lang="en-US" sz="2400" i="1" dirty="0"/>
              <a:t>N</a:t>
            </a:r>
            <a:r>
              <a:rPr lang="en-US" sz="2400" dirty="0"/>
              <a:t> variables at time 0</a:t>
            </a:r>
          </a:p>
          <a:p>
            <a:pPr marL="0" indent="0">
              <a:buNone/>
            </a:pPr>
            <a:r>
              <a:rPr lang="en-US" sz="2400" b="1" dirty="0"/>
              <a:t>Find</a:t>
            </a:r>
          </a:p>
          <a:p>
            <a:r>
              <a:rPr lang="en-US" sz="2400" dirty="0"/>
              <a:t>Values of the </a:t>
            </a:r>
            <a:r>
              <a:rPr lang="en-US" sz="2400" i="1" dirty="0"/>
              <a:t>N</a:t>
            </a:r>
            <a:r>
              <a:rPr lang="en-US" sz="2400" dirty="0"/>
              <a:t> variables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47DBAC75-9894-CB4B-9C03-262A1FEEE157}"/>
              </a:ext>
            </a:extLst>
          </p:cNvPr>
          <p:cNvSpPr txBox="1">
            <a:spLocks/>
          </p:cNvSpPr>
          <p:nvPr/>
        </p:nvSpPr>
        <p:spPr>
          <a:xfrm>
            <a:off x="381000" y="3810001"/>
            <a:ext cx="8229600" cy="24251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/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Notation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the value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at time </a:t>
                </a:r>
                <a:r>
                  <a:rPr lang="en-US" sz="2400" i="1" dirty="0"/>
                  <a:t>t</a:t>
                </a:r>
                <a:endParaRPr lang="en-US" sz="2400" dirty="0"/>
              </a:p>
              <a:p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derivate of the </a:t>
                </a:r>
                <a:r>
                  <a:rPr lang="en-US" sz="2400" i="1" dirty="0"/>
                  <a:t>n</a:t>
                </a:r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variable </a:t>
                </a:r>
                <a:r>
                  <a:rPr lang="en-US" sz="2400" dirty="0" err="1"/>
                  <a:t>w.r.t</a:t>
                </a:r>
                <a:r>
                  <a:rPr lang="en-US" sz="2400" dirty="0"/>
                  <a:t>. time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an analytic function (infinitely differentiable)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908FB3-0F7A-EC47-86EF-F3CEAD46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3429000"/>
                <a:ext cx="7742697" cy="2829877"/>
              </a:xfrm>
              <a:prstGeom prst="rect">
                <a:avLst/>
              </a:prstGeom>
              <a:blipFill>
                <a:blip r:embed="rId3"/>
                <a:stretch>
                  <a:fillRect l="-1146" t="-1786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D6F50F-9BF8-B148-A5D9-80C42EC401EC}"/>
              </a:ext>
            </a:extLst>
          </p:cNvPr>
          <p:cNvGrpSpPr/>
          <p:nvPr/>
        </p:nvGrpSpPr>
        <p:grpSpPr>
          <a:xfrm>
            <a:off x="3505200" y="102508"/>
            <a:ext cx="5322282" cy="2690584"/>
            <a:chOff x="1295400" y="890816"/>
            <a:chExt cx="5322282" cy="26905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764AF0-7977-C44B-AA67-7070E81B2864}"/>
                </a:ext>
              </a:extLst>
            </p:cNvPr>
            <p:cNvGrpSpPr/>
            <p:nvPr/>
          </p:nvGrpSpPr>
          <p:grpSpPr>
            <a:xfrm>
              <a:off x="1295400" y="944639"/>
              <a:ext cx="5322282" cy="2636761"/>
              <a:chOff x="3288318" y="805681"/>
              <a:chExt cx="5322282" cy="263676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A7426E-B32B-7848-A1AB-64A739FA130F}"/>
                  </a:ext>
                </a:extLst>
              </p:cNvPr>
              <p:cNvGrpSpPr/>
              <p:nvPr/>
            </p:nvGrpSpPr>
            <p:grpSpPr>
              <a:xfrm>
                <a:off x="3429000" y="1140586"/>
                <a:ext cx="5181600" cy="2209800"/>
                <a:chOff x="407425" y="2404422"/>
                <a:chExt cx="8431775" cy="428530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1156B12-845F-5E48-9A5A-3C2FAC768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25" y="2404422"/>
                  <a:ext cx="8298425" cy="4072578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EC63E69-2673-0445-8DA2-4634BA8A2DE3}"/>
                    </a:ext>
                  </a:extLst>
                </p:cNvPr>
                <p:cNvSpPr txBox="1"/>
                <p:nvPr/>
              </p:nvSpPr>
              <p:spPr>
                <a:xfrm>
                  <a:off x="1905000" y="5943600"/>
                  <a:ext cx="29933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*</a:t>
                  </a:r>
                  <a:r>
                    <a:rPr lang="en-US" sz="1200" dirty="0" err="1"/>
                    <a:t>Vilar</a:t>
                  </a:r>
                  <a:r>
                    <a:rPr lang="en-US" sz="1200" dirty="0"/>
                    <a:t> et al., 2003. Journal of Cell Biology.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7A65796-39E7-D34E-AA3E-41DA6DAA89D7}"/>
                    </a:ext>
                  </a:extLst>
                </p:cNvPr>
                <p:cNvSpPr/>
                <p:nvPr/>
              </p:nvSpPr>
              <p:spPr>
                <a:xfrm>
                  <a:off x="5562600" y="4779631"/>
                  <a:ext cx="3143250" cy="1163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2E74F01-F226-AB4E-9747-0083ECE776F1}"/>
                    </a:ext>
                  </a:extLst>
                </p:cNvPr>
                <p:cNvSpPr/>
                <p:nvPr/>
              </p:nvSpPr>
              <p:spPr>
                <a:xfrm>
                  <a:off x="5562600" y="5105400"/>
                  <a:ext cx="3276600" cy="158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02E88-72D4-D941-8701-814BBE6F7A2D}"/>
                  </a:ext>
                </a:extLst>
              </p:cNvPr>
              <p:cNvSpPr txBox="1"/>
              <p:nvPr/>
            </p:nvSpPr>
            <p:spPr>
              <a:xfrm>
                <a:off x="3520281" y="845341"/>
                <a:ext cx="2193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System Diagram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DE1E898-474D-6C4C-A424-3BC14C403692}"/>
                  </a:ext>
                </a:extLst>
              </p:cNvPr>
              <p:cNvSpPr/>
              <p:nvPr/>
            </p:nvSpPr>
            <p:spPr>
              <a:xfrm>
                <a:off x="3288318" y="805681"/>
                <a:ext cx="3552710" cy="2636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DB5AD55-35E2-EB41-BDDA-AEEB9D2C905B}"/>
                    </a:ext>
                  </a:extLst>
                </p:cNvPr>
                <p:cNvSpPr/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DB5AD55-35E2-EB41-BDDA-AEEB9D2C90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999" y="890816"/>
                  <a:ext cx="74167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8874336-E95E-FE40-B97F-D00B66EE7E11}"/>
                    </a:ext>
                  </a:extLst>
                </p:cNvPr>
                <p:cNvSpPr/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8874336-E95E-FE40-B97F-D00B66EE7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325" y="1783864"/>
                  <a:ext cx="71122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18BBD4-6865-9C40-B0F7-090501DBC73D}"/>
                    </a:ext>
                  </a:extLst>
                </p:cNvPr>
                <p:cNvSpPr/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18BBD4-6865-9C40-B0F7-090501DBC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376" y="1094805"/>
                  <a:ext cx="46788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19C4F-8550-FA4A-8AE7-A0226F9A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IVP for lac Operon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514600"/>
                <a:ext cx="8229600" cy="2971800"/>
              </a:xfrm>
            </p:spPr>
            <p:txBody>
              <a:bodyPr/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2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5715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are reasonable initial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Something small, but not 0.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FB0A1A-ED5A-424F-ABC8-4AE1D2F61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514600"/>
                <a:ext cx="8229600" cy="2971800"/>
              </a:xfrm>
              <a:blipFill>
                <a:blip r:embed="rId7"/>
                <a:stretch>
                  <a:fillRect l="-1389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FC8F-7BDF-974F-8CD1-374A3CC93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/>
              <p:nvPr/>
            </p:nvSpPr>
            <p:spPr>
              <a:xfrm>
                <a:off x="704441" y="1660982"/>
                <a:ext cx="400635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0522CB-5AB5-F946-A257-2ABC535A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1" y="1660982"/>
                <a:ext cx="4006353" cy="701218"/>
              </a:xfrm>
              <a:prstGeom prst="rect">
                <a:avLst/>
              </a:prstGeom>
              <a:blipFill>
                <a:blip r:embed="rId8"/>
                <a:stretch>
                  <a:fillRect l="-946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/>
              <p:nvPr/>
            </p:nvSpPr>
            <p:spPr>
              <a:xfrm>
                <a:off x="5525862" y="1660982"/>
                <a:ext cx="217033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900BF5-ABEA-454F-A889-2B3517C7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62" y="1660982"/>
                <a:ext cx="2170338" cy="701218"/>
              </a:xfrm>
              <a:prstGeom prst="rect">
                <a:avLst/>
              </a:prstGeom>
              <a:blipFill>
                <a:blip r:embed="rId9"/>
                <a:stretch>
                  <a:fillRect l="-2326" t="-1786" r="-17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85C9-D92B-5442-A21B-E2AD00FC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Algorithm for IVP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AD3F6-B3BD-204E-BCC6-2E40972F8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3505200"/>
                <a:ext cx="8229600" cy="2286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t = 0..T-1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 = 0..N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delta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𝑑𝑡</m:t>
                    </m:r>
                  </m:oMath>
                </a14:m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12573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+ delta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CAD3F6-B3BD-204E-BCC6-2E40972F8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505200"/>
                <a:ext cx="8229600" cy="2286000"/>
              </a:xfrm>
              <a:blipFill>
                <a:blip r:embed="rId2"/>
                <a:stretch>
                  <a:fillRect l="-924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B1B4B-E646-B144-8F79-A21093CE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44E03-00C5-E348-9373-16C42C62AD35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8482643" cy="2110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Given</a:t>
                </a:r>
                <a:r>
                  <a:rPr lang="en-US" sz="2400" dirty="0"/>
                  <a:t>: Differential equations and initial values for </a:t>
                </a:r>
                <a:r>
                  <a:rPr lang="en-US" sz="2400" i="1" dirty="0"/>
                  <a:t>n</a:t>
                </a:r>
                <a:r>
                  <a:rPr lang="en-US" sz="2400" dirty="0"/>
                  <a:t> variables</a:t>
                </a:r>
              </a:p>
              <a:p>
                <a:r>
                  <a:rPr lang="en-US" sz="2400" b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 Values of variables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D44E03-00C5-E348-9373-16C42C62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482643" cy="2110386"/>
              </a:xfrm>
              <a:prstGeom prst="rect">
                <a:avLst/>
              </a:prstGeom>
              <a:blipFill>
                <a:blip r:embed="rId3"/>
                <a:stretch>
                  <a:fillRect l="-1198" t="-2395" r="-150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193D253-F58C-CC42-A7BF-616DB5779FF3}"/>
              </a:ext>
            </a:extLst>
          </p:cNvPr>
          <p:cNvSpPr/>
          <p:nvPr/>
        </p:nvSpPr>
        <p:spPr>
          <a:xfrm>
            <a:off x="5562600" y="44958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7CDC30-6A72-3C4E-91C7-6C154E88F442}"/>
                  </a:ext>
                </a:extLst>
              </p:cNvPr>
              <p:cNvSpPr txBox="1"/>
              <p:nvPr/>
            </p:nvSpPr>
            <p:spPr>
              <a:xfrm>
                <a:off x="4191000" y="3272135"/>
                <a:ext cx="453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Key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consideration:How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big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7CDC30-6A72-3C4E-91C7-6C154E88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72135"/>
                <a:ext cx="4533100" cy="461665"/>
              </a:xfrm>
              <a:prstGeom prst="rect">
                <a:avLst/>
              </a:prstGeom>
              <a:blipFill>
                <a:blip r:embed="rId4"/>
                <a:stretch>
                  <a:fillRect l="-1955" t="-1081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0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B001-09BB-E34C-A75D-0A9E22B2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for lac Operon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8563-7FB0-0649-B649-F22A7A83C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705A-6B87-C944-84CA-17E4060C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56964"/>
            <a:ext cx="3641918" cy="2589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ED91A-195E-9441-B754-6F88556B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12" y="3727695"/>
            <a:ext cx="3632688" cy="2618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FB129-8BC5-9446-852B-9E6422017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069644"/>
            <a:ext cx="3644900" cy="25285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5AFD8-C6A6-174E-88E3-441A369F8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105" y="1010287"/>
            <a:ext cx="3634447" cy="26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82D7-0914-8F4A-9CF9-D365F962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324-EFF3-A34A-AA60-22AE593F17B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2530" name="AutoShape 2">
            <a:extLst>
              <a:ext uri="{FF2B5EF4-FFF2-40B4-BE49-F238E27FC236}">
                <a16:creationId xmlns:a16="http://schemas.microsoft.com/office/drawing/2014/main" id="{9D7E6491-C1F7-B44B-8299-3F68E44BE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 for a Numerical 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C4E30A-BCF7-ED40-ADCF-DA7216901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72001"/>
          </a:xfrm>
        </p:spPr>
        <p:txBody>
          <a:bodyPr/>
          <a:lstStyle/>
          <a:p>
            <a:r>
              <a:rPr lang="en-US" altLang="zh-TW" dirty="0"/>
              <a:t>The function is “smooth enough” </a:t>
            </a:r>
          </a:p>
          <a:p>
            <a:pPr lvl="1"/>
            <a:r>
              <a:rPr lang="en-US" altLang="zh-TW" dirty="0"/>
              <a:t>Two ways of expressing “smooth enough”</a:t>
            </a:r>
          </a:p>
          <a:p>
            <a:pPr lvl="2"/>
            <a:r>
              <a:rPr lang="en-US" altLang="zh-TW" dirty="0"/>
              <a:t>Lipschitz continuity</a:t>
            </a:r>
          </a:p>
          <a:p>
            <a:pPr lvl="2"/>
            <a:r>
              <a:rPr lang="en-US" altLang="zh-TW" dirty="0"/>
              <a:t>Smooth and uniformly monotone decreasing</a:t>
            </a:r>
          </a:p>
          <a:p>
            <a:r>
              <a:rPr lang="en-US" altLang="zh-TW" dirty="0"/>
              <a:t>If smooth enough, then</a:t>
            </a:r>
          </a:p>
          <a:p>
            <a:pPr lvl="1"/>
            <a:r>
              <a:rPr lang="en-US" altLang="zh-TW" dirty="0"/>
              <a:t>a solution will exist and be unique</a:t>
            </a:r>
          </a:p>
          <a:p>
            <a:pPr lvl="1"/>
            <a:r>
              <a:rPr lang="en-US" altLang="zh-TW" dirty="0"/>
              <a:t>we will be able to approximate it accurately with a wide variety of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9E813-DDDF-274F-B9BB-3CBC49148DBA}"/>
              </a:ext>
            </a:extLst>
          </p:cNvPr>
          <p:cNvSpPr/>
          <p:nvPr/>
        </p:nvSpPr>
        <p:spPr>
          <a:xfrm>
            <a:off x="457200" y="54102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Euler’s method is only first-order accurate (</a:t>
            </a:r>
            <a:r>
              <a:rPr lang="en-US" altLang="zh-TW" sz="2400" b="1" dirty="0">
                <a:latin typeface="Times New Roman" panose="02020603050405020304" pitchFamily="18" charset="0"/>
              </a:rPr>
              <a:t>O</a:t>
            </a:r>
            <a:r>
              <a:rPr lang="en-US" altLang="zh-TW" sz="2400" b="1" dirty="0"/>
              <a:t>(</a:t>
            </a:r>
            <a:r>
              <a:rPr lang="en-US" altLang="zh-TW" sz="2400" b="1" i="1" dirty="0" err="1">
                <a:latin typeface="Times New Roman" panose="02020603050405020304" pitchFamily="18" charset="0"/>
              </a:rPr>
              <a:t>dt</a:t>
            </a:r>
            <a:r>
              <a:rPr lang="en-US" altLang="zh-TW" sz="2400" b="1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4456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AF27F-BD67-B246-B81D-3D74806AB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B27C6-4A3E-5449-ADD5-BF0C45C3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36"/>
            <a:ext cx="9067800" cy="650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E62E3-7E2C-7843-9E1F-3D51C9D7A8E0}"/>
                  </a:ext>
                </a:extLst>
              </p:cNvPr>
              <p:cNvSpPr txBox="1"/>
              <p:nvPr/>
            </p:nvSpPr>
            <p:spPr>
              <a:xfrm>
                <a:off x="7362770" y="2082225"/>
                <a:ext cx="1476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E62E3-7E2C-7843-9E1F-3D51C9D7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70" y="2082225"/>
                <a:ext cx="147643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2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167913</TotalTime>
  <Words>1373</Words>
  <Application>Microsoft Macintosh PowerPoint</Application>
  <PresentationFormat>On-screen Show (4:3)</PresentationFormat>
  <Paragraphs>274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Courier New</vt:lpstr>
      <vt:lpstr>Times New Roman</vt:lpstr>
      <vt:lpstr>Office Theme</vt:lpstr>
      <vt:lpstr>BIOE 498 / BIOE 599: Computational Systems Biology for Medical Applications  CSE 599V: Advancing Biomedical Models  Lecture 6: Model Solutions &amp; System Response  </vt:lpstr>
      <vt:lpstr>Model Solvers</vt:lpstr>
      <vt:lpstr>Motivation: Model of the lac Operon</vt:lpstr>
      <vt:lpstr>Initial Value Problem (IVP)</vt:lpstr>
      <vt:lpstr>IVP for lac Operon Model</vt:lpstr>
      <vt:lpstr>Euler Algorithm for IVP</vt:lpstr>
      <vt:lpstr>Euler for lac Operon Model</vt:lpstr>
      <vt:lpstr>Requirement for a Numerical Solution</vt:lpstr>
      <vt:lpstr>PowerPoint Presentation</vt:lpstr>
      <vt:lpstr>PowerPoint Presentation</vt:lpstr>
      <vt:lpstr>PowerPoint Presentation</vt:lpstr>
      <vt:lpstr>Performance of Python Solvers</vt:lpstr>
      <vt:lpstr>MATLAB Solver</vt:lpstr>
      <vt:lpstr>Python Solver</vt:lpstr>
      <vt:lpstr>In Class Exercise Numerically Evaluate lac Operon Model</vt:lpstr>
      <vt:lpstr>Finding Fixed Points – Steady State</vt:lpstr>
      <vt:lpstr>System Responses</vt:lpstr>
      <vt:lpstr>Thermodynamics: Key Definitions</vt:lpstr>
      <vt:lpstr>Thermodynamic Equilibrium</vt:lpstr>
      <vt:lpstr>Chemical Systems</vt:lpstr>
      <vt:lpstr>Equilibrium and Steady State</vt:lpstr>
      <vt:lpstr>Computing Species Concentrations</vt:lpstr>
      <vt:lpstr>Solution by Separation of Variables</vt:lpstr>
      <vt:lpstr>Interpreting the Solution </vt:lpstr>
      <vt:lpstr>Solving in Tellurium</vt:lpstr>
      <vt:lpstr>Reversible Reaction, Closed System</vt:lpstr>
      <vt:lpstr>A Closer Look at the Solution to A↔B</vt:lpstr>
      <vt:lpstr>A↔B</vt:lpstr>
      <vt:lpstr>Solution In Tellurium</vt:lpstr>
      <vt:lpstr>Reversible Reaction, Open System</vt:lpstr>
      <vt:lpstr>Class Exercise</vt:lpstr>
      <vt:lpstr>What You Should Know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2729</cp:revision>
  <cp:lastPrinted>2018-09-27T21:17:03Z</cp:lastPrinted>
  <dcterms:created xsi:type="dcterms:W3CDTF">2008-11-04T22:35:39Z</dcterms:created>
  <dcterms:modified xsi:type="dcterms:W3CDTF">2018-10-11T21:09:28Z</dcterms:modified>
</cp:coreProperties>
</file>