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83" r:id="rId3"/>
    <p:sldId id="258" r:id="rId4"/>
    <p:sldId id="370" r:id="rId5"/>
    <p:sldId id="372" r:id="rId6"/>
    <p:sldId id="373" r:id="rId7"/>
    <p:sldId id="377" r:id="rId8"/>
    <p:sldId id="352" r:id="rId9"/>
    <p:sldId id="378" r:id="rId10"/>
    <p:sldId id="384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542DE-3A9F-ED4D-B4EC-693CDE303B5B}">
          <p14:sldIdLst>
            <p14:sldId id="347"/>
            <p14:sldId id="383"/>
            <p14:sldId id="258"/>
            <p14:sldId id="370"/>
          </p14:sldIdLst>
        </p14:section>
        <p14:section name="Untitled Section" id="{87D83A5A-145B-724B-99A6-B357B0086BDE}">
          <p14:sldIdLst>
            <p14:sldId id="372"/>
            <p14:sldId id="373"/>
            <p14:sldId id="377"/>
            <p14:sldId id="352"/>
            <p14:sldId id="378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3"/>
    <p:restoredTop sz="91224"/>
  </p:normalViewPr>
  <p:slideViewPr>
    <p:cSldViewPr snapToObjects="1">
      <p:cViewPr>
        <p:scale>
          <a:sx n="98" d="100"/>
          <a:sy n="98" d="100"/>
        </p:scale>
        <p:origin x="2376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1/18/21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1/18/21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71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31179" y="6248400"/>
            <a:ext cx="59362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467600" y="6264275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Model Fitting-Dealing With Uncertainty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B192-A0B1-7945-8377-FD34588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Support for Cross Validation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95E48-CA99-2948-9FE6-975EBFA78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B5BC9-E8A9-F047-9A58-EC25060C4CE3}"/>
              </a:ext>
            </a:extLst>
          </p:cNvPr>
          <p:cNvSpPr/>
          <p:nvPr/>
        </p:nvSpPr>
        <p:spPr>
          <a:xfrm>
            <a:off x="228600" y="12954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datasets </a:t>
            </a:r>
          </a:p>
          <a:p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datasets</a:t>
            </a:r>
            <a:r>
              <a:rPr lang="en-US" sz="2000" dirty="0" err="1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load_iris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return_X_y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X, y,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=0.4)</a:t>
            </a:r>
            <a:r>
              <a:rPr lang="en-US" sz="20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0CCC4-0744-E14E-9F85-351FAC13DC8C}"/>
              </a:ext>
            </a:extLst>
          </p:cNvPr>
          <p:cNvSpPr txBox="1"/>
          <p:nvPr/>
        </p:nvSpPr>
        <p:spPr>
          <a:xfrm>
            <a:off x="838200" y="4038600"/>
            <a:ext cx="709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be careful because folds are chosen randomly.</a:t>
            </a:r>
          </a:p>
        </p:txBody>
      </p:sp>
    </p:spTree>
    <p:extLst>
      <p:ext uri="{BB962C8B-B14F-4D97-AF65-F5344CB8AC3E}">
        <p14:creationId xmlns:p14="http://schemas.microsoft.com/office/powerpoint/2010/main" val="33509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41F935-C51F-244B-85BA-5BE5A335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Fitting With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5F0CB-77B4-9446-9018-27B6991E1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B4D3B85-131F-9E45-9DC8-5D7A5D34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524000"/>
            <a:ext cx="5524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4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136" y="838200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/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DE3B88A-B051-0942-ADD2-E34BCE55B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95400"/>
                <a:ext cx="2940036" cy="523220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/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AD7F7C-EA7C-2A48-80B3-A9AAA61E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397758"/>
                <a:ext cx="3014736" cy="430887"/>
              </a:xfrm>
              <a:prstGeom prst="rect">
                <a:avLst/>
              </a:prstGeom>
              <a:blipFill>
                <a:blip r:embed="rId3"/>
                <a:stretch>
                  <a:fillRect l="-211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9AF0712-D4A2-794C-9AFC-4F046FA5F535}"/>
              </a:ext>
            </a:extLst>
          </p:cNvPr>
          <p:cNvSpPr txBox="1"/>
          <p:nvPr/>
        </p:nvSpPr>
        <p:spPr>
          <a:xfrm>
            <a:off x="304800" y="1828800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Observations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FE952-2E98-9246-BD46-AA7790C1D271}"/>
              </a:ext>
            </a:extLst>
          </p:cNvPr>
          <p:cNvSpPr txBox="1"/>
          <p:nvPr/>
        </p:nvSpPr>
        <p:spPr>
          <a:xfrm>
            <a:off x="304800" y="2619346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Explanatory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FD5D6-EC1A-0E4D-9469-5539AAE42CF6}"/>
              </a:ext>
            </a:extLst>
          </p:cNvPr>
          <p:cNvSpPr txBox="1"/>
          <p:nvPr/>
        </p:nvSpPr>
        <p:spPr>
          <a:xfrm>
            <a:off x="304800" y="3409890"/>
            <a:ext cx="367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Noise (random variable) – </a:t>
            </a:r>
            <a:r>
              <a:rPr lang="en-US" sz="2000" dirty="0" err="1"/>
              <a:t>i.i.d</a:t>
            </a:r>
            <a:r>
              <a:rPr lang="en-US" sz="20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030537-9FF2-7240-838B-1B4C025046D6}"/>
              </a:ext>
            </a:extLst>
          </p:cNvPr>
          <p:cNvSpPr txBox="1"/>
          <p:nvPr/>
        </p:nvSpPr>
        <p:spPr>
          <a:xfrm>
            <a:off x="304800" y="3014619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 </a:t>
            </a:r>
            <a:r>
              <a:rPr lang="en-US" sz="2000" dirty="0"/>
              <a:t>Parameters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1C1331-9443-C14B-9F44-5DA21B2782DC}"/>
              </a:ext>
            </a:extLst>
          </p:cNvPr>
          <p:cNvSpPr txBox="1"/>
          <p:nvPr/>
        </p:nvSpPr>
        <p:spPr>
          <a:xfrm>
            <a:off x="304800" y="222407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1247F82-BA2D-BC4D-BF77-FF8D840D8197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H="1" flipV="1">
            <a:off x="3778236" y="1557010"/>
            <a:ext cx="200968" cy="2052935"/>
          </a:xfrm>
          <a:prstGeom prst="bentConnector3">
            <a:avLst>
              <a:gd name="adj1" fmla="val -1137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75A27CA-887E-4546-960C-9C33B7C7CF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44014" y="1975917"/>
            <a:ext cx="895662" cy="58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086A101-5C6D-5746-BA34-04929C041EE8}"/>
              </a:ext>
            </a:extLst>
          </p:cNvPr>
          <p:cNvCxnSpPr>
            <a:cxnSpLocks/>
          </p:cNvCxnSpPr>
          <p:nvPr/>
        </p:nvCxnSpPr>
        <p:spPr>
          <a:xfrm flipV="1">
            <a:off x="633046" y="1633582"/>
            <a:ext cx="317302" cy="275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EFA958-389C-F240-A705-1FEC7ADE3D64}"/>
              </a:ext>
            </a:extLst>
          </p:cNvPr>
          <p:cNvCxnSpPr>
            <a:stCxn id="26" idx="3"/>
          </p:cNvCxnSpPr>
          <p:nvPr/>
        </p:nvCxnSpPr>
        <p:spPr>
          <a:xfrm>
            <a:off x="1188375" y="2424128"/>
            <a:ext cx="9536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D93698-A224-564C-91D4-C8117D7F9A4A}"/>
              </a:ext>
            </a:extLst>
          </p:cNvPr>
          <p:cNvCxnSpPr/>
          <p:nvPr/>
        </p:nvCxnSpPr>
        <p:spPr>
          <a:xfrm flipH="1" flipV="1">
            <a:off x="1905000" y="1818620"/>
            <a:ext cx="237002" cy="60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31ABE4-808F-8640-A5B4-2285315B6FBA}"/>
              </a:ext>
            </a:extLst>
          </p:cNvPr>
          <p:cNvCxnSpPr>
            <a:cxnSpLocks/>
          </p:cNvCxnSpPr>
          <p:nvPr/>
        </p:nvCxnSpPr>
        <p:spPr>
          <a:xfrm>
            <a:off x="2201310" y="3214674"/>
            <a:ext cx="1463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8C1675-BB42-A346-BE43-7712F553A36C}"/>
              </a:ext>
            </a:extLst>
          </p:cNvPr>
          <p:cNvCxnSpPr/>
          <p:nvPr/>
        </p:nvCxnSpPr>
        <p:spPr>
          <a:xfrm flipH="1" flipV="1">
            <a:off x="2667000" y="1676400"/>
            <a:ext cx="997475" cy="1538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C68773-7B72-F445-8266-D8D4A609DA3A}"/>
              </a:ext>
            </a:extLst>
          </p:cNvPr>
          <p:cNvGrpSpPr/>
          <p:nvPr/>
        </p:nvGrpSpPr>
        <p:grpSpPr>
          <a:xfrm>
            <a:off x="4583643" y="1968643"/>
            <a:ext cx="4560357" cy="2984357"/>
            <a:chOff x="4583643" y="2133600"/>
            <a:chExt cx="4560357" cy="2984357"/>
          </a:xfrm>
        </p:grpSpPr>
        <p:pic>
          <p:nvPicPr>
            <p:cNvPr id="1026" name="Picture 2" descr="Linear regress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203" y="2478177"/>
              <a:ext cx="3360728" cy="2639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/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D24F99A-145A-2245-9990-3BA9E8385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483" y="3083121"/>
                  <a:ext cx="305917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4000" t="-14286" r="-20000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/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E9E4AE9-BDB0-4B48-8018-56B636968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807" y="2544692"/>
                  <a:ext cx="381963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6452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71481C-2258-9742-9D5D-EE4A163BB55A}"/>
                </a:ext>
              </a:extLst>
            </p:cNvPr>
            <p:cNvSpPr txBox="1"/>
            <p:nvPr/>
          </p:nvSpPr>
          <p:spPr>
            <a:xfrm>
              <a:off x="7582790" y="2133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CF1BD2-FDC5-844D-B3FF-DFDE754525B9}"/>
                </a:ext>
              </a:extLst>
            </p:cNvPr>
            <p:cNvSpPr txBox="1"/>
            <p:nvPr/>
          </p:nvSpPr>
          <p:spPr>
            <a:xfrm>
              <a:off x="8010356" y="3351022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/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3820197-EACE-8B40-B7C1-F18B8843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643" y="4415068"/>
                  <a:ext cx="293157" cy="28873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2173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/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86FC616-CFD1-D249-82EF-147A64198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786" y="3576868"/>
                  <a:ext cx="287835" cy="288733"/>
                </a:xfrm>
                <a:prstGeom prst="rect">
                  <a:avLst/>
                </a:prstGeom>
                <a:blipFill>
                  <a:blip r:embed="rId8"/>
                  <a:stretch>
                    <a:fillRect l="-17391" t="-21739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/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: Estimated from modeling fitting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Residual</a:t>
                </a:r>
              </a:p>
              <a:p>
                <a:r>
                  <a:rPr lang="en-US" sz="2000" dirty="0"/>
                  <a:t>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2DCE57-7FBC-644F-BA96-A628A064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39" y="4883177"/>
                <a:ext cx="4238789" cy="1028743"/>
              </a:xfrm>
              <a:prstGeom prst="rect">
                <a:avLst/>
              </a:prstGeom>
              <a:blipFill>
                <a:blip r:embed="rId9"/>
                <a:stretch>
                  <a:fillRect t="-122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/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Non-zero measure of model quality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0358E3D-63B6-1F41-91EE-F39CBC40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92" y="5872161"/>
                <a:ext cx="4596708" cy="347403"/>
              </a:xfrm>
              <a:prstGeom prst="rect">
                <a:avLst/>
              </a:prstGeom>
              <a:blipFill>
                <a:blip r:embed="rId10"/>
                <a:stretch>
                  <a:fillRect l="-2204" t="-13793" r="-2204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/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D65A6D3-E54A-9940-902F-41687748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857" y="6281997"/>
                <a:ext cx="2516266" cy="347403"/>
              </a:xfrm>
              <a:prstGeom prst="rect">
                <a:avLst/>
              </a:prstGeom>
              <a:blipFill>
                <a:blip r:embed="rId11"/>
                <a:stretch>
                  <a:fillRect l="-5528" t="-139286" r="-1005" b="-2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/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Parameter Optimization Goal</a:t>
                </a:r>
              </a:p>
              <a:p>
                <a:r>
                  <a:rPr lang="en-US" sz="2000" dirty="0"/>
                  <a:t>Find    that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8B61A033-6A93-2C46-990C-689F56332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5" y="4953000"/>
                <a:ext cx="3488455" cy="747512"/>
              </a:xfrm>
              <a:prstGeom prst="rect">
                <a:avLst/>
              </a:prstGeom>
              <a:blipFill>
                <a:blip r:embed="rId12"/>
                <a:stretch>
                  <a:fillRect l="-1812" t="-3333" r="-72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/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C47A066E-98BF-144A-8899-70FD089DB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7943"/>
                <a:ext cx="222304" cy="320857"/>
              </a:xfrm>
              <a:prstGeom prst="rect">
                <a:avLst/>
              </a:prstGeom>
              <a:blipFill>
                <a:blip r:embed="rId13"/>
                <a:stretch>
                  <a:fillRect l="-21053" t="-15385" r="-1578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60" grpId="0"/>
      <p:bldP spid="62" grpId="0"/>
      <p:bldP spid="63" grpId="0"/>
      <p:bldP spid="1024" grpId="0" animBg="1"/>
      <p:bldP spid="10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0FC5-4607-3544-9AE7-2A2AE7D7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32E1-DDA0-7840-B460-59388493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philosophy for modeling</a:t>
            </a:r>
          </a:p>
          <a:p>
            <a:r>
              <a:rPr lang="en-US" dirty="0"/>
              <a:t>Assessing model quality</a:t>
            </a:r>
          </a:p>
          <a:p>
            <a:pPr lvl="1"/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, Chi-Square, AIC, cross validation</a:t>
            </a:r>
            <a:endParaRPr lang="en-US" i="1" baseline="30000" dirty="0"/>
          </a:p>
          <a:p>
            <a:r>
              <a:rPr lang="en-US" dirty="0"/>
              <a:t>Parameter confidence intervals</a:t>
            </a:r>
          </a:p>
          <a:p>
            <a:pPr lvl="1"/>
            <a:r>
              <a:rPr lang="en-US" dirty="0"/>
              <a:t>Cross validation, bootstrapping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1EE21-A226-204F-8EF8-9D8CBBE072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68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9F4103-576F-824C-A181-32367387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1000"/>
            <a:ext cx="6781800" cy="669924"/>
          </a:xfrm>
        </p:spPr>
        <p:txBody>
          <a:bodyPr/>
          <a:lstStyle/>
          <a:p>
            <a:r>
              <a:rPr lang="en-US" dirty="0"/>
              <a:t>Statistical Philosophy  of Models</a:t>
            </a:r>
            <a:br>
              <a:rPr lang="en-US" dirty="0"/>
            </a:br>
            <a:r>
              <a:rPr lang="en-US" i="1" dirty="0"/>
              <a:t>It’s All About Residuals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40E04A-5B33-824A-9821-E45A37D3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480" y="1752599"/>
            <a:ext cx="5249320" cy="30825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statistical model is good if</a:t>
            </a:r>
          </a:p>
          <a:p>
            <a:r>
              <a:rPr lang="en-US" dirty="0"/>
              <a:t>Residuals have small magnitude</a:t>
            </a:r>
          </a:p>
          <a:p>
            <a:r>
              <a:rPr lang="en-US" dirty="0"/>
              <a:t>Residuals are </a:t>
            </a:r>
            <a:r>
              <a:rPr lang="en-US" dirty="0" err="1"/>
              <a:t>i.i.d</a:t>
            </a:r>
            <a:r>
              <a:rPr lang="en-US" dirty="0"/>
              <a:t>.</a:t>
            </a:r>
          </a:p>
          <a:p>
            <a:r>
              <a:rPr lang="en-US" dirty="0"/>
              <a:t>Residuals have no pattern</a:t>
            </a:r>
          </a:p>
          <a:p>
            <a:r>
              <a:rPr lang="en-US" dirty="0"/>
              <a:t>Ideally, residuals are normally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9ED3-06E9-E14E-85C7-CDD7C252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B3755-C823-414E-8B83-033D6AE3BD2B}"/>
              </a:ext>
            </a:extLst>
          </p:cNvPr>
          <p:cNvGrpSpPr/>
          <p:nvPr/>
        </p:nvGrpSpPr>
        <p:grpSpPr>
          <a:xfrm>
            <a:off x="292100" y="381000"/>
            <a:ext cx="2451100" cy="1934397"/>
            <a:chOff x="292100" y="381000"/>
            <a:chExt cx="2451100" cy="19343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AF8B8C-FE04-D243-8310-5AAA9A3F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" y="626297"/>
              <a:ext cx="2451100" cy="1689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C46EF0-D52C-8C4A-AD41-961DB7093BB3}"/>
                </a:ext>
              </a:extLst>
            </p:cNvPr>
            <p:cNvSpPr txBox="1"/>
            <p:nvPr/>
          </p:nvSpPr>
          <p:spPr>
            <a:xfrm>
              <a:off x="844546" y="3810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Observations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B3431D-CD27-BF4A-ACE4-88E27E85119D}"/>
              </a:ext>
            </a:extLst>
          </p:cNvPr>
          <p:cNvGrpSpPr/>
          <p:nvPr/>
        </p:nvGrpSpPr>
        <p:grpSpPr>
          <a:xfrm>
            <a:off x="279400" y="4465862"/>
            <a:ext cx="2463800" cy="2011138"/>
            <a:chOff x="279400" y="4465862"/>
            <a:chExt cx="2463800" cy="20111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945783-76F2-654F-9710-88B052E14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9400" y="4787900"/>
              <a:ext cx="2463800" cy="16891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0082CC-97D4-DF44-B9BF-A387905AAF10}"/>
                </a:ext>
              </a:extLst>
            </p:cNvPr>
            <p:cNvSpPr txBox="1"/>
            <p:nvPr/>
          </p:nvSpPr>
          <p:spPr>
            <a:xfrm>
              <a:off x="920671" y="446586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Residuals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98135-0349-EA40-A0EB-F20EB0FE8BE0}"/>
              </a:ext>
            </a:extLst>
          </p:cNvPr>
          <p:cNvGrpSpPr/>
          <p:nvPr/>
        </p:nvGrpSpPr>
        <p:grpSpPr>
          <a:xfrm>
            <a:off x="345109" y="2362200"/>
            <a:ext cx="2451100" cy="1988714"/>
            <a:chOff x="345109" y="2362200"/>
            <a:chExt cx="2451100" cy="19887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38F0AF-C80C-A94C-9272-8B22BCC50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09" y="2661814"/>
              <a:ext cx="2451100" cy="16891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9AE0DC-9B2A-5C4F-991E-39EF682BC578}"/>
                </a:ext>
              </a:extLst>
            </p:cNvPr>
            <p:cNvSpPr txBox="1"/>
            <p:nvPr/>
          </p:nvSpPr>
          <p:spPr>
            <a:xfrm>
              <a:off x="1132268" y="23622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7BF-9647-DC42-8F5B-2BF0B699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2200"/>
            <a:ext cx="8229600" cy="838200"/>
          </a:xfrm>
        </p:spPr>
        <p:txBody>
          <a:bodyPr/>
          <a:lstStyle/>
          <a:p>
            <a:r>
              <a:rPr lang="en-US" sz="5400" dirty="0"/>
              <a:t>Assessing Model Quality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470D10-213F-354F-80E4-AD5B9C47E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3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</p:spPr>
            <p:txBody>
              <a:bodyPr/>
              <a:lstStyle/>
              <a:p>
                <a:r>
                  <a:rPr lang="en-US" dirty="0"/>
                  <a:t>Metrics for Model Quality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4F586EF-A7BE-E349-A131-48701E2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80999"/>
                <a:ext cx="8229600" cy="990599"/>
              </a:xfrm>
              <a:blipFill>
                <a:blip r:embed="rId2"/>
                <a:stretch>
                  <a:fillRect t="-6329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Good model if sum is close to 1.</a:t>
                </a:r>
              </a:p>
              <a:p>
                <a:pPr lvl="1"/>
                <a:r>
                  <a:rPr lang="en-US" dirty="0"/>
                  <a:t>Can do statistical tests (if residuals are </a:t>
                </a:r>
                <a:r>
                  <a:rPr lang="en-US" dirty="0" err="1"/>
                  <a:t>i.i.d</a:t>
                </a:r>
                <a:r>
                  <a:rPr lang="en-US" dirty="0"/>
                  <a:t>. normal)</a:t>
                </a:r>
              </a:p>
              <a:p>
                <a:r>
                  <a:rPr lang="en-US" dirty="0"/>
                  <a:t>AIC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is the probability of obtaining the data given the model for the parameters chosen.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B7841D7-E779-4F41-84C2-C95BB9501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799"/>
                <a:ext cx="4419600" cy="5165725"/>
              </a:xfrm>
              <a:blipFill>
                <a:blip r:embed="rId3"/>
                <a:stretch>
                  <a:fillRect l="-2586" r="-3448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CE9AA-C79A-B741-AE4D-2A5EEF5376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B6AF1B7-A1BF-D942-857E-6965D53BB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1268572"/>
                  </p:ext>
                </p:extLst>
              </p:nvPr>
            </p:nvGraphicFramePr>
            <p:xfrm>
              <a:off x="5029200" y="1600200"/>
              <a:ext cx="3657601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1200">
                      <a:extLst>
                        <a:ext uri="{9D8B030D-6E8A-4147-A177-3AD203B41FA5}">
                          <a16:colId xmlns:a16="http://schemas.microsoft.com/office/drawing/2014/main" val="29644079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65183272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19156933"/>
                        </a:ext>
                      </a:extLst>
                    </a:gridCol>
                    <a:gridCol w="609601">
                      <a:extLst>
                        <a:ext uri="{9D8B030D-6E8A-4147-A177-3AD203B41FA5}">
                          <a16:colId xmlns:a16="http://schemas.microsoft.com/office/drawing/2014/main" val="2928748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Considerations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8889" t="-9677" r="-269444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4167" t="-9677" r="-102083" b="-4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5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Residuals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07619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3132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Statistical 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4666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Compare models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8764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38863E3-099D-2E45-9DE0-FE786794D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322" y="1981200"/>
            <a:ext cx="368300" cy="363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C81CE4-FCA3-044B-981A-DD51790BD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1981200"/>
            <a:ext cx="368300" cy="363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E0197-4ADE-F543-902C-6498AD67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792" y="1981200"/>
            <a:ext cx="423699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E87AB0-8FC3-3546-B1CE-990BF8E88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438400"/>
            <a:ext cx="423699" cy="381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160866-FC4E-CF47-AE43-D4ABD1222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2379683"/>
            <a:ext cx="368300" cy="3635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C83069-C24F-EE45-BF07-5FC696B4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2379683"/>
            <a:ext cx="368300" cy="3635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455695-8A7C-5048-8B6E-5F13C5CD4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901" y="2819400"/>
            <a:ext cx="423699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9DAF1E-8EC3-3C4D-B30A-5495A2D67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700" y="2760683"/>
            <a:ext cx="368300" cy="363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3DA35E-E2AF-C34A-AFF6-F012C96B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819400"/>
            <a:ext cx="423699" cy="381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6F7D0D-BCAC-2C42-BA9F-4C60BD3C1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501" y="3200400"/>
            <a:ext cx="423699" cy="381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FBE9BC-3E24-8245-BC8E-EB81BB152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3217883"/>
            <a:ext cx="368300" cy="363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E83DC4-0CE3-7140-9C86-7D0A00898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00" y="3217883"/>
            <a:ext cx="368300" cy="3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0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5F2C-AE53-374A-92E6-43CA22DB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F67F1-0B9B-EA43-ADF5-B64D6CD8E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72A79-AFD0-7B43-98BE-13188C126C46}"/>
              </a:ext>
            </a:extLst>
          </p:cNvPr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Divide full data set into </a:t>
            </a:r>
            <a:r>
              <a:rPr lang="en-US" sz="2400" b="1" i="1" dirty="0"/>
              <a:t>N</a:t>
            </a:r>
            <a:r>
              <a:rPr lang="en-US" sz="2400" b="1" dirty="0"/>
              <a:t> Folds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37913-787B-804F-B077-ABC3DD76D40F}"/>
              </a:ext>
            </a:extLst>
          </p:cNvPr>
          <p:cNvSpPr/>
          <p:nvPr/>
        </p:nvSpPr>
        <p:spPr>
          <a:xfrm>
            <a:off x="304800" y="25908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Construct </a:t>
            </a:r>
            <a:r>
              <a:rPr lang="en-US" sz="2400" b="1" i="1" dirty="0"/>
              <a:t>N</a:t>
            </a:r>
            <a:r>
              <a:rPr lang="en-US" sz="2400" b="1" dirty="0"/>
              <a:t> training data sets and </a:t>
            </a:r>
            <a:r>
              <a:rPr lang="en-US" sz="2400" b="1" i="1" dirty="0"/>
              <a:t>N</a:t>
            </a:r>
            <a:r>
              <a:rPr lang="en-US" sz="2400" b="1" dirty="0"/>
              <a:t> test data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95FAE-F9F0-9D44-ADBA-8123F3B09B1A}"/>
              </a:ext>
            </a:extLst>
          </p:cNvPr>
          <p:cNvSpPr/>
          <p:nvPr/>
        </p:nvSpPr>
        <p:spPr>
          <a:xfrm>
            <a:off x="457199" y="3962400"/>
            <a:ext cx="339874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Obtain </a:t>
            </a:r>
            <a:r>
              <a:rPr lang="en-US" sz="2400" b="1" i="1" dirty="0"/>
              <a:t>N</a:t>
            </a:r>
            <a:r>
              <a:rPr lang="en-US" sz="2400" b="1" dirty="0"/>
              <a:t> parameter fits and model 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4D0E68-3444-F84E-9E75-93D0FCF24EAE}"/>
              </a:ext>
            </a:extLst>
          </p:cNvPr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Report statistics of the evaluations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4E811-B290-374E-956E-AB9781A6CCF7}"/>
              </a:ext>
            </a:extLst>
          </p:cNvPr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F477F8-2B42-5B40-AE75-274B5CBF0817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594696-5046-6C4C-AAB5-1064F0A34348}"/>
              </a:ext>
            </a:extLst>
          </p:cNvPr>
          <p:cNvGraphicFramePr>
            <a:graphicFrameLocks noGrp="1"/>
          </p:cNvGraphicFramePr>
          <p:nvPr/>
        </p:nvGraphicFramePr>
        <p:xfrm>
          <a:off x="602488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EFF534E-3EF9-6A4E-A5AE-1F9D1F477FF0}"/>
              </a:ext>
            </a:extLst>
          </p:cNvPr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4DCE87-3BDA-FA40-A9A1-89695AFD5906}"/>
              </a:ext>
            </a:extLst>
          </p:cNvPr>
          <p:cNvSpPr txBox="1"/>
          <p:nvPr/>
        </p:nvSpPr>
        <p:spPr>
          <a:xfrm>
            <a:off x="6218438" y="19812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/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5B9592-2008-FE4F-8173-D799E310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2209800"/>
                <a:ext cx="616836" cy="46596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/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3B16B7-2EF0-DC49-813B-500DDD42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928" y="3425718"/>
                <a:ext cx="616836" cy="466666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/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7EAC54-57D4-4D43-B930-80577ED91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868" y="5748913"/>
                <a:ext cx="2673424" cy="746871"/>
              </a:xfrm>
              <a:prstGeom prst="rect">
                <a:avLst/>
              </a:prstGeom>
              <a:blipFill>
                <a:blip r:embed="rId5"/>
                <a:stretch>
                  <a:fillRect l="-1896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C62965-4722-BE4D-9152-F89DA0EAC1CF}"/>
              </a:ext>
            </a:extLst>
          </p:cNvPr>
          <p:cNvCxnSpPr>
            <a:stCxn id="6" idx="2"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F22E23F8-B672-BF49-AC60-9C93E5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87524"/>
              </p:ext>
            </p:extLst>
          </p:nvPr>
        </p:nvGraphicFramePr>
        <p:xfrm>
          <a:off x="5207657" y="235204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4B1369A-1EA2-424F-A8C4-3F47708E8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38009"/>
              </p:ext>
            </p:extLst>
          </p:nvPr>
        </p:nvGraphicFramePr>
        <p:xfrm>
          <a:off x="6122057" y="23622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6D545B7-C507-424A-9886-F386AFC516DF}"/>
              </a:ext>
            </a:extLst>
          </p:cNvPr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4C6B67-0172-8F4C-98D6-AFA008CF30D9}"/>
              </a:ext>
            </a:extLst>
          </p:cNvPr>
          <p:cNvSpPr txBox="1"/>
          <p:nvPr/>
        </p:nvSpPr>
        <p:spPr>
          <a:xfrm>
            <a:off x="6218438" y="320674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84552-93FE-3F45-9FC5-9D28EA54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55921"/>
              </p:ext>
            </p:extLst>
          </p:nvPr>
        </p:nvGraphicFramePr>
        <p:xfrm>
          <a:off x="5207657" y="3577582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C2B92D56-835A-B246-B254-C26A327FA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18901"/>
              </p:ext>
            </p:extLst>
          </p:nvPr>
        </p:nvGraphicFramePr>
        <p:xfrm>
          <a:off x="6122057" y="3587742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E72598F-82D6-214E-89C7-D7804BE814CA}"/>
              </a:ext>
            </a:extLst>
          </p:cNvPr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016B07-D37A-F94D-B743-05207C2D6190}"/>
              </a:ext>
            </a:extLst>
          </p:cNvPr>
          <p:cNvSpPr txBox="1"/>
          <p:nvPr/>
        </p:nvSpPr>
        <p:spPr>
          <a:xfrm>
            <a:off x="6236173" y="449580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3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A9449CC-6755-5C4F-A906-9E8ED3F1F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95014"/>
              </p:ext>
            </p:extLst>
          </p:nvPr>
        </p:nvGraphicFramePr>
        <p:xfrm>
          <a:off x="5207656" y="4876800"/>
          <a:ext cx="833120" cy="46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74EF314B-C45C-CD40-99C7-E147162C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09237"/>
              </p:ext>
            </p:extLst>
          </p:nvPr>
        </p:nvGraphicFramePr>
        <p:xfrm>
          <a:off x="6139792" y="4876800"/>
          <a:ext cx="833120" cy="23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/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B5E461-7F84-AD4C-AC8B-99A3FF76C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164" y="4721823"/>
                <a:ext cx="616836" cy="468526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2DEB05-9AAF-DE41-91C3-2979AF08690B}"/>
              </a:ext>
            </a:extLst>
          </p:cNvPr>
          <p:cNvCxnSpPr>
            <a:cxnSpLocks/>
          </p:cNvCxnSpPr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638E4-3058-F94B-BF77-26E092DBDBB5}"/>
              </a:ext>
            </a:extLst>
          </p:cNvPr>
          <p:cNvCxnSpPr>
            <a:cxnSpLocks/>
          </p:cNvCxnSpPr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06B54A6-CBF3-5E4A-A4D7-6A1C0FDD7FE2}"/>
              </a:ext>
            </a:extLst>
          </p:cNvPr>
          <p:cNvCxnSpPr>
            <a:cxnSpLocks/>
          </p:cNvCxnSpPr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F41DB-E795-184A-ADD9-B43214B818AA}"/>
              </a:ext>
            </a:extLst>
          </p:cNvPr>
          <p:cNvCxnSpPr/>
          <p:nvPr/>
        </p:nvCxnSpPr>
        <p:spPr>
          <a:xfrm>
            <a:off x="4267200" y="1198880"/>
            <a:ext cx="0" cy="51257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8CA0A6-B1C9-3D44-B48B-E18903E61F5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838200"/>
          <a:ext cx="8331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08247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73436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81986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9445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745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24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8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5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300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58861"/>
                  </a:ext>
                </a:extLst>
              </a:tr>
            </a:tbl>
          </a:graphicData>
        </a:graphic>
      </p:graphicFrame>
      <p:sp>
        <p:nvSpPr>
          <p:cNvPr id="61" name="Right Arrow 60">
            <a:extLst>
              <a:ext uri="{FF2B5EF4-FFF2-40B4-BE49-F238E27FC236}">
                <a16:creationId xmlns:a16="http://schemas.microsoft.com/office/drawing/2014/main" id="{77D698FD-0ABE-3548-BBF6-A35389489D65}"/>
              </a:ext>
            </a:extLst>
          </p:cNvPr>
          <p:cNvSpPr/>
          <p:nvPr/>
        </p:nvSpPr>
        <p:spPr>
          <a:xfrm>
            <a:off x="5560155" y="1087120"/>
            <a:ext cx="307245" cy="132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67BD7F-B9E2-F74E-A1D7-83D6F8E1A8CA}"/>
              </a:ext>
            </a:extLst>
          </p:cNvPr>
          <p:cNvSpPr txBox="1"/>
          <p:nvPr/>
        </p:nvSpPr>
        <p:spPr>
          <a:xfrm>
            <a:off x="5281868" y="154414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39E990-FA79-3642-B660-037B4CF5081F}"/>
              </a:ext>
            </a:extLst>
          </p:cNvPr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/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A807C5F-8F4B-0048-96CC-772B545995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56" y="2454403"/>
                  <a:ext cx="431144" cy="288797"/>
                </a:xfrm>
                <a:prstGeom prst="rect">
                  <a:avLst/>
                </a:prstGeom>
                <a:blipFill>
                  <a:blip r:embed="rId7"/>
                  <a:stretch>
                    <a:fillRect l="-8571" t="-16667" r="-8571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66AAAB-38CF-854A-A9C8-1603EFC822ED}"/>
                </a:ext>
              </a:extLst>
            </p:cNvPr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/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C3A54E-6658-724A-B916-D3925FFE3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3651733"/>
                  <a:ext cx="431144" cy="288797"/>
                </a:xfrm>
                <a:prstGeom prst="rect">
                  <a:avLst/>
                </a:prstGeom>
                <a:blipFill>
                  <a:blip r:embed="rId8"/>
                  <a:stretch>
                    <a:fillRect l="-8571" t="-27273" r="-857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FCA57CC-FCFB-C541-B613-EEB57B6F4C17}"/>
                </a:ext>
              </a:extLst>
            </p:cNvPr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/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[3]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53BF9B3-D87F-0E4C-BA95-544B7F30D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377" y="4947133"/>
                  <a:ext cx="431144" cy="288797"/>
                </a:xfrm>
                <a:prstGeom prst="rect">
                  <a:avLst/>
                </a:prstGeom>
                <a:blipFill>
                  <a:blip r:embed="rId9"/>
                  <a:stretch>
                    <a:fillRect l="-8571" t="-21739" r="-8571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08CE6B-58D0-4149-8F26-5650239F6ACA}"/>
                </a:ext>
              </a:extLst>
            </p:cNvPr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{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4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5" grpId="0"/>
      <p:bldP spid="26" grpId="0"/>
      <p:bldP spid="29" grpId="0"/>
      <p:bldP spid="30" grpId="0"/>
      <p:bldP spid="34" grpId="0"/>
      <p:bldP spid="43" grpId="0"/>
      <p:bldP spid="44" grpId="0"/>
      <p:bldP spid="47" grpId="0"/>
      <p:bldP spid="48" grpId="0"/>
      <p:bldP spid="51" grpId="0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161F-E395-F246-AEB5-727A7FF0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Folds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Choose Wisely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E5270-6334-614A-890C-DE408B752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09634-65DA-234B-8959-07BCB54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2" y="1828800"/>
            <a:ext cx="3902676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317725-7D84-264E-A094-261DE0F25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24" y="1981200"/>
            <a:ext cx="3902676" cy="2667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F58C73-EA16-E042-80D6-A863B30B84CD}"/>
              </a:ext>
            </a:extLst>
          </p:cNvPr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BE86C8-BE3D-664A-B23A-E889D3A57C2A}"/>
                </a:ext>
              </a:extLst>
            </p:cNvPr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507D8F-1324-334C-9E21-64A353F85C33}"/>
                </a:ext>
              </a:extLst>
            </p:cNvPr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C4E335-D38F-BA48-BA7C-5E7A45F45AE8}"/>
                </a:ext>
              </a:extLst>
            </p:cNvPr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F59AA-0121-9448-8C86-4EEA5B9F9E09}"/>
              </a:ext>
            </a:extLst>
          </p:cNvPr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0C70D-A825-F646-A18C-5CADEF440D2A}"/>
                </a:ext>
              </a:extLst>
            </p:cNvPr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DFDC3-FE29-CD4F-A46E-D5D6383AF493}"/>
                </a:ext>
              </a:extLst>
            </p:cNvPr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2E2F08-4D33-6740-8D3B-C4316D51DD07}"/>
                </a:ext>
              </a:extLst>
            </p:cNvPr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5E7FE3-C7CD-814F-A0A3-CA5D3F1D525D}"/>
                </a:ext>
              </a:extLst>
            </p:cNvPr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320C96-09ED-7940-8EA5-9987B05EC932}"/>
                </a:ext>
              </a:extLst>
            </p:cNvPr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77BCB7-C277-0742-8E36-E80B2901A6E3}"/>
                </a:ext>
              </a:extLst>
            </p:cNvPr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EAC6E5-D0A5-E347-BACC-CE0D67C0FCE8}"/>
                </a:ext>
              </a:extLst>
            </p:cNvPr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B16822-2BB7-F74E-A2CC-1398A92B0AEC}"/>
                </a:ext>
              </a:extLst>
            </p:cNvPr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95F44C-0A9D-FD41-BD4D-D4240371A962}"/>
                </a:ext>
              </a:extLst>
            </p:cNvPr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chemeClr val="bg1">
                <a:lumMod val="95000"/>
                <a:alpha val="18000"/>
              </a:schemeClr>
            </a:solidFill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8D73D3-F404-D647-8395-7E7953126300}"/>
              </a:ext>
            </a:extLst>
          </p:cNvPr>
          <p:cNvSpPr txBox="1"/>
          <p:nvPr/>
        </p:nvSpPr>
        <p:spPr>
          <a:xfrm>
            <a:off x="914489" y="4800600"/>
            <a:ext cx="426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very different functional characteristics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F24FF-18C1-8142-91C6-7E4E833586B6}"/>
              </a:ext>
            </a:extLst>
          </p:cNvPr>
          <p:cNvSpPr txBox="1"/>
          <p:nvPr/>
        </p:nvSpPr>
        <p:spPr>
          <a:xfrm>
            <a:off x="5105444" y="4800600"/>
            <a:ext cx="365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Folds have similar functional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F785A-78A4-EA41-9C66-30BF049D29C6}"/>
              </a:ext>
            </a:extLst>
          </p:cNvPr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597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183770</TotalTime>
  <Words>454</Words>
  <Application>Microsoft Macintosh PowerPoint</Application>
  <PresentationFormat>On-screen Show (4:3)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Office Theme</vt:lpstr>
      <vt:lpstr>Computational Systems Biology for  Medical Applications   Lecture 9: Model Fitting-Dealing With Uncertainty  </vt:lpstr>
      <vt:lpstr>Workflow For Fitting With Uncertainty</vt:lpstr>
      <vt:lpstr>Parameter Optimization Summary</vt:lpstr>
      <vt:lpstr>Agenda</vt:lpstr>
      <vt:lpstr>Statistical Philosophy  of Models It’s All About Residuals</vt:lpstr>
      <vt:lpstr>Assessing Model Quality</vt:lpstr>
      <vt:lpstr>Metrics for Model Quality y=f(x;θ); e=y-y ̂</vt:lpstr>
      <vt:lpstr>Cross Validation Summary</vt:lpstr>
      <vt:lpstr>Choosing Folds Choose Wisely</vt:lpstr>
      <vt:lpstr>Python Support for Cross Validation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2951</cp:revision>
  <cp:lastPrinted>2018-10-12T18:44:59Z</cp:lastPrinted>
  <dcterms:created xsi:type="dcterms:W3CDTF">2008-11-04T22:35:39Z</dcterms:created>
  <dcterms:modified xsi:type="dcterms:W3CDTF">2021-01-18T22:21:05Z</dcterms:modified>
</cp:coreProperties>
</file>