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7" r:id="rId2"/>
    <p:sldId id="348" r:id="rId3"/>
    <p:sldId id="353" r:id="rId4"/>
    <p:sldId id="354" r:id="rId5"/>
    <p:sldId id="352" r:id="rId6"/>
    <p:sldId id="351" r:id="rId7"/>
    <p:sldId id="355" r:id="rId8"/>
    <p:sldId id="356" r:id="rId9"/>
    <p:sldId id="357" r:id="rId10"/>
    <p:sldId id="358" r:id="rId11"/>
    <p:sldId id="349" r:id="rId12"/>
    <p:sldId id="360" r:id="rId13"/>
    <p:sldId id="361" r:id="rId14"/>
    <p:sldId id="362" r:id="rId15"/>
    <p:sldId id="359" r:id="rId16"/>
    <p:sldId id="350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7"/>
    <p:restoredTop sz="86407"/>
  </p:normalViewPr>
  <p:slideViewPr>
    <p:cSldViewPr snapToGrid="0" snapToObjects="1">
      <p:cViewPr>
        <p:scale>
          <a:sx n="137" d="100"/>
          <a:sy n="137" d="100"/>
        </p:scale>
        <p:origin x="1240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1/23/21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1/23/21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we ignore the issue of protonation (which Pi), we still have a missing O when we add the atoms in Pi to ADP. This is because we haven’t included water in the reaction.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914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15: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Testing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8405-19F5-CB48-B1F1-0628B826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Moiety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0CC9-27DB-074A-B9B6-B5B86C6D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database of moiety structures for chemical species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annotating models to identify chemical species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3018-F956-0644-B054-8EA9D9ED29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221F90-0E17-754F-AC8E-71C3D335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27" y="4335462"/>
            <a:ext cx="3225800" cy="20955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72862A-AB37-194E-8747-961109CCC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42653"/>
              </p:ext>
            </p:extLst>
          </p:nvPr>
        </p:nvGraphicFramePr>
        <p:xfrm>
          <a:off x="882756" y="2011522"/>
          <a:ext cx="31853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19">
                  <a:extLst>
                    <a:ext uri="{9D8B030D-6E8A-4147-A177-3AD203B41FA5}">
                      <a16:colId xmlns:a16="http://schemas.microsoft.com/office/drawing/2014/main" val="502210968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2969247410"/>
                    </a:ext>
                  </a:extLst>
                </a:gridCol>
                <a:gridCol w="709127">
                  <a:extLst>
                    <a:ext uri="{9D8B030D-6E8A-4147-A177-3AD203B41FA5}">
                      <a16:colId xmlns:a16="http://schemas.microsoft.com/office/drawing/2014/main" val="3150918022"/>
                    </a:ext>
                  </a:extLst>
                </a:gridCol>
                <a:gridCol w="643813">
                  <a:extLst>
                    <a:ext uri="{9D8B030D-6E8A-4147-A177-3AD203B41FA5}">
                      <a16:colId xmlns:a16="http://schemas.microsoft.com/office/drawing/2014/main" val="1649620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9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7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1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49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4A721-0EC0-FF48-8AA8-6791998B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this Mass Balance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307DC-C783-C449-8C3A-AC8970C5F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8BB4251-EB22-FD46-BFAA-0FF8709E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40" y="1368552"/>
            <a:ext cx="6222719" cy="41208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6509F1-B883-0241-9704-1F6C7C69E721}"/>
              </a:ext>
            </a:extLst>
          </p:cNvPr>
          <p:cNvSpPr/>
          <p:nvPr/>
        </p:nvSpPr>
        <p:spPr>
          <a:xfrm>
            <a:off x="1460640" y="4632960"/>
            <a:ext cx="6222719" cy="101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4E0-350E-1E40-8A29-489DBF8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Stoichiometric Inconsistency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7EB51-717A-B944-B2A4-06F5784A3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854A49-11C5-1947-B6C1-0FEA8FE8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86" y="1147803"/>
            <a:ext cx="6677384" cy="44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1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23759-78DB-6945-B959-2F21703276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BB102F-CC1F-1342-A389-AF18A416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6" y="425606"/>
            <a:ext cx="7814388" cy="2878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B26AB-BA89-D44C-B4D5-7265D87995CB}"/>
              </a:ext>
            </a:extLst>
          </p:cNvPr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Stoichiometric inconsistency</a:t>
            </a:r>
            <a:r>
              <a:rPr lang="en-US" dirty="0"/>
              <a:t>: There is no assignment of positive values of mass to chemical species such that all reactions are mass balanced.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948964-F690-CA4F-92E5-CBDB457F2E82}"/>
                  </a:ext>
                </a:extLst>
              </p:cNvPr>
              <p:cNvSpPr txBox="1"/>
              <p:nvPr/>
            </p:nvSpPr>
            <p:spPr>
              <a:xfrm>
                <a:off x="382556" y="5164499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948964-F690-CA4F-92E5-CBDB457F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6" y="5164499"/>
                <a:ext cx="2055947" cy="276999"/>
              </a:xfrm>
              <a:prstGeom prst="rect">
                <a:avLst/>
              </a:prstGeom>
              <a:blipFill>
                <a:blip r:embed="rId3"/>
                <a:stretch>
                  <a:fillRect l="-7407" t="-26087" r="-308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268943-A313-6E4F-8090-FAD89B30B7F6}"/>
                  </a:ext>
                </a:extLst>
              </p:cNvPr>
              <p:cNvSpPr txBox="1"/>
              <p:nvPr/>
            </p:nvSpPr>
            <p:spPr>
              <a:xfrm>
                <a:off x="382556" y="5490283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268943-A313-6E4F-8090-FAD89B30B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6" y="5490283"/>
                <a:ext cx="1631922" cy="276999"/>
              </a:xfrm>
              <a:prstGeom prst="rect">
                <a:avLst/>
              </a:prstGeom>
              <a:blipFill>
                <a:blip r:embed="rId4"/>
                <a:stretch>
                  <a:fillRect l="-9302" t="-26087" r="-387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C4472F-01C4-8348-AA61-2AAEF7997069}"/>
                  </a:ext>
                </a:extLst>
              </p:cNvPr>
              <p:cNvSpPr txBox="1"/>
              <p:nvPr/>
            </p:nvSpPr>
            <p:spPr>
              <a:xfrm>
                <a:off x="2687216" y="5113658"/>
                <a:ext cx="61350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Cannot assign positive masses that balance the reactions.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beause</a:t>
                </a:r>
                <a:r>
                  <a:rPr lang="en-US" dirty="0"/>
                  <a:t> of R2.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C4472F-01C4-8348-AA61-2AAEF799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16" y="5113658"/>
                <a:ext cx="6135013" cy="923330"/>
              </a:xfrm>
              <a:prstGeom prst="rect">
                <a:avLst/>
              </a:prstGeom>
              <a:blipFill>
                <a:blip r:embed="rId5"/>
                <a:stretch>
                  <a:fillRect l="-826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4689AF6-ACBC-7B43-8B05-2A36D6749718}"/>
              </a:ext>
            </a:extLst>
          </p:cNvPr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884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7CDEAD-1CCF-8248-99C7-96E6A06B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Stoichiometric Inconsistencies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FEF08-C9C7-924C-8702-97FB52BD0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/>
              <p:nvPr/>
            </p:nvSpPr>
            <p:spPr>
              <a:xfrm>
                <a:off x="457200" y="928300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28300"/>
                <a:ext cx="2055947" cy="276999"/>
              </a:xfrm>
              <a:prstGeom prst="rect">
                <a:avLst/>
              </a:prstGeom>
              <a:blipFill>
                <a:blip r:embed="rId2"/>
                <a:stretch>
                  <a:fillRect l="-7407" t="-20833" r="-3086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/>
              <p:nvPr/>
            </p:nvSpPr>
            <p:spPr>
              <a:xfrm>
                <a:off x="457200" y="1254084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54084"/>
                <a:ext cx="1631922" cy="276999"/>
              </a:xfrm>
              <a:prstGeom prst="rect">
                <a:avLst/>
              </a:prstGeom>
              <a:blipFill>
                <a:blip r:embed="rId3"/>
                <a:stretch>
                  <a:fillRect l="-9302" t="-21739" r="-310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27A6C3-6CEF-0C48-8352-E77C76F64141}"/>
              </a:ext>
            </a:extLst>
          </p:cNvPr>
          <p:cNvSpPr txBox="1"/>
          <p:nvPr/>
        </p:nvSpPr>
        <p:spPr>
          <a:xfrm>
            <a:off x="559837" y="2090057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Construct transpose of stoichiometry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206DAC-2873-3D46-907E-403B718174BC}"/>
                  </a:ext>
                </a:extLst>
              </p:cNvPr>
              <p:cNvSpPr txBox="1"/>
              <p:nvPr/>
            </p:nvSpPr>
            <p:spPr>
              <a:xfrm>
                <a:off x="802433" y="2741364"/>
                <a:ext cx="3307893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206DAC-2873-3D46-907E-403B7181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3" y="2741364"/>
                <a:ext cx="3307893" cy="725648"/>
              </a:xfrm>
              <a:prstGeom prst="rect">
                <a:avLst/>
              </a:prstGeom>
              <a:blipFill>
                <a:blip r:embed="rId4"/>
                <a:stretch>
                  <a:fillRect t="-3448" r="-1533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D331ED-B623-2D4F-AD26-771C94244F64}"/>
              </a:ext>
            </a:extLst>
          </p:cNvPr>
          <p:cNvSpPr txBox="1"/>
          <p:nvPr/>
        </p:nvSpPr>
        <p:spPr>
          <a:xfrm>
            <a:off x="322815" y="2741364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0FFD-ECE6-C140-A207-FD7F8660150E}"/>
              </a:ext>
            </a:extLst>
          </p:cNvPr>
          <p:cNvSpPr txBox="1"/>
          <p:nvPr/>
        </p:nvSpPr>
        <p:spPr>
          <a:xfrm>
            <a:off x="325923" y="3145693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72860-8A9D-A440-B486-1B32605B2742}"/>
              </a:ext>
            </a:extLst>
          </p:cNvPr>
          <p:cNvSpPr txBox="1"/>
          <p:nvPr/>
        </p:nvSpPr>
        <p:spPr>
          <a:xfrm>
            <a:off x="1063045" y="2417897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90845-3827-D44B-9980-0D42143628CB}"/>
              </a:ext>
            </a:extLst>
          </p:cNvPr>
          <p:cNvSpPr txBox="1"/>
          <p:nvPr/>
        </p:nvSpPr>
        <p:spPr>
          <a:xfrm>
            <a:off x="1821936" y="2430336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ADE2A-F096-E049-AD8D-038406979EDB}"/>
              </a:ext>
            </a:extLst>
          </p:cNvPr>
          <p:cNvSpPr txBox="1"/>
          <p:nvPr/>
        </p:nvSpPr>
        <p:spPr>
          <a:xfrm>
            <a:off x="2702126" y="2424113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2D593-BE7D-814B-8D6C-25A6DFC105C3}"/>
                  </a:ext>
                </a:extLst>
              </p:cNvPr>
              <p:cNvSpPr txBox="1"/>
              <p:nvPr/>
            </p:nvSpPr>
            <p:spPr>
              <a:xfrm>
                <a:off x="544289" y="3921967"/>
                <a:ext cx="822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Determine if there is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mass assignments for the </a:t>
                </a:r>
                <a:r>
                  <a:rPr lang="en-US" i="1" dirty="0"/>
                  <a:t>k</a:t>
                </a:r>
                <a:r>
                  <a:rPr lang="en-US" dirty="0"/>
                  <a:t> chemical species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2D593-BE7D-814B-8D6C-25A6DFC10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9" y="3921967"/>
                <a:ext cx="8229600" cy="646331"/>
              </a:xfrm>
              <a:prstGeom prst="rect">
                <a:avLst/>
              </a:prstGeom>
              <a:blipFill>
                <a:blip r:embed="rId5"/>
                <a:stretch>
                  <a:fillRect l="-616" t="-3846" r="-107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0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3B9E-3557-0243-B946-B5577AA1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3046D-F06B-6140-B7B3-D5190DD45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4642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4E0-350E-1E40-8A29-489DBF8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7EB51-717A-B944-B2A4-06F5784A3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854A49-11C5-1947-B6C1-0FEA8FE8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86" y="1147803"/>
            <a:ext cx="4412742" cy="2947317"/>
          </a:xfrm>
          <a:prstGeom prst="rect">
            <a:avLst/>
          </a:prstGeom>
        </p:spPr>
      </p:pic>
      <p:pic>
        <p:nvPicPr>
          <p:cNvPr id="8" name="Picture 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8DF076A3-9E9D-D343-A1B2-08B717D1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" y="4157662"/>
            <a:ext cx="75819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7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7AD0-3BDA-7644-996A-CECD92C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E734-BD78-4F4E-A722-0E0F1746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Kinds of tests</a:t>
            </a:r>
          </a:p>
          <a:p>
            <a:pPr lvl="1"/>
            <a:r>
              <a:rPr lang="en-US" sz="1600" dirty="0"/>
              <a:t>Validation</a:t>
            </a:r>
          </a:p>
          <a:p>
            <a:pPr lvl="1"/>
            <a:r>
              <a:rPr lang="en-US" sz="1600" dirty="0"/>
              <a:t>Verification</a:t>
            </a:r>
          </a:p>
          <a:p>
            <a:pPr lvl="2"/>
            <a:r>
              <a:rPr lang="en-US" sz="1600" dirty="0"/>
              <a:t>Static</a:t>
            </a:r>
          </a:p>
          <a:p>
            <a:pPr lvl="2"/>
            <a:r>
              <a:rPr lang="en-US" sz="1600" dirty="0"/>
              <a:t>Dynamic</a:t>
            </a:r>
          </a:p>
          <a:p>
            <a:r>
              <a:rPr lang="en-US" sz="1600" dirty="0"/>
              <a:t>Static tests in software</a:t>
            </a:r>
          </a:p>
          <a:p>
            <a:r>
              <a:rPr lang="en-US" sz="1600" dirty="0"/>
              <a:t>Static tests for biological models</a:t>
            </a:r>
          </a:p>
          <a:p>
            <a:pPr lvl="1"/>
            <a:r>
              <a:rPr lang="en-US" sz="1600" dirty="0"/>
              <a:t>MEMOTE</a:t>
            </a:r>
          </a:p>
          <a:p>
            <a:r>
              <a:rPr lang="en-US" sz="1600" dirty="0"/>
              <a:t>Mass balance errors</a:t>
            </a:r>
          </a:p>
          <a:p>
            <a:r>
              <a:rPr lang="en-US" sz="1600" dirty="0"/>
              <a:t>Problems with atomic mass analysis</a:t>
            </a:r>
          </a:p>
          <a:p>
            <a:r>
              <a:rPr lang="en-US" sz="1600" dirty="0"/>
              <a:t>Moiety analysis and its shortcomings</a:t>
            </a:r>
          </a:p>
          <a:p>
            <a:r>
              <a:rPr lang="en-US" sz="1600" dirty="0"/>
              <a:t>Stoichiometric inconsistencies</a:t>
            </a:r>
          </a:p>
          <a:p>
            <a:r>
              <a:rPr lang="en-US" sz="1600" dirty="0"/>
              <a:t>SI with isolation -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B251-F1A2-0846-A6F8-989235092A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551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1FB65-CF09-0843-B203-1D00CCA55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2050" name="Picture 2" descr="Types of Software Testing | Two Main Types of Software Testing">
            <a:extLst>
              <a:ext uri="{FF2B5EF4-FFF2-40B4-BE49-F238E27FC236}">
                <a16:creationId xmlns:a16="http://schemas.microsoft.com/office/drawing/2014/main" id="{A06E7787-094F-4E42-9BC4-831EA3E0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2" y="1012507"/>
            <a:ext cx="8374848" cy="48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5CB68-6B4E-B841-9510-2D381C70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Linting Catches Errors Without Running the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EC736-30D6-0346-859A-B22542301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FAC0213B-67A8-614A-A46C-8AB31F94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7" y="2089150"/>
            <a:ext cx="8342483" cy="360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16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13A9-E32E-8340-97C0-B4945EA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B570-7D86-DA4D-9E39-19244C073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F820A8A-A26B-E943-8DC0-101BD53B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" y="3776980"/>
            <a:ext cx="3817112" cy="254762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67E1149-D3CF-3449-AA33-B69E0161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4" y="1333500"/>
            <a:ext cx="3225800" cy="209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C7E600-839F-EE42-9D47-8CAA5FAF0838}"/>
              </a:ext>
            </a:extLst>
          </p:cNvPr>
          <p:cNvSpPr txBox="1"/>
          <p:nvPr/>
        </p:nvSpPr>
        <p:spPr>
          <a:xfrm>
            <a:off x="4269740" y="4404459"/>
            <a:ext cx="4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does [P] increase without bound?</a:t>
            </a:r>
          </a:p>
        </p:txBody>
      </p:sp>
    </p:spTree>
    <p:extLst>
      <p:ext uri="{BB962C8B-B14F-4D97-AF65-F5344CB8AC3E}">
        <p14:creationId xmlns:p14="http://schemas.microsoft.com/office/powerpoint/2010/main" val="23972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29B2-13E0-B944-8113-805B2998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Mass Balance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E254-B0DF-124A-A18D-B2F064F02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B3BEA-4AF0-674D-BEF5-7D09BD69B069}"/>
                  </a:ext>
                </a:extLst>
              </p:cNvPr>
              <p:cNvSpPr txBox="1"/>
              <p:nvPr/>
            </p:nvSpPr>
            <p:spPr>
              <a:xfrm>
                <a:off x="615696" y="1170432"/>
                <a:ext cx="1980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B3BEA-4AF0-674D-BEF5-7D09BD69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" y="1170432"/>
                <a:ext cx="1980414" cy="430887"/>
              </a:xfrm>
              <a:prstGeom prst="rect">
                <a:avLst/>
              </a:prstGeom>
              <a:blipFill>
                <a:blip r:embed="rId3"/>
                <a:stretch>
                  <a:fillRect l="-3185" r="-254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62ED6C9-FB17-4D43-85F6-A9D753D57478}"/>
              </a:ext>
            </a:extLst>
          </p:cNvPr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 there mass missing in this reaction?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87A0A3-A6EC-EF41-9768-1200EDC87F9E}"/>
                  </a:ext>
                </a:extLst>
              </p:cNvPr>
              <p:cNvSpPr txBox="1"/>
              <p:nvPr/>
            </p:nvSpPr>
            <p:spPr>
              <a:xfrm>
                <a:off x="621792" y="2273808"/>
                <a:ext cx="2639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87A0A3-A6EC-EF41-9768-1200EDC87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2273808"/>
                <a:ext cx="2639249" cy="430887"/>
              </a:xfrm>
              <a:prstGeom prst="rect">
                <a:avLst/>
              </a:prstGeom>
              <a:blipFill>
                <a:blip r:embed="rId4"/>
                <a:stretch>
                  <a:fillRect l="-1914" r="-239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FD0C07D-FA34-BD4D-BABE-BB2CA5D05741}"/>
              </a:ext>
            </a:extLst>
          </p:cNvPr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reaction?</a:t>
            </a:r>
          </a:p>
        </p:txBody>
      </p:sp>
      <p:pic>
        <p:nvPicPr>
          <p:cNvPr id="1026" name="Picture 2" descr="ATP structure + function">
            <a:extLst>
              <a:ext uri="{FF2B5EF4-FFF2-40B4-BE49-F238E27FC236}">
                <a16:creationId xmlns:a16="http://schemas.microsoft.com/office/drawing/2014/main" id="{529501AA-13E7-9B4A-81B4-BE5E2E45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1128269"/>
            <a:ext cx="4718304" cy="266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enosine diphosphate - Wikipedia">
            <a:extLst>
              <a:ext uri="{FF2B5EF4-FFF2-40B4-BE49-F238E27FC236}">
                <a16:creationId xmlns:a16="http://schemas.microsoft.com/office/drawing/2014/main" id="{3FD388CD-45FE-9F4A-945F-2B87A12A1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" y="3207279"/>
            <a:ext cx="4069478" cy="23738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428B38-BCB4-E944-9E68-1D7C4C56D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208" y="4386124"/>
            <a:ext cx="1376688" cy="1201314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7965E14B-AC29-794D-A8FC-418645207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9029" y="4386124"/>
            <a:ext cx="1533986" cy="12013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780ED7-52B4-E24F-A49E-99EF23C876CE}"/>
              </a:ext>
            </a:extLst>
          </p:cNvPr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156F0-2582-B249-8810-033AC520E761}"/>
              </a:ext>
            </a:extLst>
          </p:cNvPr>
          <p:cNvSpPr txBox="1"/>
          <p:nvPr/>
        </p:nvSpPr>
        <p:spPr>
          <a:xfrm>
            <a:off x="6217920" y="142213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87F6D-8322-D643-806A-BCD7DD3B49B8}"/>
              </a:ext>
            </a:extLst>
          </p:cNvPr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FA92E-AE44-494C-B8DE-2C91D6D7F96C}"/>
              </a:ext>
            </a:extLst>
          </p:cNvPr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F3607-6706-4746-ADE2-D8DFD8AE9601}"/>
                  </a:ext>
                </a:extLst>
              </p:cNvPr>
              <p:cNvSpPr txBox="1"/>
              <p:nvPr/>
            </p:nvSpPr>
            <p:spPr>
              <a:xfrm>
                <a:off x="1337243" y="6109156"/>
                <a:ext cx="3841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F3607-6706-4746-ADE2-D8DFD8AE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243" y="6109156"/>
                <a:ext cx="3841180" cy="430887"/>
              </a:xfrm>
              <a:prstGeom prst="rect">
                <a:avLst/>
              </a:prstGeom>
              <a:blipFill>
                <a:blip r:embed="rId9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5FD7-E000-4D40-AD8C-219E1830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Mass Balance May Not Be Desirable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3E5C7-54D5-C14A-BD4B-D73C363C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799"/>
            <a:ext cx="8229600" cy="2948941"/>
          </a:xfrm>
        </p:spPr>
        <p:txBody>
          <a:bodyPr/>
          <a:lstStyle/>
          <a:p>
            <a:r>
              <a:rPr lang="en-US" dirty="0"/>
              <a:t>True mass balance precludes having implicit chemical species</a:t>
            </a:r>
          </a:p>
          <a:p>
            <a:pPr lvl="1"/>
            <a:r>
              <a:rPr lang="en-US" dirty="0"/>
              <a:t>Present in large quantities so that concentration does not change (e.g., water)</a:t>
            </a:r>
          </a:p>
          <a:p>
            <a:r>
              <a:rPr lang="en-US" dirty="0"/>
              <a:t>Appeal of implicit chemical species</a:t>
            </a:r>
          </a:p>
          <a:p>
            <a:pPr lvl="1"/>
            <a:r>
              <a:rPr lang="en-US" dirty="0"/>
              <a:t>Simpler reactions</a:t>
            </a:r>
          </a:p>
          <a:p>
            <a:pPr lvl="1"/>
            <a:r>
              <a:rPr lang="en-US" dirty="0"/>
              <a:t>More efficient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72C6D-DC89-1B4A-B360-508FC791B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2A1149-EC8C-2844-A486-80D0D75441C3}"/>
                  </a:ext>
                </a:extLst>
              </p:cNvPr>
              <p:cNvSpPr txBox="1"/>
              <p:nvPr/>
            </p:nvSpPr>
            <p:spPr>
              <a:xfrm>
                <a:off x="2331653" y="1333142"/>
                <a:ext cx="3841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2A1149-EC8C-2844-A486-80D0D754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653" y="1333142"/>
                <a:ext cx="3841180" cy="430887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92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9191-1199-B54C-9C80-2769873E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Moietities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5E74-9B5C-FA45-B08C-8793854A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1783081"/>
          </a:xfrm>
        </p:spPr>
        <p:txBody>
          <a:bodyPr/>
          <a:lstStyle/>
          <a:p>
            <a:r>
              <a:rPr lang="en-US" dirty="0"/>
              <a:t>A moiety refers to a collection of chemical species that have similar chemical functions.</a:t>
            </a:r>
          </a:p>
          <a:p>
            <a:r>
              <a:rPr lang="en-US" dirty="0"/>
              <a:t>Example: Variations in the chemical structure of inorganic phosphates.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A6603-CC09-9543-81B6-D13EB8D38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5" name="Picture 2" descr="ATP structure + function">
            <a:extLst>
              <a:ext uri="{FF2B5EF4-FFF2-40B4-BE49-F238E27FC236}">
                <a16:creationId xmlns:a16="http://schemas.microsoft.com/office/drawing/2014/main" id="{1906D2C7-8548-F644-9269-F68B50DD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4" y="3321711"/>
            <a:ext cx="4718304" cy="266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586C1-78B7-4E4F-AFFD-C5A8325726B2}"/>
              </a:ext>
            </a:extLst>
          </p:cNvPr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8CA075-0859-D44F-B8DC-613C4982AB2E}"/>
              </a:ext>
            </a:extLst>
          </p:cNvPr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E5517D-9F49-9D48-A2CD-07B1B8442A60}"/>
                  </a:ext>
                </a:extLst>
              </p:cNvPr>
              <p:cNvSpPr txBox="1"/>
              <p:nvPr/>
            </p:nvSpPr>
            <p:spPr>
              <a:xfrm>
                <a:off x="3076177" y="3807061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E5517D-9F49-9D48-A2CD-07B1B844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177" y="3807061"/>
                <a:ext cx="278601" cy="369332"/>
              </a:xfrm>
              <a:prstGeom prst="rect">
                <a:avLst/>
              </a:prstGeom>
              <a:blipFill>
                <a:blip r:embed="rId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CCC29B-7E0C-8147-A030-0013F3E36537}"/>
                  </a:ext>
                </a:extLst>
              </p:cNvPr>
              <p:cNvSpPr txBox="1"/>
              <p:nvPr/>
            </p:nvSpPr>
            <p:spPr>
              <a:xfrm>
                <a:off x="2462767" y="3810871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CCC29B-7E0C-8147-A030-0013F3E36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67" y="3810871"/>
                <a:ext cx="280205" cy="369332"/>
              </a:xfrm>
              <a:prstGeom prst="rect">
                <a:avLst/>
              </a:prstGeom>
              <a:blipFill>
                <a:blip r:embed="rId4"/>
                <a:stretch>
                  <a:fillRect l="-29167" r="-291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B0D32C-7C1E-4E4F-BFE8-0B3D7C3E86C1}"/>
                  </a:ext>
                </a:extLst>
              </p:cNvPr>
              <p:cNvSpPr txBox="1"/>
              <p:nvPr/>
            </p:nvSpPr>
            <p:spPr>
              <a:xfrm>
                <a:off x="1643617" y="3826111"/>
                <a:ext cx="767839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B0D32C-7C1E-4E4F-BFE8-0B3D7C3E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617" y="3826111"/>
                <a:ext cx="767839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C9732C7-E9E9-D04A-B56B-D0094B5EF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263" y="4087853"/>
            <a:ext cx="1533986" cy="12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4A68-6B44-BD45-9C34-BFD7B2A6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7021"/>
            <a:ext cx="8229600" cy="838200"/>
          </a:xfrm>
        </p:spPr>
        <p:txBody>
          <a:bodyPr/>
          <a:lstStyle/>
          <a:p>
            <a:r>
              <a:rPr lang="en-US" dirty="0"/>
              <a:t>Moiety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FEB7-34E1-F14F-B60C-ED72D40A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6140"/>
            <a:ext cx="8229600" cy="2537461"/>
          </a:xfrm>
        </p:spPr>
        <p:txBody>
          <a:bodyPr/>
          <a:lstStyle/>
          <a:p>
            <a:r>
              <a:rPr lang="en-US" dirty="0"/>
              <a:t>Moiety analysis provides a way to check consistency of reactions while having flexibility about the exact chemical formula</a:t>
            </a:r>
          </a:p>
          <a:p>
            <a:r>
              <a:rPr lang="en-US" dirty="0"/>
              <a:t>Chemical species are represented by their moiety structure</a:t>
            </a:r>
          </a:p>
          <a:p>
            <a:r>
              <a:rPr lang="en-US" dirty="0"/>
              <a:t>A reaction is “moiety preserving” if the counts of moieties in the reactants is the same as the counts in the products.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08DA9-B396-0F44-A4D2-4CC8C3737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5AD06A-7EA3-374D-85AA-70628543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22071"/>
              </p:ext>
            </p:extLst>
          </p:nvPr>
        </p:nvGraphicFramePr>
        <p:xfrm>
          <a:off x="369571" y="3467099"/>
          <a:ext cx="31853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19">
                  <a:extLst>
                    <a:ext uri="{9D8B030D-6E8A-4147-A177-3AD203B41FA5}">
                      <a16:colId xmlns:a16="http://schemas.microsoft.com/office/drawing/2014/main" val="502210968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2969247410"/>
                    </a:ext>
                  </a:extLst>
                </a:gridCol>
                <a:gridCol w="709127">
                  <a:extLst>
                    <a:ext uri="{9D8B030D-6E8A-4147-A177-3AD203B41FA5}">
                      <a16:colId xmlns:a16="http://schemas.microsoft.com/office/drawing/2014/main" val="3150918022"/>
                    </a:ext>
                  </a:extLst>
                </a:gridCol>
                <a:gridCol w="643813">
                  <a:extLst>
                    <a:ext uri="{9D8B030D-6E8A-4147-A177-3AD203B41FA5}">
                      <a16:colId xmlns:a16="http://schemas.microsoft.com/office/drawing/2014/main" val="1649620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9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7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159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0B0DD1-FFBA-6F45-A9B9-990FCC015F54}"/>
                  </a:ext>
                </a:extLst>
              </p:cNvPr>
              <p:cNvSpPr txBox="1"/>
              <p:nvPr/>
            </p:nvSpPr>
            <p:spPr>
              <a:xfrm>
                <a:off x="5589037" y="3337898"/>
                <a:ext cx="2639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0B0DD1-FFBA-6F45-A9B9-990FCC01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37" y="3337898"/>
                <a:ext cx="2639249" cy="430887"/>
              </a:xfrm>
              <a:prstGeom prst="rect">
                <a:avLst/>
              </a:prstGeom>
              <a:blipFill>
                <a:blip r:embed="rId2"/>
                <a:stretch>
                  <a:fillRect l="-2404" r="-192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998F8A6-A32B-DA44-A8E5-E05D84D59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81116"/>
              </p:ext>
            </p:extLst>
          </p:nvPr>
        </p:nvGraphicFramePr>
        <p:xfrm>
          <a:off x="4646194" y="3821427"/>
          <a:ext cx="3956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58">
                  <a:extLst>
                    <a:ext uri="{9D8B030D-6E8A-4147-A177-3AD203B41FA5}">
                      <a16:colId xmlns:a16="http://schemas.microsoft.com/office/drawing/2014/main" val="1901718434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7387353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8856508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30231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ADP +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96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B6E3EB-83D8-A34F-A6DB-8AF13FDE8A42}"/>
                  </a:ext>
                </a:extLst>
              </p:cNvPr>
              <p:cNvSpPr txBox="1"/>
              <p:nvPr/>
            </p:nvSpPr>
            <p:spPr>
              <a:xfrm>
                <a:off x="5741437" y="5011191"/>
                <a:ext cx="1980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B6E3EB-83D8-A34F-A6DB-8AF13FDE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37" y="5011191"/>
                <a:ext cx="1980414" cy="430887"/>
              </a:xfrm>
              <a:prstGeom prst="rect">
                <a:avLst/>
              </a:prstGeom>
              <a:blipFill>
                <a:blip r:embed="rId3"/>
                <a:stretch>
                  <a:fillRect l="-3822" r="-254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66A8990E-539B-1840-9C4E-1CF15CE0B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1735"/>
              </p:ext>
            </p:extLst>
          </p:nvPr>
        </p:nvGraphicFramePr>
        <p:xfrm>
          <a:off x="4798594" y="5494720"/>
          <a:ext cx="3956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58">
                  <a:extLst>
                    <a:ext uri="{9D8B030D-6E8A-4147-A177-3AD203B41FA5}">
                      <a16:colId xmlns:a16="http://schemas.microsoft.com/office/drawing/2014/main" val="1901718434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7387353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8856508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30231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968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E479E1-227A-AF46-95C1-D6B5C3D4D07C}"/>
              </a:ext>
            </a:extLst>
          </p:cNvPr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Implicit chemical species: 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3E5585-B595-3D42-82C1-F4CA961D1C6B}"/>
              </a:ext>
            </a:extLst>
          </p:cNvPr>
          <p:cNvCxnSpPr/>
          <p:nvPr/>
        </p:nvCxnSpPr>
        <p:spPr>
          <a:xfrm>
            <a:off x="4798594" y="6430962"/>
            <a:ext cx="3804232" cy="0"/>
          </a:xfrm>
          <a:prstGeom prst="line">
            <a:avLst/>
          </a:prstGeom>
          <a:ln w="5715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160786</TotalTime>
  <Words>555</Words>
  <Application>Microsoft Macintosh PowerPoint</Application>
  <PresentationFormat>On-screen Show (4:3)</PresentationFormat>
  <Paragraphs>146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BIOE 498 / BIOE 599: Computational Systems Biology for Medical Applications   Lecture 15: Testing Models  </vt:lpstr>
      <vt:lpstr>Notes</vt:lpstr>
      <vt:lpstr>PowerPoint Presentation</vt:lpstr>
      <vt:lpstr>Software Linting Catches Errors Without Running the Program</vt:lpstr>
      <vt:lpstr>What’s Wrong With This Model?</vt:lpstr>
      <vt:lpstr>What Do We Mean by Mass Balance Errors</vt:lpstr>
      <vt:lpstr>True Mass Balance May Not Be Desirable</vt:lpstr>
      <vt:lpstr>Moietities</vt:lpstr>
      <vt:lpstr>Moiety Analysis</vt:lpstr>
      <vt:lpstr>Challenges With Moiety Analysis</vt:lpstr>
      <vt:lpstr>Find this Mass Balance Error</vt:lpstr>
      <vt:lpstr>Stoichiometric Inconsistency</vt:lpstr>
      <vt:lpstr>PowerPoint Presentation</vt:lpstr>
      <vt:lpstr>Finding Stoichiometric Inconsistencies</vt:lpstr>
      <vt:lpstr>BACKUP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2582</cp:revision>
  <dcterms:created xsi:type="dcterms:W3CDTF">2008-11-04T22:35:39Z</dcterms:created>
  <dcterms:modified xsi:type="dcterms:W3CDTF">2021-01-26T01:08:06Z</dcterms:modified>
</cp:coreProperties>
</file>