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7" r:id="rId2"/>
    <p:sldId id="371" r:id="rId3"/>
    <p:sldId id="348" r:id="rId4"/>
    <p:sldId id="349" r:id="rId5"/>
    <p:sldId id="352" r:id="rId6"/>
    <p:sldId id="351" r:id="rId7"/>
    <p:sldId id="353" r:id="rId8"/>
    <p:sldId id="356" r:id="rId9"/>
    <p:sldId id="354" r:id="rId10"/>
    <p:sldId id="364" r:id="rId11"/>
    <p:sldId id="355" r:id="rId12"/>
    <p:sldId id="365" r:id="rId13"/>
    <p:sldId id="369" r:id="rId14"/>
    <p:sldId id="368" r:id="rId15"/>
    <p:sldId id="366" r:id="rId16"/>
    <p:sldId id="370" r:id="rId17"/>
    <p:sldId id="361" r:id="rId18"/>
    <p:sldId id="362" r:id="rId19"/>
    <p:sldId id="357" r:id="rId20"/>
    <p:sldId id="358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1204"/>
  </p:normalViewPr>
  <p:slideViewPr>
    <p:cSldViewPr snapToObjects="1">
      <p:cViewPr varScale="1">
        <p:scale>
          <a:sx n="97" d="100"/>
          <a:sy n="97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95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1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r="-107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304800" y="2743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304800" y="450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20454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50553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20454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50553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052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Exercise: Compare Models Using 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2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blipFill>
                <a:blip r:embed="rId3"/>
                <a:stretch>
                  <a:fillRect l="-3318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Simulate both models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Using Model 1 as the “observations” and Model 2 as the “predicted values”, compute the residuals. (Hint: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simulate</a:t>
                </a:r>
                <a:r>
                  <a:rPr lang="en-US" sz="2000" dirty="0"/>
                  <a:t> returns a matrix of values.)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Model 2 with respect to Model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Do we achieve the same steady state values?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Where are errors the largest? Why?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blipFill>
                <a:blip r:embed="rId4"/>
                <a:stretch>
                  <a:fillRect l="-937" t="-797" r="-210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607-4D89-F447-9AA4-99D0A539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Least-Squares Regression</a:t>
            </a:r>
            <a:br>
              <a:rPr lang="en-US" dirty="0"/>
            </a:br>
            <a:r>
              <a:rPr lang="en-US" i="1" dirty="0"/>
              <a:t>The Work Horse of Most Modeling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Given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residuals of the regression model.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  <a:blipFill>
                <a:blip r:embed="rId2"/>
                <a:stretch>
                  <a:fillRect l="-1389" t="-1667" b="-1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2128-A3C1-6F49-967E-8148B7CB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042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1670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5486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5334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20803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4507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848139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990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13716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4038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1981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1534451" y="567495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4124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Prepare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3459301"/>
            <a:ext cx="818685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 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vectors with 19 random values and a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STD, LENGTH - 1)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([xv,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(0,STD, LENGTH - 1)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matrix (has 1’s in the first column)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LENGTH), xv])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Transpose to 20 X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FBBE-F274-704C-8FDB-A2874017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97" y="1371600"/>
            <a:ext cx="3657600" cy="25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Fit, Predict, Find Constants, Evaluate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1524000"/>
            <a:ext cx="8061731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r2_score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Fit, find constants evaluate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Predicted values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R-squared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Values of the constants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print("Predictions: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print("RSQ: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Coeficients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4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Evaluate a Mathematical Model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blipFill>
                <a:blip r:embed="rId3"/>
                <a:stretch>
                  <a:fillRect l="-2642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Construct training data and test data using different arrays of normally distributed errors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the mathematical model,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from the training data.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blipFill>
                <a:blip r:embed="rId4"/>
                <a:stretch>
                  <a:fillRect l="-1583" t="-1003" r="-3430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3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Hint for Estimating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blipFill>
                <a:blip r:embed="rId3"/>
                <a:stretch>
                  <a:fillRect l="-258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training data contains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the steady state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We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from the training data, taking the last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observations. Call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With a little arithmetic,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estimated using linear regression.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blipFill>
                <a:blip r:embed="rId4"/>
                <a:stretch>
                  <a:fillRect l="-1051" t="-2139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9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B4A-6A09-214D-AA6C-1F6BCA8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D26A2-55B6-F140-A490-E4D3FA87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9683-0E0F-A04C-875E-6A1CA713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66800"/>
            <a:ext cx="45339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B024D-CF72-B442-A427-A3317B012584}"/>
              </a:ext>
            </a:extLst>
          </p:cNvPr>
          <p:cNvSpPr txBox="1"/>
          <p:nvPr/>
        </p:nvSpPr>
        <p:spPr>
          <a:xfrm>
            <a:off x="474617" y="1219200"/>
            <a:ext cx="3868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Null Hypothesis: No change from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data come from a known distribution (e.g., normal).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based on this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test statistic is near 0 (not in a critical region), do not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Otherwise, reject the Null Hypothesis.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053-4CA2-EA40-8CF8-FC6BAB0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89B4-DF53-4146-AC35-60B9BC7C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  <a:p>
            <a:r>
              <a:rPr lang="en-US" dirty="0"/>
              <a:t>Parameter fitting and evaluation of a mathematical model using least squares regression</a:t>
            </a:r>
          </a:p>
          <a:p>
            <a:r>
              <a:rPr lang="en-US" dirty="0"/>
              <a:t>Hypothesis testing to evaluate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C88-FE61-4343-A938-F7CE631D1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6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43B8-6117-D146-9C75-8A48185C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5DEAB-4E3C-B041-9714-62A008D47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2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Residuals</a:t>
            </a:r>
          </a:p>
          <a:p>
            <a:pPr lvl="1"/>
            <a:r>
              <a:rPr lang="en-US" sz="1600" dirty="0" err="1"/>
              <a:t>Defn</a:t>
            </a:r>
            <a:r>
              <a:rPr lang="en-US" sz="1600" dirty="0"/>
              <a:t>, indicators of model issues, functional vs. stochastic error</a:t>
            </a:r>
          </a:p>
          <a:p>
            <a:pPr lvl="1"/>
            <a:r>
              <a:rPr lang="en-US" sz="1600" dirty="0"/>
              <a:t>Standardized residuals</a:t>
            </a:r>
          </a:p>
          <a:p>
            <a:pPr lvl="1"/>
            <a:r>
              <a:rPr lang="en-US" sz="1600" dirty="0"/>
              <a:t>Evaluation of residuals: R2, Chi </a:t>
            </a:r>
            <a:r>
              <a:rPr lang="en-US" sz="1600" dirty="0" err="1"/>
              <a:t>Sq</a:t>
            </a:r>
            <a:endParaRPr lang="en-US" sz="1600" dirty="0"/>
          </a:p>
          <a:p>
            <a:r>
              <a:rPr lang="en-US" sz="2000" dirty="0"/>
              <a:t>Hypothesis testing</a:t>
            </a:r>
          </a:p>
          <a:p>
            <a:r>
              <a:rPr lang="en-US" sz="2000" dirty="0"/>
              <a:t>Comparing models</a:t>
            </a:r>
          </a:p>
          <a:p>
            <a:pPr lvl="1"/>
            <a:r>
              <a:rPr lang="en-US" sz="1600" dirty="0"/>
              <a:t>Overfitting, assessing parameter complexity</a:t>
            </a:r>
          </a:p>
          <a:p>
            <a:pPr lvl="1"/>
            <a:r>
              <a:rPr lang="en-US" sz="1600" dirty="0"/>
              <a:t>Errors in data get propagated</a:t>
            </a:r>
          </a:p>
          <a:p>
            <a:pPr lvl="1"/>
            <a:r>
              <a:rPr lang="en-US" sz="1600" dirty="0"/>
              <a:t>Model is correct vs. model fits</a:t>
            </a:r>
          </a:p>
          <a:p>
            <a:r>
              <a:rPr lang="en-US" sz="2000" dirty="0"/>
              <a:t>Confidence intervals</a:t>
            </a:r>
          </a:p>
          <a:p>
            <a:pPr lvl="1"/>
            <a:r>
              <a:rPr lang="en-US" sz="1600" dirty="0"/>
              <a:t>Definition</a:t>
            </a:r>
          </a:p>
          <a:p>
            <a:pPr lvl="1"/>
            <a:r>
              <a:rPr lang="en-US" sz="1600" dirty="0"/>
              <a:t>Estimation techniques: Hessian, simulation, bootstrapping</a:t>
            </a:r>
          </a:p>
          <a:p>
            <a:r>
              <a:rPr lang="en-US" sz="2000" dirty="0"/>
              <a:t>Assessing model quality: cross-validation</a:t>
            </a:r>
          </a:p>
          <a:p>
            <a:r>
              <a:rPr lang="en-US" sz="2000" dirty="0"/>
              <a:t>In class exercise: Enzyme Kinetics</a:t>
            </a:r>
          </a:p>
          <a:p>
            <a:pPr lvl="1"/>
            <a:r>
              <a:rPr lang="en-US" sz="1600" dirty="0"/>
              <a:t>Problem with correlated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357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224717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066800" y="84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48" r="-32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5" t="-4762" r="-7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4200" cy="838200"/>
          </a:xfrm>
        </p:spPr>
        <p:txBody>
          <a:bodyPr/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7679449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1879834" y="8690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343400" y="2743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26180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260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r="-71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0" y="4105485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22" y="4226548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1925984" y="986135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8338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987073" y="464820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05200" y="4114800"/>
            <a:ext cx="174531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334000" y="791499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9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874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533400" y="4151683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177465</TotalTime>
  <Words>1004</Words>
  <Application>Microsoft Macintosh PowerPoint</Application>
  <PresentationFormat>On-screen Show (4:3)</PresentationFormat>
  <Paragraphs>164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9: Estimating Confidence in Models and Parameters  </vt:lpstr>
      <vt:lpstr>Agenda</vt:lpstr>
      <vt:lpstr>Notes</vt:lpstr>
      <vt:lpstr>What is A Good Model?</vt:lpstr>
      <vt:lpstr>Generalizing Model to New Data</vt:lpstr>
      <vt:lpstr>What is A Good Model?</vt:lpstr>
      <vt:lpstr>We Never Know if a Real World Model is Correct!</vt:lpstr>
      <vt:lpstr>Residuals = Experimental - Fitted</vt:lpstr>
      <vt:lpstr>What Residuals Tell Us About Models</vt:lpstr>
      <vt:lpstr>Quantifying Model Quality: R^2</vt:lpstr>
      <vt:lpstr>Exercise: Compare Models Using Residuals</vt:lpstr>
      <vt:lpstr>Linear Least-Squares Regression The Work Horse of Most Modeling Procedures</vt:lpstr>
      <vt:lpstr>How Least Squares Fits a Line to Data</vt:lpstr>
      <vt:lpstr>Limitations of Least Squares</vt:lpstr>
      <vt:lpstr>Linear Regression in Python Prepare the Data</vt:lpstr>
      <vt:lpstr>Linear Regression in Python Fit, Predict, Find Constants, Evaluate</vt:lpstr>
      <vt:lpstr>Exercise: Evaluate a Mathematical Model of A System</vt:lpstr>
      <vt:lpstr>Hint for Estimating K, k</vt:lpstr>
      <vt:lpstr>Hypothesis Testing Basics</vt:lpstr>
      <vt:lpstr>Chi Square Test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2847</cp:revision>
  <cp:lastPrinted>2018-10-12T18:44:59Z</cp:lastPrinted>
  <dcterms:created xsi:type="dcterms:W3CDTF">2008-11-04T22:35:39Z</dcterms:created>
  <dcterms:modified xsi:type="dcterms:W3CDTF">2018-10-18T21:43:56Z</dcterms:modified>
</cp:coreProperties>
</file>