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7" r:id="rId2"/>
    <p:sldId id="363" r:id="rId3"/>
    <p:sldId id="366" r:id="rId4"/>
    <p:sldId id="371" r:id="rId5"/>
    <p:sldId id="367" r:id="rId6"/>
    <p:sldId id="368" r:id="rId7"/>
    <p:sldId id="369" r:id="rId8"/>
    <p:sldId id="372" r:id="rId9"/>
    <p:sldId id="373" r:id="rId10"/>
    <p:sldId id="374" r:id="rId11"/>
    <p:sldId id="370" r:id="rId12"/>
    <p:sldId id="365" r:id="rId13"/>
    <p:sldId id="364" r:id="rId1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347"/>
            <p14:sldId id="363"/>
            <p14:sldId id="366"/>
            <p14:sldId id="371"/>
            <p14:sldId id="367"/>
            <p14:sldId id="368"/>
            <p14:sldId id="369"/>
            <p14:sldId id="372"/>
            <p14:sldId id="373"/>
            <p14:sldId id="374"/>
            <p14:sldId id="370"/>
            <p14:sldId id="365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77"/>
    <p:restoredTop sz="91426"/>
  </p:normalViewPr>
  <p:slideViewPr>
    <p:cSldViewPr snapToObjects="1">
      <p:cViewPr varScale="1">
        <p:scale>
          <a:sx n="99" d="100"/>
          <a:sy n="99" d="100"/>
        </p:scale>
        <p:origin x="7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11/8/19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11/8/19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58075" y="6281860"/>
            <a:ext cx="619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al-statistics.com/time-series-analysis/time-series-miscellaneous/granger-causality/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228600" y="533400"/>
            <a:ext cx="8534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16: Practical Techniques for </a:t>
            </a:r>
            <a:r>
              <a:rPr lang="en-US" altLang="en-US" sz="2800" b="1" u="sng">
                <a:ea typeface="ＭＳ Ｐゴシック" panose="020B0600070205080204" pitchFamily="34" charset="-128"/>
              </a:rPr>
              <a:t>Discovering Biochemical Models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3CBE-70FE-5C4F-9150-D41C0871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8610600" cy="838200"/>
          </a:xfrm>
        </p:spPr>
        <p:txBody>
          <a:bodyPr/>
          <a:lstStyle/>
          <a:p>
            <a:r>
              <a:rPr lang="en-US" sz="3200" dirty="0"/>
              <a:t>How Many Possible Parameters Are There?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ADDD8B-53A5-EE43-9128-8E9F11A16E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32D99D1-2F4F-1240-B49D-5A4DB8805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638218"/>
              </p:ext>
            </p:extLst>
          </p:nvPr>
        </p:nvGraphicFramePr>
        <p:xfrm>
          <a:off x="4572000" y="990600"/>
          <a:ext cx="25908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7113769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00649819"/>
                    </a:ext>
                  </a:extLst>
                </a:gridCol>
              </a:tblGrid>
              <a:tr h="554435">
                <a:tc>
                  <a:txBody>
                    <a:bodyPr/>
                    <a:lstStyle/>
                    <a:p>
                      <a:r>
                        <a:rPr lang="en-US" dirty="0"/>
                        <a:t>Parameter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53662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lang="en-US" dirty="0" err="1"/>
                        <a:t>d_p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913764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lang="en-US" dirty="0" err="1"/>
                        <a:t>d_m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186800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206404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lang="en-US" dirty="0" err="1"/>
                        <a:t>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90022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lang="en-US" dirty="0" err="1"/>
                        <a:t>a_p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95635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351080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54627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23196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C00C8F4-3C59-E748-96E5-13062CB90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063836"/>
            <a:ext cx="2628900" cy="29938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816375-E0FC-504A-AD55-4731B54EAF00}"/>
              </a:ext>
            </a:extLst>
          </p:cNvPr>
          <p:cNvSpPr/>
          <p:nvPr/>
        </p:nvSpPr>
        <p:spPr>
          <a:xfrm>
            <a:off x="912790" y="4953000"/>
            <a:ext cx="70898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ourier New" panose="02070309020205020404" pitchFamily="49" charset="0"/>
              </a:rPr>
              <a:t>Do you want to write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(…) 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120 times?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ourier New" panose="02070309020205020404" pitchFamily="49" charset="0"/>
              </a:rPr>
              <a:t>Actually, you only need a subset. But finding that subset likely means writing many more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(…).</a:t>
            </a: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ourier New" panose="02070309020205020404" pitchFamily="49" charset="0"/>
              </a:rPr>
              <a:t>Even worse, what if you want to explore different initial values?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3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4215-DD6F-694E-97D4-100F3CFF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8206-541E-F549-A4E6-8ECFCD043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807E4-81D1-AC4D-804A-6865D5CC3F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76099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C7A8-61C0-A84B-B5B6-252D4449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C94B-9EF2-9945-8598-41B7D98C4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a random model for a given set of chemical species and the boundary species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F38CA-5200-0D48-B5C6-96313E2315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184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62EE-2B08-3643-8DD2-83135BDF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62F46-09C5-BD4F-994E-352D60CE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– why generate models</a:t>
            </a:r>
          </a:p>
          <a:p>
            <a:r>
              <a:rPr lang="en-US" dirty="0"/>
              <a:t>Elements of generation</a:t>
            </a:r>
          </a:p>
          <a:p>
            <a:pPr lvl="1"/>
            <a:r>
              <a:rPr lang="en-US" dirty="0"/>
              <a:t>Base model</a:t>
            </a:r>
          </a:p>
          <a:p>
            <a:pPr lvl="1"/>
            <a:r>
              <a:rPr lang="en-US" dirty="0"/>
              <a:t>Reaction</a:t>
            </a:r>
          </a:p>
          <a:p>
            <a:pPr lvl="1"/>
            <a:r>
              <a:rPr lang="en-US" dirty="0"/>
              <a:t>Kinetics - constant</a:t>
            </a:r>
          </a:p>
          <a:p>
            <a:pPr lvl="1"/>
            <a:r>
              <a:rPr lang="en-US" dirty="0"/>
              <a:t>Initializations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Code in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2AB42-C764-6D46-9AD9-AE3DC6012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0607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1CDD-1AC0-D841-8608-0427D0F3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CE50-5F1A-AD42-9F7B-560319B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shorturl.at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/crOS2</a:t>
            </a:r>
          </a:p>
          <a:p>
            <a:pPr lvl="1"/>
            <a:r>
              <a:rPr lang="en-US" dirty="0"/>
              <a:t>Open Lecture_16</a:t>
            </a:r>
          </a:p>
          <a:p>
            <a:pPr lvl="1"/>
            <a:r>
              <a:rPr lang="en-US" dirty="0"/>
              <a:t>Download all files into the same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452FF-B381-E647-B00F-62D0CE459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687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9230-5354-664D-94BE-3AB1CA7F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8EC3-B001-0342-AF68-61D2DE8B9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Granger causality statistic</a:t>
            </a:r>
          </a:p>
          <a:p>
            <a:r>
              <a:rPr lang="en-US" dirty="0"/>
              <a:t>Generating parameters from names</a:t>
            </a:r>
          </a:p>
          <a:p>
            <a:r>
              <a:rPr lang="en-US" dirty="0"/>
              <a:t>Parameter fitting for data subsets: time, species</a:t>
            </a:r>
          </a:p>
          <a:p>
            <a:r>
              <a:rPr lang="en-US" dirty="0"/>
              <a:t>Generating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D5454-638E-7341-AD35-DD68C3E25C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115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0AFBD35-DDFC-414E-B27B-EFA9C4320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71341"/>
            <a:ext cx="2126301" cy="24214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828C5-8DEB-5A4F-B301-B31F3158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6781800" cy="669924"/>
          </a:xfrm>
        </p:spPr>
        <p:txBody>
          <a:bodyPr/>
          <a:lstStyle/>
          <a:p>
            <a:r>
              <a:rPr lang="en-US" dirty="0"/>
              <a:t>Motivating Example – Modeling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B173-5DA3-6D48-BEB4-3ADF10348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828" y="5883276"/>
            <a:ext cx="3110372" cy="669924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/>
              <a:t>Now what?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5CAF6-111A-3849-85FF-664AEA8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7E52E-9A8B-7245-9790-49709698FE15}"/>
              </a:ext>
            </a:extLst>
          </p:cNvPr>
          <p:cNvSpPr txBox="1"/>
          <p:nvPr/>
        </p:nvSpPr>
        <p:spPr>
          <a:xfrm>
            <a:off x="1066800" y="2913618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of Base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02721-E70C-0645-BA1B-4ED2F5C9E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3439558"/>
            <a:ext cx="3338973" cy="2351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D8B0FC-D662-D641-BC7B-A8A16FFF7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109" y="3439558"/>
            <a:ext cx="3313677" cy="23516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66EA08-8F04-2E44-AB8D-CE40B55A6E76}"/>
              </a:ext>
            </a:extLst>
          </p:cNvPr>
          <p:cNvSpPr txBox="1"/>
          <p:nvPr/>
        </p:nvSpPr>
        <p:spPr>
          <a:xfrm>
            <a:off x="5635441" y="2989818"/>
            <a:ext cx="244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 Measurements</a:t>
            </a:r>
          </a:p>
        </p:txBody>
      </p:sp>
    </p:spTree>
    <p:extLst>
      <p:ext uri="{BB962C8B-B14F-4D97-AF65-F5344CB8AC3E}">
        <p14:creationId xmlns:p14="http://schemas.microsoft.com/office/powerpoint/2010/main" val="21519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D0F9-FFB7-0C4B-A30B-6D433F5B0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7200" y="381000"/>
            <a:ext cx="8229600" cy="669924"/>
          </a:xfrm>
        </p:spPr>
        <p:txBody>
          <a:bodyPr/>
          <a:lstStyle/>
          <a:p>
            <a:r>
              <a:rPr lang="en-US" dirty="0"/>
              <a:t>Granger Causality Statistics: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6F799-2D50-B747-A46B-C4C8B603EE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BD5915-7B54-FC4A-B224-D27FBB79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83814"/>
            <a:ext cx="5715000" cy="2867025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FA4956-D715-4F44-99CE-347B3DAA1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4191000"/>
            <a:ext cx="8686800" cy="1676400"/>
          </a:xfrm>
        </p:spPr>
        <p:txBody>
          <a:bodyPr/>
          <a:lstStyle/>
          <a:p>
            <a:r>
              <a:rPr lang="en-US" sz="2400" dirty="0"/>
              <a:t>Does the time series X have a causal effect on the time series Y?</a:t>
            </a:r>
          </a:p>
          <a:p>
            <a:r>
              <a:rPr lang="en-US" sz="2400" dirty="0"/>
              <a:t>Granger approach: Do we get a better model of Y if we include X?</a:t>
            </a:r>
          </a:p>
          <a:p>
            <a:r>
              <a:rPr lang="en-US" sz="2400" dirty="0"/>
              <a:t>Uses autoregressive models, linear function of past values.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04B27F-3495-E341-9422-78C334711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179" y="381000"/>
            <a:ext cx="1399386" cy="99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D0F9-FFB7-0C4B-A30B-6D433F5B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Granger Causality: Statistical Test*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BC0CE7-692C-8343-811E-1092D49B0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4844834"/>
            <a:ext cx="4190947" cy="12515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6F799-2D50-B747-A46B-C4C8B603EE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2C0708-DFA8-C141-AD36-214834033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429000"/>
            <a:ext cx="3352800" cy="8382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F90738A-F704-3643-B8DE-C132BDA32BC8}"/>
              </a:ext>
            </a:extLst>
          </p:cNvPr>
          <p:cNvGrpSpPr/>
          <p:nvPr/>
        </p:nvGrpSpPr>
        <p:grpSpPr>
          <a:xfrm>
            <a:off x="457200" y="1203324"/>
            <a:ext cx="8142231" cy="1387476"/>
            <a:chOff x="457200" y="1203324"/>
            <a:chExt cx="8142231" cy="138747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42D44C2-48B2-DD4A-9876-22B4D91DF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3200" y="1203324"/>
              <a:ext cx="5856231" cy="138747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D8BD1A-312A-1E46-969E-B30DA16F7EF5}"/>
                </a:ext>
              </a:extLst>
            </p:cNvPr>
            <p:cNvSpPr txBox="1"/>
            <p:nvPr/>
          </p:nvSpPr>
          <p:spPr>
            <a:xfrm>
              <a:off x="457200" y="1666230"/>
              <a:ext cx="2135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Model </a:t>
              </a:r>
              <a:r>
                <a:rPr lang="en-US" sz="2400" i="1" dirty="0"/>
                <a:t>y</a:t>
              </a:r>
              <a:r>
                <a:rPr lang="en-US" sz="2400" dirty="0"/>
                <a:t> with </a:t>
              </a:r>
              <a:r>
                <a:rPr lang="en-US" sz="2400" i="1" dirty="0"/>
                <a:t>x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D2943E7-5B8B-5943-9BD2-248065CD0CA5}"/>
              </a:ext>
            </a:extLst>
          </p:cNvPr>
          <p:cNvGrpSpPr/>
          <p:nvPr/>
        </p:nvGrpSpPr>
        <p:grpSpPr>
          <a:xfrm>
            <a:off x="457200" y="2286000"/>
            <a:ext cx="8142231" cy="1616076"/>
            <a:chOff x="457200" y="2286000"/>
            <a:chExt cx="8142231" cy="16160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2B6DA20-A745-C24A-98EB-E97002E5B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3200" y="2286000"/>
              <a:ext cx="5856231" cy="138747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CE820F-0F01-6E4F-8917-759B2A5A94F1}"/>
                </a:ext>
              </a:extLst>
            </p:cNvPr>
            <p:cNvSpPr txBox="1"/>
            <p:nvPr/>
          </p:nvSpPr>
          <p:spPr>
            <a:xfrm>
              <a:off x="457200" y="2748906"/>
              <a:ext cx="2563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Model </a:t>
              </a:r>
              <a:r>
                <a:rPr lang="en-US" sz="2400" i="1" dirty="0"/>
                <a:t>y</a:t>
              </a:r>
              <a:r>
                <a:rPr lang="en-US" sz="2400" dirty="0"/>
                <a:t> without </a:t>
              </a:r>
              <a:r>
                <a:rPr lang="en-US" sz="2400" i="1" dirty="0"/>
                <a:t>x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8BAC96-3297-EA4D-BA3D-07EE3DDEC775}"/>
                </a:ext>
              </a:extLst>
            </p:cNvPr>
            <p:cNvSpPr/>
            <p:nvPr/>
          </p:nvSpPr>
          <p:spPr>
            <a:xfrm>
              <a:off x="6019800" y="2438400"/>
              <a:ext cx="2438400" cy="1463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C97C429-642E-0846-AC27-A4AC148A4F4C}"/>
              </a:ext>
            </a:extLst>
          </p:cNvPr>
          <p:cNvSpPr txBox="1"/>
          <p:nvPr/>
        </p:nvSpPr>
        <p:spPr>
          <a:xfrm>
            <a:off x="1339849" y="639782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*See </a:t>
            </a:r>
            <a:r>
              <a:rPr lang="en-US" sz="1400" dirty="0">
                <a:hlinkClick r:id="rId5"/>
              </a:rPr>
              <a:t>link</a:t>
            </a:r>
            <a:r>
              <a:rPr lang="en-US" sz="14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71B617-F437-7E4F-8FC9-6520EB94893B}"/>
              </a:ext>
            </a:extLst>
          </p:cNvPr>
          <p:cNvSpPr txBox="1"/>
          <p:nvPr/>
        </p:nvSpPr>
        <p:spPr>
          <a:xfrm>
            <a:off x="609600" y="528596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with </a:t>
            </a:r>
            <a:r>
              <a:rPr lang="en-US" i="1" dirty="0"/>
              <a:t>x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6D0F1909-9D7B-094D-83C1-69E7C739E4DD}"/>
              </a:ext>
            </a:extLst>
          </p:cNvPr>
          <p:cNvCxnSpPr>
            <a:cxnSpLocks/>
            <a:stCxn id="15" idx="0"/>
            <a:endCxn id="18" idx="1"/>
          </p:cNvCxnSpPr>
          <p:nvPr/>
        </p:nvCxnSpPr>
        <p:spPr>
          <a:xfrm rot="5400000" flipH="1" flipV="1">
            <a:off x="2833369" y="3533634"/>
            <a:ext cx="262096" cy="3242566"/>
          </a:xfrm>
          <a:prstGeom prst="bentConnector3">
            <a:avLst>
              <a:gd name="adj1" fmla="val 30557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3684056-3329-E749-A4B9-611D3CC8C083}"/>
              </a:ext>
            </a:extLst>
          </p:cNvPr>
          <p:cNvSpPr/>
          <p:nvPr/>
        </p:nvSpPr>
        <p:spPr>
          <a:xfrm>
            <a:off x="4572000" y="5009880"/>
            <a:ext cx="93547" cy="95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C9E2CD9-FC35-4947-9520-BAD42145921A}"/>
              </a:ext>
            </a:extLst>
          </p:cNvPr>
          <p:cNvSpPr/>
          <p:nvPr/>
        </p:nvSpPr>
        <p:spPr>
          <a:xfrm>
            <a:off x="4495800" y="5867400"/>
            <a:ext cx="93547" cy="95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FCEADEB-20ED-1E4C-B680-6FF225FFE523}"/>
              </a:ext>
            </a:extLst>
          </p:cNvPr>
          <p:cNvCxnSpPr>
            <a:stCxn id="15" idx="2"/>
            <a:endCxn id="20" idx="3"/>
          </p:cNvCxnSpPr>
          <p:nvPr/>
        </p:nvCxnSpPr>
        <p:spPr>
          <a:xfrm rot="16200000" flipH="1">
            <a:off x="2779500" y="4218931"/>
            <a:ext cx="293634" cy="3166366"/>
          </a:xfrm>
          <a:prstGeom prst="bentConnector3">
            <a:avLst>
              <a:gd name="adj1" fmla="val 18261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38F122-2883-9149-9FF5-B668863338B3}"/>
              </a:ext>
            </a:extLst>
          </p:cNvPr>
          <p:cNvSpPr txBox="1"/>
          <p:nvPr/>
        </p:nvSpPr>
        <p:spPr>
          <a:xfrm>
            <a:off x="1447800" y="45720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without </a:t>
            </a:r>
            <a:r>
              <a:rPr lang="en-US" i="1" dirty="0"/>
              <a:t>x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4EF927A-1053-4E4B-8D41-26C236CC240B}"/>
              </a:ext>
            </a:extLst>
          </p:cNvPr>
          <p:cNvSpPr/>
          <p:nvPr/>
        </p:nvSpPr>
        <p:spPr>
          <a:xfrm>
            <a:off x="3886200" y="5009880"/>
            <a:ext cx="93547" cy="95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ACEC5EAE-9CEF-6B44-BB75-8CB4BB759C12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3235469" y="4756666"/>
            <a:ext cx="664431" cy="2672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40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20" grpId="0" animBg="1"/>
      <p:bldP spid="23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7E2E-043A-6544-8B6D-91E4A461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Granger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C8825-ACAA-AB40-B0E3-367870129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Courier New" panose="02070309020205020404" pitchFamily="49" charset="0"/>
              </a:rPr>
              <a:t>Python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cs typeface="Courier New" panose="02070309020205020404" pitchFamily="49" charset="0"/>
              </a:rPr>
              <a:t>library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statsmodels.tsa.stattools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grangercausalitytests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True)</a:t>
            </a:r>
          </a:p>
          <a:p>
            <a:pPr marL="857250" lvl="2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i="1" dirty="0"/>
              <a:t> : array, 2d</a:t>
            </a:r>
            <a:r>
              <a:rPr lang="en-US" dirty="0"/>
              <a:t> </a:t>
            </a:r>
          </a:p>
          <a:p>
            <a:pPr marL="857250" lvl="2" indent="0">
              <a:buNone/>
            </a:pP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maxlag</a:t>
            </a:r>
            <a:r>
              <a:rPr lang="en-US" i="1" dirty="0"/>
              <a:t> : integer</a:t>
            </a:r>
          </a:p>
          <a:p>
            <a:pPr marL="514350" indent="-457200"/>
            <a:r>
              <a:rPr lang="en-US" dirty="0"/>
              <a:t>Caveat</a:t>
            </a:r>
          </a:p>
          <a:p>
            <a:pPr marL="914400" lvl="1" indent="-457200"/>
            <a:r>
              <a:rPr lang="en-US" dirty="0"/>
              <a:t>Granger assumes stationary data, not the time varying characteristics of dynamical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50FAB-B590-DD47-A93D-B2CA9C2646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122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D27DF-AA49-0A41-8E4B-8D44E4DA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Unknown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E8BB8-F6BA-9A4F-811F-727000E8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Modeling game reaction J7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J7:  =&gt; mRNA7; L7 - d_mRNA7*mRNA7</a:t>
            </a:r>
          </a:p>
          <a:p>
            <a:r>
              <a:rPr lang="en-US" dirty="0"/>
              <a:t>If interactions between Gene 7 and Gene 1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J7:  =&gt; mRNA7;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L7 +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Vm7*(K1_7*P1^H7/(1 + K1_7*P1^H7))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 d_mRNA7*mRNA7</a:t>
            </a:r>
            <a:endParaRPr lang="en-US" dirty="0"/>
          </a:p>
          <a:p>
            <a:r>
              <a:rPr lang="en-US" dirty="0"/>
              <a:t>To fit this model, we must specify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</a:t>
            </a:r>
            <a:r>
              <a:rPr lang="en-US" dirty="0"/>
              <a:t> parameters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lmfit.Parameters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(‘Vm7’, min=0.5, max=2)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(‘K1_7’, min=0.01, max=0.03)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(‘H7’, min=2, max=8)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BBD6-F34B-6044-BF5F-7852D440A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C835C-C8ED-6A4C-A2CC-F3204668C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095776"/>
            <a:ext cx="167874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2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5A18-ED42-774E-8BC5-211762D8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Incremental Model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3AFA4-E957-AC44-A111-81C87E4E01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43376A-5FB6-0C4D-9CEA-265902E9296C}"/>
              </a:ext>
            </a:extLst>
          </p:cNvPr>
          <p:cNvSpPr/>
          <p:nvPr/>
        </p:nvSpPr>
        <p:spPr>
          <a:xfrm>
            <a:off x="685800" y="1171917"/>
            <a:ext cx="1295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reaction kinetics.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B5A18B-5BC1-B548-82DD-151EE749B20E}"/>
              </a:ext>
            </a:extLst>
          </p:cNvPr>
          <p:cNvSpPr/>
          <p:nvPr/>
        </p:nvSpPr>
        <p:spPr>
          <a:xfrm>
            <a:off x="2057400" y="1371600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L7 +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Vm7*(K1_7*P1^H7/(1 + K1_7*P1^H7))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d_mRNA7*mRNA7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E702AC-5DB9-FC49-BD52-4CB79EF1E9E3}"/>
              </a:ext>
            </a:extLst>
          </p:cNvPr>
          <p:cNvSpPr/>
          <p:nvPr/>
        </p:nvSpPr>
        <p:spPr>
          <a:xfrm>
            <a:off x="696532" y="2391117"/>
            <a:ext cx="258006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lmfit.Parameters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FA11C5-6B08-994C-B7C2-E9B717C3F5A5}"/>
              </a:ext>
            </a:extLst>
          </p:cNvPr>
          <p:cNvSpPr/>
          <p:nvPr/>
        </p:nvSpPr>
        <p:spPr>
          <a:xfrm>
            <a:off x="3429000" y="2289854"/>
            <a:ext cx="5410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lmfit.Parameters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(‘Vm7’, min=0.5, max=2)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(‘K1_7’, min=0.01, max=0.03)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(‘H7’, min=2, max=8)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17AEFD-F003-884F-B4AE-1276F9A2BC50}"/>
              </a:ext>
            </a:extLst>
          </p:cNvPr>
          <p:cNvSpPr/>
          <p:nvPr/>
        </p:nvSpPr>
        <p:spPr>
          <a:xfrm>
            <a:off x="685800" y="3733800"/>
            <a:ext cx="2819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lmfit.minimizer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, which simulates using parameters.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D4B011-D56F-B24C-A024-4DE5A23DFDDD}"/>
              </a:ext>
            </a:extLst>
          </p:cNvPr>
          <p:cNvSpPr/>
          <p:nvPr/>
        </p:nvSpPr>
        <p:spPr>
          <a:xfrm>
            <a:off x="696532" y="5181600"/>
            <a:ext cx="2580068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ourier New" panose="02070309020205020404" pitchFamily="49" charset="0"/>
              </a:rPr>
              <a:t>Analyze fit.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BCDD008-DA63-3142-800F-FED27A3DABA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1507633" y="1912184"/>
            <a:ext cx="304800" cy="6530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4E82763-C008-EF4C-82EE-899792CF15A8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1826892" y="3465191"/>
            <a:ext cx="428283" cy="10893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C26ECF5-B96A-8D40-8703-D10D61CA45E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1774333" y="4860433"/>
            <a:ext cx="533400" cy="10893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0795DDFA-B678-3744-9CE4-A7E4A0C2710C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5400000" flipH="1">
            <a:off x="-706759" y="3021676"/>
            <a:ext cx="4085883" cy="1300766"/>
          </a:xfrm>
          <a:prstGeom prst="bentConnector4">
            <a:avLst>
              <a:gd name="adj1" fmla="val -5595"/>
              <a:gd name="adj2" fmla="val 11757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E1EE1F7-FF6C-354A-BE74-858B8FFCAA80}"/>
              </a:ext>
            </a:extLst>
          </p:cNvPr>
          <p:cNvSpPr/>
          <p:nvPr/>
        </p:nvSpPr>
        <p:spPr>
          <a:xfrm>
            <a:off x="4201732" y="5181600"/>
            <a:ext cx="2580068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9509B30-EBAA-674E-9005-EBDB6FF9AF52}"/>
              </a:ext>
            </a:extLst>
          </p:cNvPr>
          <p:cNvCxnSpPr>
            <a:stCxn id="10" idx="3"/>
            <a:endCxn id="21" idx="1"/>
          </p:cNvCxnSpPr>
          <p:nvPr/>
        </p:nvCxnSpPr>
        <p:spPr>
          <a:xfrm>
            <a:off x="3276600" y="5448300"/>
            <a:ext cx="925132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198649</TotalTime>
  <Words>532</Words>
  <Application>Microsoft Macintosh PowerPoint</Application>
  <PresentationFormat>On-screen Show (4:3)</PresentationFormat>
  <Paragraphs>105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Office Theme</vt:lpstr>
      <vt:lpstr>Computational Systems Biology for  Medical Applications   Lecture 16: Practical Techniques for Discovering Biochemical Models  </vt:lpstr>
      <vt:lpstr>Downloads</vt:lpstr>
      <vt:lpstr>Agenda</vt:lpstr>
      <vt:lpstr>Motivating Example – Modeling Game</vt:lpstr>
      <vt:lpstr>Granger Causality Statistics: Overview</vt:lpstr>
      <vt:lpstr>Granger Causality: Statistical Test*</vt:lpstr>
      <vt:lpstr>Using Granger</vt:lpstr>
      <vt:lpstr>Managing Unknown Parameters</vt:lpstr>
      <vt:lpstr>Workflow for Incremental Model Updates</vt:lpstr>
      <vt:lpstr>How Many Possible Parameters Are There?</vt:lpstr>
      <vt:lpstr>BACKUP</vt:lpstr>
      <vt:lpstr>Example</vt:lpstr>
      <vt:lpstr>Topics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3044</cp:revision>
  <cp:lastPrinted>2018-10-12T18:44:59Z</cp:lastPrinted>
  <dcterms:created xsi:type="dcterms:W3CDTF">2008-11-04T22:35:39Z</dcterms:created>
  <dcterms:modified xsi:type="dcterms:W3CDTF">2019-11-08T23:47:54Z</dcterms:modified>
</cp:coreProperties>
</file>