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71" r:id="rId3"/>
    <p:sldId id="366" r:id="rId4"/>
    <p:sldId id="372" r:id="rId5"/>
    <p:sldId id="373" r:id="rId6"/>
    <p:sldId id="374" r:id="rId7"/>
    <p:sldId id="375" r:id="rId8"/>
    <p:sldId id="377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71"/>
            <p14:sldId id="366"/>
            <p14:sldId id="372"/>
            <p14:sldId id="373"/>
            <p14:sldId id="374"/>
            <p14:sldId id="375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7"/>
    <p:restoredTop sz="91309"/>
  </p:normalViewPr>
  <p:slideViewPr>
    <p:cSldViewPr snapToObjects="1">
      <p:cViewPr varScale="1">
        <p:scale>
          <a:sx n="99" d="100"/>
          <a:sy n="99" d="100"/>
        </p:scale>
        <p:origin x="1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Summary of Approach to Modeling Game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the modeling game GRN using </a:t>
            </a:r>
          </a:p>
          <a:p>
            <a:pPr lvl="1"/>
            <a:r>
              <a:rPr lang="en-US" dirty="0"/>
              <a:t>wild type mRNA data (protein data or no knockouts)</a:t>
            </a:r>
          </a:p>
          <a:p>
            <a:pPr lvl="1"/>
            <a:r>
              <a:rPr lang="en-US" dirty="0"/>
              <a:t>laptop (no supercomputer)</a:t>
            </a:r>
          </a:p>
          <a:p>
            <a:r>
              <a:rPr lang="en-US" dirty="0"/>
              <a:t>Dual problem</a:t>
            </a:r>
          </a:p>
          <a:p>
            <a:pPr lvl="1"/>
            <a:r>
              <a:rPr lang="en-US" dirty="0"/>
              <a:t>Use protein data instead of mRNA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B4FC-FE9E-C945-8667-E38EA2EF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93F5-621E-9148-A375-05F6C68D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6553200" cy="3962400"/>
          </a:xfrm>
        </p:spPr>
        <p:txBody>
          <a:bodyPr/>
          <a:lstStyle/>
          <a:p>
            <a:r>
              <a:rPr lang="en-US" dirty="0"/>
              <a:t>Combinatorics of possible networks (within the game constraints) </a:t>
            </a:r>
          </a:p>
          <a:p>
            <a:pPr lvl="1"/>
            <a:r>
              <a:rPr lang="en-US" dirty="0"/>
              <a:t>17 possibilities for each TF (8 activate + 8 inhibit + None)</a:t>
            </a:r>
          </a:p>
          <a:p>
            <a:pPr lvl="1"/>
            <a:r>
              <a:rPr lang="en-US" dirty="0"/>
              <a:t>9 ”absent” TFs</a:t>
            </a:r>
          </a:p>
          <a:p>
            <a:pPr lvl="1"/>
            <a:r>
              <a:rPr lang="en-US" dirty="0"/>
              <a:t>17</a:t>
            </a:r>
            <a:r>
              <a:rPr lang="en-US" baseline="30000" dirty="0"/>
              <a:t>9 </a:t>
            </a:r>
            <a:r>
              <a:rPr lang="en-US" dirty="0"/>
              <a:t>~12T</a:t>
            </a:r>
          </a:p>
          <a:p>
            <a:r>
              <a:rPr lang="en-US" dirty="0"/>
              <a:t>Computation time due to</a:t>
            </a:r>
          </a:p>
          <a:p>
            <a:pPr lvl="1"/>
            <a:r>
              <a:rPr lang="en-US" dirty="0"/>
              <a:t>Number of parameters to estimate and simulation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4488A-0DFC-5C49-9AC8-1F5B878F1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DD770-5763-F443-9D00-7D20DE75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E0AA-9954-DC46-9551-117372B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7349-A18C-5743-99E8-18CF8E98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analysis to form hypotheses about network connections</a:t>
            </a:r>
          </a:p>
          <a:p>
            <a:pPr lvl="1"/>
            <a:r>
              <a:rPr lang="en-US" dirty="0"/>
              <a:t>Limits search space</a:t>
            </a:r>
          </a:p>
          <a:p>
            <a:r>
              <a:rPr lang="en-US" dirty="0"/>
              <a:t>Computation to select best hypotheses</a:t>
            </a:r>
          </a:p>
          <a:p>
            <a:pPr lvl="1"/>
            <a:r>
              <a:rPr lang="en-US" dirty="0"/>
              <a:t>But fitting even 10 parameters takes a </a:t>
            </a:r>
            <a:r>
              <a:rPr lang="en-US" sz="6000" dirty="0"/>
              <a:t>LONG</a:t>
            </a:r>
            <a:r>
              <a:rPr lang="en-US" dirty="0"/>
              <a:t>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B9F86-78E0-F940-B9EC-5FA50DFC9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28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B603-5282-B04E-A707-966638EB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648200" cy="669924"/>
          </a:xfrm>
        </p:spPr>
        <p:txBody>
          <a:bodyPr/>
          <a:lstStyle/>
          <a:p>
            <a:r>
              <a:rPr lang="en-US" dirty="0"/>
              <a:t>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160C-5183-2F42-9D3A-4B697A42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66800"/>
            <a:ext cx="6781800" cy="4572001"/>
          </a:xfrm>
        </p:spPr>
        <p:txBody>
          <a:bodyPr/>
          <a:lstStyle/>
          <a:p>
            <a:r>
              <a:rPr lang="en-US" sz="2400" dirty="0"/>
              <a:t>Estimate protein concentrations from mRNA</a:t>
            </a:r>
          </a:p>
          <a:p>
            <a:pPr lvl="1"/>
            <a:r>
              <a:rPr lang="en-US" sz="2000" dirty="0"/>
              <a:t>numerical integration of the protein kinetics equations</a:t>
            </a:r>
          </a:p>
          <a:p>
            <a:r>
              <a:rPr lang="en-US" sz="2400" dirty="0"/>
              <a:t>Decouple gene kinetics by using estimated values of protein concentrations</a:t>
            </a:r>
          </a:p>
          <a:p>
            <a:pPr lvl="1"/>
            <a:r>
              <a:rPr lang="en-US" sz="2000" dirty="0"/>
              <a:t>Reduces the combinatorics to 17*9 network evaluations from 17</a:t>
            </a:r>
            <a:r>
              <a:rPr lang="en-US" sz="2000" baseline="30000" dirty="0"/>
              <a:t>9</a:t>
            </a:r>
            <a:r>
              <a:rPr lang="en-US" sz="2000" dirty="0"/>
              <a:t> network evaluations.</a:t>
            </a:r>
          </a:p>
          <a:p>
            <a:pPr lvl="2"/>
            <a:r>
              <a:rPr lang="en-US" sz="1800" dirty="0"/>
              <a:t>Still need qualitative approach since this is too much to “brute force” on a laptop.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FF25-216B-7545-905B-56532F933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8C845-1401-B540-AE1C-D23DD804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BCCA-0095-6B40-8B3E-12FC38C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EA2E-3466-8941-B888-05E3D6AC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proteins from observations of mRNA</a:t>
            </a:r>
          </a:p>
          <a:p>
            <a:r>
              <a:rPr lang="en-US" dirty="0"/>
              <a:t>For each gene</a:t>
            </a:r>
          </a:p>
          <a:p>
            <a:pPr lvl="1"/>
            <a:r>
              <a:rPr lang="en-US" dirty="0"/>
              <a:t>Use qualitative analysis to select candidate transcription factors</a:t>
            </a:r>
          </a:p>
          <a:p>
            <a:pPr lvl="1"/>
            <a:r>
              <a:rPr lang="en-US" dirty="0"/>
              <a:t>Evaluate using numerical integration and the estimated protein data</a:t>
            </a:r>
          </a:p>
          <a:p>
            <a:pPr lvl="1"/>
            <a:r>
              <a:rPr lang="en-US" dirty="0"/>
              <a:t>Select the best set of transcription factors and record the parameter estimates</a:t>
            </a:r>
          </a:p>
          <a:p>
            <a:r>
              <a:rPr lang="en-US" dirty="0"/>
              <a:t>Use the above parameter estimates as a starting point for a full optimization of the identified GRN.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C6F6-2B6C-4045-AFC3-55056FC5A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745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C95B7-4A49-6B4A-B572-5EB0001EA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4EDCE-973C-F34C-9B8D-0B2409C5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2451100" cy="176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4C996-9D0E-5E4F-BE31-4AE5E16F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38200"/>
            <a:ext cx="24511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73A57-92A1-EA43-AEDF-5F097658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990600"/>
            <a:ext cx="2451100" cy="176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5283C-C7D5-3949-816F-0B86F96C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895600"/>
            <a:ext cx="24511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DADB5-D17B-8E48-9C6C-9D9F7D084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50" y="2895600"/>
            <a:ext cx="2451100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56F2D-DD67-6B43-BC25-E7DFF6CA3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5600"/>
            <a:ext cx="2451100" cy="176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39A53-0832-D74F-8F2E-5C804627E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4704277"/>
            <a:ext cx="2451100" cy="176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C7018-A9ED-CD46-A91C-C5109B50C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952" y="4704277"/>
            <a:ext cx="24511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124CE-6F63-8748-A234-7D1544C4ABE5}"/>
              </a:ext>
            </a:extLst>
          </p:cNvPr>
          <p:cNvSpPr txBox="1"/>
          <p:nvPr/>
        </p:nvSpPr>
        <p:spPr>
          <a:xfrm>
            <a:off x="1295400" y="1214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B1FEE-7178-DF40-A17E-82EF2F32E5E6}"/>
              </a:ext>
            </a:extLst>
          </p:cNvPr>
          <p:cNvSpPr txBox="1"/>
          <p:nvPr/>
        </p:nvSpPr>
        <p:spPr>
          <a:xfrm>
            <a:off x="4247856" y="1290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4A6E9-587A-2243-AB2C-4CAB3E0FF807}"/>
              </a:ext>
            </a:extLst>
          </p:cNvPr>
          <p:cNvSpPr/>
          <p:nvPr/>
        </p:nvSpPr>
        <p:spPr>
          <a:xfrm>
            <a:off x="1078336" y="770406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6613D-2FD9-FA4C-AB5F-8B224A32477A}"/>
              </a:ext>
            </a:extLst>
          </p:cNvPr>
          <p:cNvSpPr/>
          <p:nvPr/>
        </p:nvSpPr>
        <p:spPr>
          <a:xfrm>
            <a:off x="3897737" y="76200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6E26F-C4FA-2747-B43A-097ED169FF77}"/>
              </a:ext>
            </a:extLst>
          </p:cNvPr>
          <p:cNvSpPr/>
          <p:nvPr/>
        </p:nvSpPr>
        <p:spPr>
          <a:xfrm>
            <a:off x="6640937" y="922807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4995F-08D8-E748-B8E8-49394B8D32B9}"/>
              </a:ext>
            </a:extLst>
          </p:cNvPr>
          <p:cNvSpPr/>
          <p:nvPr/>
        </p:nvSpPr>
        <p:spPr>
          <a:xfrm>
            <a:off x="6793337" y="2827807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160F5-A339-4D43-A333-9787824198AE}"/>
              </a:ext>
            </a:extLst>
          </p:cNvPr>
          <p:cNvSpPr/>
          <p:nvPr/>
        </p:nvSpPr>
        <p:spPr>
          <a:xfrm>
            <a:off x="4114800" y="281940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13343-72D8-1145-8C54-CAC8F409CDE8}"/>
              </a:ext>
            </a:extLst>
          </p:cNvPr>
          <p:cNvSpPr/>
          <p:nvPr/>
        </p:nvSpPr>
        <p:spPr>
          <a:xfrm>
            <a:off x="1219200" y="281940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91907-60E2-D948-AB9B-FE13DEC2E825}"/>
              </a:ext>
            </a:extLst>
          </p:cNvPr>
          <p:cNvSpPr/>
          <p:nvPr/>
        </p:nvSpPr>
        <p:spPr>
          <a:xfrm>
            <a:off x="1992737" y="4656607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3F7CE6-9E0C-714D-A764-0C44517DBF56}"/>
              </a:ext>
            </a:extLst>
          </p:cNvPr>
          <p:cNvSpPr/>
          <p:nvPr/>
        </p:nvSpPr>
        <p:spPr>
          <a:xfrm>
            <a:off x="4964537" y="464820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C6474-D08E-174D-BAD9-F2DF7EF30127}"/>
              </a:ext>
            </a:extLst>
          </p:cNvPr>
          <p:cNvSpPr txBox="1"/>
          <p:nvPr/>
        </p:nvSpPr>
        <p:spPr>
          <a:xfrm>
            <a:off x="6705600" y="136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082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211514</TotalTime>
  <Words>259</Words>
  <Application>Microsoft Macintosh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Computational Systems Biology for  Medical Applications   Summary of Approach to Modeling Game  </vt:lpstr>
      <vt:lpstr>Modeling Game</vt:lpstr>
      <vt:lpstr>Problem Statement</vt:lpstr>
      <vt:lpstr>Challenges</vt:lpstr>
      <vt:lpstr>Techniques</vt:lpstr>
      <vt:lpstr>Core Idea</vt:lpstr>
      <vt:lpstr>Workflow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3185</cp:revision>
  <cp:lastPrinted>2018-10-12T18:44:59Z</cp:lastPrinted>
  <dcterms:created xsi:type="dcterms:W3CDTF">2008-11-04T22:35:39Z</dcterms:created>
  <dcterms:modified xsi:type="dcterms:W3CDTF">2019-12-04T14:55:38Z</dcterms:modified>
</cp:coreProperties>
</file>