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265" r:id="rId3"/>
    <p:sldId id="370" r:id="rId4"/>
    <p:sldId id="385" r:id="rId5"/>
    <p:sldId id="258" r:id="rId6"/>
    <p:sldId id="387" r:id="rId7"/>
    <p:sldId id="388" r:id="rId8"/>
    <p:sldId id="389" r:id="rId9"/>
    <p:sldId id="390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265"/>
            <p14:sldId id="370"/>
            <p14:sldId id="385"/>
            <p14:sldId id="258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1293"/>
  </p:normalViewPr>
  <p:slideViewPr>
    <p:cSldViewPr snapToObjects="1">
      <p:cViewPr varScale="1">
        <p:scale>
          <a:sx n="112" d="100"/>
          <a:sy n="112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1/14/21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1/14/21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12: Estimating Parameter Confidence Intervals 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Boothstrapping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0668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25194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5105401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collection of parameter fits.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6384402" y="3202326"/>
            <a:ext cx="2209800" cy="595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Fit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609599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mean and standard deviations of the parameter estimates.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2503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819400"/>
            <a:ext cx="685799" cy="2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52516" y="2281584"/>
            <a:ext cx="524569" cy="4038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209FE-3A3E-6E45-BF77-8E1A4D4C8B8F}"/>
              </a:ext>
            </a:extLst>
          </p:cNvPr>
          <p:cNvSpPr/>
          <p:nvPr/>
        </p:nvSpPr>
        <p:spPr>
          <a:xfrm>
            <a:off x="4393558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for parameters.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3B9DB8-050C-4D4F-BF82-518176EB3139}"/>
              </a:ext>
            </a:extLst>
          </p:cNvPr>
          <p:cNvSpPr/>
          <p:nvPr/>
        </p:nvSpPr>
        <p:spPr>
          <a:xfrm>
            <a:off x="3793603" y="3202326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synthetic observations.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382D4D8-CC62-7047-BA63-E940D5C14D14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6003403" y="3500321"/>
            <a:ext cx="380999" cy="4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295A6A-2A02-DD43-9A7E-E955BB7649FE}"/>
              </a:ext>
            </a:extLst>
          </p:cNvPr>
          <p:cNvCxnSpPr>
            <a:stCxn id="8" idx="0"/>
            <a:endCxn id="32" idx="0"/>
          </p:cNvCxnSpPr>
          <p:nvPr/>
        </p:nvCxnSpPr>
        <p:spPr>
          <a:xfrm rot="16200000" flipV="1">
            <a:off x="6193903" y="1906926"/>
            <a:ext cx="12700" cy="25907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5F2B20B-321A-8D43-90AD-043861552136}"/>
              </a:ext>
            </a:extLst>
          </p:cNvPr>
          <p:cNvCxnSpPr/>
          <p:nvPr/>
        </p:nvCxnSpPr>
        <p:spPr>
          <a:xfrm>
            <a:off x="3581399" y="5169320"/>
            <a:ext cx="812159" cy="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282-E1C3-E343-ABD4-D629BFF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r>
                  <a:rPr lang="en-US" dirty="0"/>
                  <a:t>Given a distribution, find “critical values” that contain a parameter with a desired probability.</a:t>
                </a:r>
              </a:p>
              <a:p>
                <a:r>
                  <a:rPr lang="en-US" dirty="0"/>
                  <a:t>Typically, refer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 interval. So, a 95% confidence interval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1−0.5</m:t>
                    </m:r>
                  </m:oMath>
                </a14:m>
                <a:r>
                  <a:rPr lang="en-US" dirty="0"/>
                  <a:t> confidence interval.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:r>
                  <a:rPr lang="en-US" i="1" dirty="0" err="1"/>
                  <a:t>a,b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>
                <a:blip r:embed="rId2"/>
                <a:stretch>
                  <a:fillRect l="-1389" t="-2591" r="-2469" b="-2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4A1AE-06B4-C149-AE6F-B3F72150E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7F7FB8-4242-0043-BE9E-DECCC4017CD6}"/>
              </a:ext>
            </a:extLst>
          </p:cNvPr>
          <p:cNvGrpSpPr/>
          <p:nvPr/>
        </p:nvGrpSpPr>
        <p:grpSpPr>
          <a:xfrm>
            <a:off x="1251030" y="4110748"/>
            <a:ext cx="4298425" cy="2422980"/>
            <a:chOff x="695086" y="4007982"/>
            <a:chExt cx="4298425" cy="24229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7DF85-37A5-484F-9DA1-05C4D664CD6C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6935950-3795-FF4F-819C-2A5A3E095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24119D-0E42-0245-B9D4-BCF3777C0757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35326-9ADF-684E-8897-E6252297C34C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818" r="-2727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77" t="-21739" r="-188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4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blipFill>
                  <a:blip r:embed="rId8"/>
                  <a:stretch>
                    <a:fillRect l="-5755" t="-18750" r="-9353" b="-40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blipFill>
                  <a:blip r:embed="rId9"/>
                  <a:stretch>
                    <a:fillRect l="-15942" t="-13793" r="-434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blipFill>
                  <a:blip r:embed="rId10"/>
                  <a:stretch>
                    <a:fillRect l="-15942" t="-10000" r="-28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976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7EA-AD5C-0047-A021-EE9A78F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M </a:t>
                </a:r>
                <a:r>
                  <a:rPr lang="en-US" dirty="0"/>
                  <a:t>estimates of the parameters.</a:t>
                </a:r>
              </a:p>
              <a:p>
                <a:r>
                  <a:rPr lang="en-US" dirty="0"/>
                  <a:t>Calculate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, the mean value of the estimates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the standard deviation of the estimates</a:t>
                </a:r>
              </a:p>
              <a:p>
                <a:r>
                  <a:rPr lang="en-US" dirty="0"/>
                  <a:t>Assuming normally distributed residuals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where the </a:t>
                </a:r>
                <a:r>
                  <a:rPr lang="en-US" i="1" dirty="0"/>
                  <a:t>z</a:t>
                </a:r>
                <a:r>
                  <a:rPr lang="en-US" dirty="0"/>
                  <a:t> are taken from the normal distribution with mean 0 and variance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  <a:blipFill>
                <a:blip r:embed="rId2"/>
                <a:stretch>
                  <a:fillRect l="-1233" t="-1310" b="-2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86FA-46F3-704D-AE31-021B817A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8B141-0D0D-6440-9F39-5C88E4FCEC6F}"/>
              </a:ext>
            </a:extLst>
          </p:cNvPr>
          <p:cNvGrpSpPr/>
          <p:nvPr/>
        </p:nvGrpSpPr>
        <p:grpSpPr>
          <a:xfrm>
            <a:off x="3048000" y="1168078"/>
            <a:ext cx="2944693" cy="1600200"/>
            <a:chOff x="695086" y="4007982"/>
            <a:chExt cx="4214929" cy="2422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BA3B36-1C83-9B45-9EB2-B9AE16FF0165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6B7BDB-DE75-0641-9EF2-98E65E623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r="-21429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9B5A3B-5E20-FD41-AB80-3B7A522FA941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339587-69DB-B745-ADBA-1EF84E109975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t="-26667" r="-281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8"/>
                  <a:stretch>
                    <a:fillRect l="-6452" t="-23810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/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05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blipFill>
                  <a:blip r:embed="rId10"/>
                  <a:stretch>
                    <a:fillRect l="-17391" t="-9524" r="-434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777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7E8-F973-3A48-A183-96F0506B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F237-06B6-594F-8319-F28AD02E2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sz="2000" dirty="0"/>
                  <a:t>Given: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=0.15,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=0.03, </a:t>
                </a:r>
                <a:r>
                  <a:rPr lang="en-US" sz="2000" i="1" dirty="0"/>
                  <a:t>M</a:t>
                </a:r>
                <a:r>
                  <a:rPr lang="en-US" sz="2000" dirty="0"/>
                  <a:t>=9. Find 95% confidence interval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standard deviation of the mean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/>
                  <a:t> of the standard deviation of the observations.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≈−2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=0.15+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0.01=0.13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0.01=0.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  <a:blipFill>
                <a:blip r:embed="rId2"/>
                <a:stretch>
                  <a:fillRect b="-1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009A578-2AD3-0243-8BDE-6063C01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34" y="1064428"/>
            <a:ext cx="2286000" cy="1696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0167E-120E-4E49-8AF2-0F761B0318AD}"/>
              </a:ext>
            </a:extLst>
          </p:cNvPr>
          <p:cNvSpPr txBox="1"/>
          <p:nvPr/>
        </p:nvSpPr>
        <p:spPr>
          <a:xfrm>
            <a:off x="6374834" y="1274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1B4416-71D1-DB46-8591-963BE5881052}"/>
              </a:ext>
            </a:extLst>
          </p:cNvPr>
          <p:cNvGrpSpPr/>
          <p:nvPr/>
        </p:nvGrpSpPr>
        <p:grpSpPr>
          <a:xfrm>
            <a:off x="762000" y="1160450"/>
            <a:ext cx="2944692" cy="1600200"/>
            <a:chOff x="695086" y="4007982"/>
            <a:chExt cx="4214929" cy="24229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42E9FC-B469-2842-A160-066470F1C733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275C587-84C6-EB4D-9CF0-68AAA8D75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r="-2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20667-CFB7-454B-9FC3-5818F6C62BE4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454A50-7D74-934C-BB08-E049BE6C2303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62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667" r="-266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51" t="-18750" r="-281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9"/>
                  <a:stretch>
                    <a:fillRect l="-6452" t="-19048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blipFill>
                  <a:blip r:embed="rId10"/>
                  <a:stretch>
                    <a:fillRect l="-12766" r="-425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blipFill>
                  <a:blip r:embed="rId11"/>
                  <a:stretch>
                    <a:fillRect l="-17778" r="-4444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189528</TotalTime>
  <Words>498</Words>
  <Application>Microsoft Macintosh PowerPoint</Application>
  <PresentationFormat>On-screen Show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Computational Systems Biology for  Medical Applications   Lecture 12: Estimating Parameter Confidence Intervals  With Boothstrapping  </vt:lpstr>
      <vt:lpstr>The Layers of Modeling</vt:lpstr>
      <vt:lpstr>Agenda</vt:lpstr>
      <vt:lpstr>Bootstrapping</vt:lpstr>
      <vt:lpstr>Principle of Bootstrapping</vt:lpstr>
      <vt:lpstr>Bootstrapping Workflow</vt:lpstr>
      <vt:lpstr>Confidence Intervals</vt:lpstr>
      <vt:lpstr>Constructing Confidence Intervals</vt:lpstr>
      <vt:lpstr>Confidence Interval Calculation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2998</cp:revision>
  <cp:lastPrinted>2018-10-12T18:44:59Z</cp:lastPrinted>
  <dcterms:created xsi:type="dcterms:W3CDTF">2008-11-04T22:35:39Z</dcterms:created>
  <dcterms:modified xsi:type="dcterms:W3CDTF">2021-01-14T23:26:57Z</dcterms:modified>
</cp:coreProperties>
</file>