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7" r:id="rId2"/>
    <p:sldId id="265" r:id="rId3"/>
    <p:sldId id="258" r:id="rId4"/>
    <p:sldId id="370" r:id="rId5"/>
    <p:sldId id="372" r:id="rId6"/>
    <p:sldId id="373" r:id="rId7"/>
    <p:sldId id="377" r:id="rId8"/>
    <p:sldId id="352" r:id="rId9"/>
    <p:sldId id="378" r:id="rId10"/>
    <p:sldId id="350" r:id="rId11"/>
    <p:sldId id="379" r:id="rId12"/>
    <p:sldId id="376" r:id="rId13"/>
    <p:sldId id="381" r:id="rId14"/>
    <p:sldId id="364" r:id="rId15"/>
    <p:sldId id="365" r:id="rId16"/>
    <p:sldId id="367" r:id="rId17"/>
    <p:sldId id="366" r:id="rId18"/>
    <p:sldId id="382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265"/>
            <p14:sldId id="258"/>
            <p14:sldId id="370"/>
          </p14:sldIdLst>
        </p14:section>
        <p14:section name="Untitled Section" id="{87D83A5A-145B-724B-99A6-B357B0086BDE}">
          <p14:sldIdLst>
            <p14:sldId id="372"/>
            <p14:sldId id="373"/>
            <p14:sldId id="377"/>
            <p14:sldId id="352"/>
            <p14:sldId id="378"/>
            <p14:sldId id="350"/>
            <p14:sldId id="379"/>
            <p14:sldId id="376"/>
            <p14:sldId id="381"/>
            <p14:sldId id="364"/>
            <p14:sldId id="365"/>
            <p14:sldId id="367"/>
            <p14:sldId id="36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1224"/>
  </p:normalViewPr>
  <p:slideViewPr>
    <p:cSldViewPr snapToObjects="1">
      <p:cViewPr varScale="1">
        <p:scale>
          <a:sx n="112" d="100"/>
          <a:sy n="112" d="100"/>
        </p:scale>
        <p:origin x="1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1/14/21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1/14/21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71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Model Fitting-Dealing With Uncertainty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Alternating Folds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F46E0-175E-424A-BE27-48925839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98630"/>
            <a:ext cx="5943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8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ECC-A249-1749-9A57-817D0F64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B1579-2855-B04C-87B3-59F1AFEF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2514601"/>
              </a:xfrm>
            </p:spPr>
            <p:txBody>
              <a:bodyPr/>
              <a:lstStyle/>
              <a:p>
                <a:r>
                  <a:rPr lang="en-US" dirty="0"/>
                  <a:t>Create synthetic observations as before for A-&gt;B-&gt;C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a fit (differential evolution) for the entire data. Calculate </a:t>
                </a:r>
                <a:r>
                  <a:rPr lang="en-US" i="1" dirty="0"/>
                  <a:t>R</a:t>
                </a:r>
                <a:r>
                  <a:rPr lang="en-US" baseline="30000" dirty="0"/>
                  <a:t>2 </a:t>
                </a:r>
                <a:r>
                  <a:rPr lang="en-US" dirty="0"/>
                  <a:t> and parameter estimates.</a:t>
                </a:r>
              </a:p>
              <a:p>
                <a:r>
                  <a:rPr lang="en-US" dirty="0"/>
                  <a:t>Construct 3 alternating folds</a:t>
                </a:r>
              </a:p>
              <a:p>
                <a:r>
                  <a:rPr lang="en-US" dirty="0"/>
                  <a:t>For each fold: Estimate parameters, Calculate </a:t>
                </a:r>
                <a:r>
                  <a:rPr lang="en-US" i="1" dirty="0"/>
                  <a:t>R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Fill out this table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B1579-2855-B04C-87B3-59F1AFEF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2514601"/>
              </a:xfrm>
              <a:blipFill>
                <a:blip r:embed="rId2"/>
                <a:stretch>
                  <a:fillRect l="-1389" t="-3030" b="-4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9DBEA-C908-B14A-B575-B275B4027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273316-1229-0E4D-A679-365DB4E408E7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917440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126456566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20183235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341725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8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8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5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Parameter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334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157F-649D-F94B-BDC2-81CD499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838200"/>
          </a:xfrm>
        </p:spPr>
        <p:txBody>
          <a:bodyPr/>
          <a:lstStyle/>
          <a:p>
            <a:r>
              <a:rPr lang="en-US" dirty="0"/>
              <a:t>Estimating Parameters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9D9B9-8896-5D42-9C72-E8BA08D02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3E5341-AB92-B94A-8C26-B1F121E9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10114"/>
              </p:ext>
            </p:extLst>
          </p:nvPr>
        </p:nvGraphicFramePr>
        <p:xfrm>
          <a:off x="3149406" y="971816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8C2152-A017-2146-8671-3172288CCE9F}"/>
              </a:ext>
            </a:extLst>
          </p:cNvPr>
          <p:cNvSpPr txBox="1"/>
          <p:nvPr/>
        </p:nvSpPr>
        <p:spPr>
          <a:xfrm>
            <a:off x="1772727" y="211481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C1C6F-088A-3D4B-8B46-CB2470FDB44C}"/>
                  </a:ext>
                </a:extLst>
              </p:cNvPr>
              <p:cNvSpPr txBox="1"/>
              <p:nvPr/>
            </p:nvSpPr>
            <p:spPr>
              <a:xfrm>
                <a:off x="3307224" y="2343416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C1C6F-088A-3D4B-8B46-CB2470FD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24" y="2343416"/>
                <a:ext cx="757515" cy="477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0748FA-7D38-7549-8B5C-E1C623EF2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75412"/>
              </p:ext>
            </p:extLst>
          </p:nvPr>
        </p:nvGraphicFramePr>
        <p:xfrm>
          <a:off x="1696527" y="2485656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423FE9-BAFE-8B43-BBCD-0E9478E01E87}"/>
              </a:ext>
            </a:extLst>
          </p:cNvPr>
          <p:cNvSpPr txBox="1"/>
          <p:nvPr/>
        </p:nvSpPr>
        <p:spPr>
          <a:xfrm>
            <a:off x="1772727" y="3340358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C755E2-E6E0-0848-8811-C35DA8DF2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36348"/>
              </p:ext>
            </p:extLst>
          </p:nvPr>
        </p:nvGraphicFramePr>
        <p:xfrm>
          <a:off x="1696527" y="3711198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E2F66B-3AF5-344D-B1F8-687703D68BCF}"/>
              </a:ext>
            </a:extLst>
          </p:cNvPr>
          <p:cNvSpPr txBox="1"/>
          <p:nvPr/>
        </p:nvSpPr>
        <p:spPr>
          <a:xfrm>
            <a:off x="1790462" y="462941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4127F34-C0AF-C04E-836B-52BFF363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50453"/>
              </p:ext>
            </p:extLst>
          </p:nvPr>
        </p:nvGraphicFramePr>
        <p:xfrm>
          <a:off x="1696526" y="5010416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DD489E-64EE-E94F-B942-30610E238671}"/>
              </a:ext>
            </a:extLst>
          </p:cNvPr>
          <p:cNvCxnSpPr>
            <a:endCxn id="7" idx="1"/>
          </p:cNvCxnSpPr>
          <p:nvPr/>
        </p:nvCxnSpPr>
        <p:spPr>
          <a:xfrm>
            <a:off x="2857261" y="2576397"/>
            <a:ext cx="449963" cy="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B03479-D78B-044B-9417-1A70D876DB11}"/>
              </a:ext>
            </a:extLst>
          </p:cNvPr>
          <p:cNvCxnSpPr>
            <a:cxnSpLocks/>
          </p:cNvCxnSpPr>
          <p:nvPr/>
        </p:nvCxnSpPr>
        <p:spPr>
          <a:xfrm>
            <a:off x="2857261" y="3792667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F4A5A6-E078-254C-9094-1A3BBEB91374}"/>
              </a:ext>
            </a:extLst>
          </p:cNvPr>
          <p:cNvCxnSpPr>
            <a:cxnSpLocks/>
          </p:cNvCxnSpPr>
          <p:nvPr/>
        </p:nvCxnSpPr>
        <p:spPr>
          <a:xfrm>
            <a:off x="2839526" y="5089702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EF191A3-BD2E-5948-8C71-38ED632F8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78136"/>
              </p:ext>
            </p:extLst>
          </p:nvPr>
        </p:nvGraphicFramePr>
        <p:xfrm>
          <a:off x="1696526" y="971816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Right Arrow 24">
            <a:extLst>
              <a:ext uri="{FF2B5EF4-FFF2-40B4-BE49-F238E27FC236}">
                <a16:creationId xmlns:a16="http://schemas.microsoft.com/office/drawing/2014/main" id="{4D913EF9-BE0A-9246-97A0-EB7C11607F82}"/>
              </a:ext>
            </a:extLst>
          </p:cNvPr>
          <p:cNvSpPr/>
          <p:nvPr/>
        </p:nvSpPr>
        <p:spPr>
          <a:xfrm>
            <a:off x="2684681" y="1220736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1A234-B42F-3743-BED1-AD77F654ACF5}"/>
              </a:ext>
            </a:extLst>
          </p:cNvPr>
          <p:cNvSpPr txBox="1"/>
          <p:nvPr/>
        </p:nvSpPr>
        <p:spPr>
          <a:xfrm>
            <a:off x="1770738" y="16777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4195B-0AEA-7541-A277-BCFD212E6E08}"/>
                  </a:ext>
                </a:extLst>
              </p:cNvPr>
              <p:cNvSpPr txBox="1"/>
              <p:nvPr/>
            </p:nvSpPr>
            <p:spPr>
              <a:xfrm>
                <a:off x="3314460" y="3561162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4195B-0AEA-7541-A277-BCFD212E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60" y="3561162"/>
                <a:ext cx="757515" cy="477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6F9354-DEA1-5F48-9BA6-A81FD3597260}"/>
                  </a:ext>
                </a:extLst>
              </p:cNvPr>
              <p:cNvSpPr txBox="1"/>
              <p:nvPr/>
            </p:nvSpPr>
            <p:spPr>
              <a:xfrm>
                <a:off x="3299988" y="4809021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6F9354-DEA1-5F48-9BA6-A81FD359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988" y="4809021"/>
                <a:ext cx="757515" cy="477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00AF7C-22D4-7948-8AE0-DC3899F8EC8B}"/>
                  </a:ext>
                </a:extLst>
              </p:cNvPr>
              <p:cNvSpPr txBox="1"/>
              <p:nvPr/>
            </p:nvSpPr>
            <p:spPr>
              <a:xfrm>
                <a:off x="1315526" y="6052525"/>
                <a:ext cx="4399474" cy="42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00AF7C-22D4-7948-8AE0-DC3899F8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526" y="6052525"/>
                <a:ext cx="4399474" cy="424475"/>
              </a:xfrm>
              <a:prstGeom prst="rect">
                <a:avLst/>
              </a:prstGeom>
              <a:blipFill>
                <a:blip r:embed="rId5"/>
                <a:stretch>
                  <a:fillRect l="-865" t="-17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D8956A5-0AFB-544B-9D7C-2E5C5344614B}"/>
              </a:ext>
            </a:extLst>
          </p:cNvPr>
          <p:cNvSpPr txBox="1"/>
          <p:nvPr/>
        </p:nvSpPr>
        <p:spPr>
          <a:xfrm>
            <a:off x="5094212" y="301865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Issue: Only using subset of data to estimate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27908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838200"/>
          </a:xfrm>
        </p:spPr>
        <p:txBody>
          <a:bodyPr/>
          <a:lstStyle/>
          <a:p>
            <a:r>
              <a:rPr lang="en-US" dirty="0"/>
              <a:t>Bootstrapping is an efficient way to quantify the uncertainty of parameter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705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06BF-DC00-C545-B4BF-5F2DA0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73262-DA4E-3844-9B2C-67C8E239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226AE-EEA6-E240-A69C-E1A9A51BA827}"/>
              </a:ext>
            </a:extLst>
          </p:cNvPr>
          <p:cNvSpPr/>
          <p:nvPr/>
        </p:nvSpPr>
        <p:spPr>
          <a:xfrm>
            <a:off x="2895600" y="9906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model to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5E9C4-5D43-5C4C-941B-2DC10D45009C}"/>
              </a:ext>
            </a:extLst>
          </p:cNvPr>
          <p:cNvSpPr/>
          <p:nvPr/>
        </p:nvSpPr>
        <p:spPr>
          <a:xfrm>
            <a:off x="2895600" y="226695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DC58-6DEC-EF44-8648-DDC5809A9D9E}"/>
              </a:ext>
            </a:extLst>
          </p:cNvPr>
          <p:cNvSpPr/>
          <p:nvPr/>
        </p:nvSpPr>
        <p:spPr>
          <a:xfrm>
            <a:off x="1219200" y="3543300"/>
            <a:ext cx="609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synthetic response data using the fitted model and randomly selected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7AFEB-A0DC-4240-83D4-1BE59D276F8C}"/>
              </a:ext>
            </a:extLst>
          </p:cNvPr>
          <p:cNvSpPr/>
          <p:nvPr/>
        </p:nvSpPr>
        <p:spPr>
          <a:xfrm>
            <a:off x="1485900" y="4819650"/>
            <a:ext cx="556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model parameters for each synthetic data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C630-6221-3646-90EC-697320F61F5F}"/>
              </a:ext>
            </a:extLst>
          </p:cNvPr>
          <p:cNvSpPr/>
          <p:nvPr/>
        </p:nvSpPr>
        <p:spPr>
          <a:xfrm>
            <a:off x="1485900" y="6095999"/>
            <a:ext cx="5562600" cy="46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parameter variances.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F8A61-5708-2346-AA66-0EFBDF2563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67200" y="18288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09B2B-2E18-AA46-A872-DDE83374E50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67200" y="3105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40DF7-B3B7-E54E-A9F2-1089D7DC5A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43815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7967B-89BB-9742-9C27-C7BFC603E3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67200" y="5657850"/>
            <a:ext cx="0" cy="4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44CA9C-E409-3C40-8632-4F324145E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synthetic observations as before for A-&gt;B-&gt;C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a fit (differential evolution) for the entire data. </a:t>
                </a:r>
              </a:p>
              <a:p>
                <a:r>
                  <a:rPr lang="en-US" dirty="0"/>
                  <a:t>Do bootstrapping on the fitted model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44CA9C-E409-3C40-8632-4F324145E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34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3810000" y="3429000"/>
            <a:ext cx="21665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 </a:t>
            </a:r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cxnSpLocks/>
          </p:cNvCxnSpPr>
          <p:nvPr/>
        </p:nvCxnSpPr>
        <p:spPr>
          <a:xfrm>
            <a:off x="2201310" y="3214674"/>
            <a:ext cx="1463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philosophy for modeling</a:t>
            </a:r>
          </a:p>
          <a:p>
            <a:r>
              <a:rPr lang="en-US" dirty="0"/>
              <a:t>Assessing model quality</a:t>
            </a:r>
          </a:p>
          <a:p>
            <a:pPr lvl="1"/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, Chi-Square, AIC, cross validation</a:t>
            </a:r>
            <a:endParaRPr lang="en-US" i="1" baseline="30000" dirty="0"/>
          </a:p>
          <a:p>
            <a:r>
              <a:rPr lang="en-US" dirty="0"/>
              <a:t>Parameter confidence intervals</a:t>
            </a:r>
          </a:p>
          <a:p>
            <a:pPr lvl="1"/>
            <a:r>
              <a:rPr lang="en-US" dirty="0"/>
              <a:t>Cross validation,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F4103-576F-824C-A181-32367387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1000"/>
            <a:ext cx="6781800" cy="669924"/>
          </a:xfrm>
        </p:spPr>
        <p:txBody>
          <a:bodyPr/>
          <a:lstStyle/>
          <a:p>
            <a:r>
              <a:rPr lang="en-US" dirty="0"/>
              <a:t>Statistical Philosophy  of Models</a:t>
            </a:r>
            <a:br>
              <a:rPr lang="en-US" dirty="0"/>
            </a:br>
            <a:r>
              <a:rPr lang="en-US" i="1" dirty="0"/>
              <a:t>It’s All About Residuals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40E04A-5B33-824A-9821-E45A37D3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480" y="1752599"/>
            <a:ext cx="5249320" cy="3082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statistical model is good if</a:t>
            </a:r>
          </a:p>
          <a:p>
            <a:r>
              <a:rPr lang="en-US" dirty="0"/>
              <a:t>Residuals have small magnitude</a:t>
            </a:r>
          </a:p>
          <a:p>
            <a:r>
              <a:rPr lang="en-US" dirty="0"/>
              <a:t>Residuals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Residuals have no pattern</a:t>
            </a:r>
          </a:p>
          <a:p>
            <a:r>
              <a:rPr lang="en-US" dirty="0"/>
              <a:t>Ideally, residuals are normally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9ED3-06E9-E14E-85C7-CDD7C252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B3755-C823-414E-8B83-033D6AE3BD2B}"/>
              </a:ext>
            </a:extLst>
          </p:cNvPr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AF8B8C-FE04-D243-8310-5AAA9A3F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C46EF0-D52C-8C4A-AD41-961DB7093BB3}"/>
                </a:ext>
              </a:extLst>
            </p:cNvPr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Observations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B3431D-CD27-BF4A-ACE4-88E27E85119D}"/>
              </a:ext>
            </a:extLst>
          </p:cNvPr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45783-76F2-654F-9710-88B052E14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0082CC-97D4-DF44-B9BF-A387905AAF10}"/>
                </a:ext>
              </a:extLst>
            </p:cNvPr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Residuals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098135-0349-EA40-A0EB-F20EB0FE8BE0}"/>
              </a:ext>
            </a:extLst>
          </p:cNvPr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38F0AF-C80C-A94C-9272-8B22BCC50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AE0DC-9B2A-5C4F-991E-39EF682BC578}"/>
                </a:ext>
              </a:extLst>
            </p:cNvPr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Assessing Model Quality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3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</p:spPr>
            <p:txBody>
              <a:bodyPr/>
              <a:lstStyle/>
              <a:p>
                <a:r>
                  <a:rPr lang="en-US" dirty="0"/>
                  <a:t>Metrics for Model Quality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  <a:blipFill>
                <a:blip r:embed="rId2"/>
                <a:stretch>
                  <a:fillRect t="-6329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Good model if sum is close to 1.</a:t>
                </a:r>
              </a:p>
              <a:p>
                <a:pPr lvl="1"/>
                <a:r>
                  <a:rPr lang="en-US" dirty="0"/>
                  <a:t>Can do statistical tests (if residuals are </a:t>
                </a:r>
                <a:r>
                  <a:rPr lang="en-US" dirty="0" err="1"/>
                  <a:t>i.i.d</a:t>
                </a:r>
                <a:r>
                  <a:rPr lang="en-US" dirty="0"/>
                  <a:t>. normal)</a:t>
                </a:r>
              </a:p>
              <a:p>
                <a:r>
                  <a:rPr lang="en-US" dirty="0"/>
                  <a:t>AIC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the probability of obtaining the data given the model for the parameters chosen.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blipFill>
                <a:blip r:embed="rId3"/>
                <a:stretch>
                  <a:fillRect l="-2586" r="-3448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CE9AA-C79A-B741-AE4D-2A5EEF53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38889" t="-9677" r="-269444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4167" t="-9677" r="-102083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38863E3-099D-2E45-9DE0-FE786794D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322" y="1981200"/>
            <a:ext cx="368300" cy="363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81CE4-FCA3-044B-981A-DD51790BD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1981200"/>
            <a:ext cx="368300" cy="363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E0197-4ADE-F543-902C-6498AD67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792" y="1981200"/>
            <a:ext cx="423699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87AB0-8FC3-3546-B1CE-990BF8E88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438400"/>
            <a:ext cx="423699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160866-FC4E-CF47-AE43-D4ABD1222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2379683"/>
            <a:ext cx="368300" cy="363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C83069-C24F-EE45-BF07-5FC696B4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2379683"/>
            <a:ext cx="368300" cy="363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455695-8A7C-5048-8B6E-5F13C5CD4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01" y="2819400"/>
            <a:ext cx="423699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DAF1E-8EC3-3C4D-B30A-5495A2D6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2760683"/>
            <a:ext cx="368300" cy="363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3DA35E-E2AF-C34A-AFF6-F012C96B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819400"/>
            <a:ext cx="423699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6F7D0D-BCAC-2C42-BA9F-4C60BD3C1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501" y="3200400"/>
            <a:ext cx="423699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FBE9BC-3E24-8245-BC8E-EB81BB152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217883"/>
            <a:ext cx="368300" cy="363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83DC4-0CE3-7140-9C86-7D0A00898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3217883"/>
            <a:ext cx="368300" cy="3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parameter fits and model 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/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blipFill>
                <a:blip r:embed="rId5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87524"/>
              </p:ext>
            </p:extLst>
          </p:nvPr>
        </p:nvGraphicFramePr>
        <p:xfrm>
          <a:off x="5207657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38009"/>
              </p:ext>
            </p:extLst>
          </p:nvPr>
        </p:nvGraphicFramePr>
        <p:xfrm>
          <a:off x="6122057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55921"/>
              </p:ext>
            </p:extLst>
          </p:nvPr>
        </p:nvGraphicFramePr>
        <p:xfrm>
          <a:off x="5207657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18901"/>
              </p:ext>
            </p:extLst>
          </p:nvPr>
        </p:nvGraphicFramePr>
        <p:xfrm>
          <a:off x="6122057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95014"/>
              </p:ext>
            </p:extLst>
          </p:nvPr>
        </p:nvGraphicFramePr>
        <p:xfrm>
          <a:off x="5207656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09237"/>
              </p:ext>
            </p:extLst>
          </p:nvPr>
        </p:nvGraphicFramePr>
        <p:xfrm>
          <a:off x="6139792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cxnSpLocks/>
          </p:cNvCxnSpPr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cxnSpLocks/>
          </p:cNvCxnSpPr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cxnSpLocks/>
          </p:cNvCxnSpPr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39E990-FA79-3642-B660-037B4CF5081F}"/>
              </a:ext>
            </a:extLst>
          </p:cNvPr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/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8571" t="-16667" r="-8571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66AAAB-38CF-854A-A9C8-1603EFC822ED}"/>
                </a:ext>
              </a:extLst>
            </p:cNvPr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/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8571" t="-27273" r="-857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CA57CC-FCFB-C541-B613-EEB57B6F4C17}"/>
                </a:ext>
              </a:extLst>
            </p:cNvPr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/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8571" t="-21739" r="-85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08CE6B-58D0-4149-8F26-5650239F6ACA}"/>
                </a:ext>
              </a:extLst>
            </p:cNvPr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4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161F-E395-F246-AEB5-727A7FF0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Folds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Choose Wisely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E5270-6334-614A-890C-DE408B752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09634-65DA-234B-8959-07BCB546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2" y="1828800"/>
            <a:ext cx="3902676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17725-7D84-264E-A094-261DE0F2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24" y="1981200"/>
            <a:ext cx="3902676" cy="2667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9F58C73-EA16-E042-80D6-A863B30B84CD}"/>
              </a:ext>
            </a:extLst>
          </p:cNvPr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E86C8-BE3D-664A-B23A-E889D3A57C2A}"/>
                </a:ext>
              </a:extLst>
            </p:cNvPr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507D8F-1324-334C-9E21-64A353F85C33}"/>
                </a:ext>
              </a:extLst>
            </p:cNvPr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4E335-D38F-BA48-BA7C-5E7A45F45AE8}"/>
                </a:ext>
              </a:extLst>
            </p:cNvPr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59AA-0121-9448-8C86-4EEA5B9F9E09}"/>
              </a:ext>
            </a:extLst>
          </p:cNvPr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0C70D-A825-F646-A18C-5CADEF440D2A}"/>
                </a:ext>
              </a:extLst>
            </p:cNvPr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DFDC3-FE29-CD4F-A46E-D5D6383AF493}"/>
                </a:ext>
              </a:extLst>
            </p:cNvPr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2E2F08-4D33-6740-8D3B-C4316D51DD07}"/>
                </a:ext>
              </a:extLst>
            </p:cNvPr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5E7FE3-C7CD-814F-A0A3-CA5D3F1D525D}"/>
                </a:ext>
              </a:extLst>
            </p:cNvPr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320C96-09ED-7940-8EA5-9987B05EC932}"/>
                </a:ext>
              </a:extLst>
            </p:cNvPr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77BCB7-C277-0742-8E36-E80B2901A6E3}"/>
                </a:ext>
              </a:extLst>
            </p:cNvPr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EAC6E5-D0A5-E347-BACC-CE0D67C0FCE8}"/>
                </a:ext>
              </a:extLst>
            </p:cNvPr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B16822-2BB7-F74E-A2CC-1398A92B0AEC}"/>
                </a:ext>
              </a:extLst>
            </p:cNvPr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95F44C-0A9D-FD41-BD4D-D4240371A962}"/>
                </a:ext>
              </a:extLst>
            </p:cNvPr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8D73D3-F404-D647-8395-7E7953126300}"/>
              </a:ext>
            </a:extLst>
          </p:cNvPr>
          <p:cNvSpPr txBox="1"/>
          <p:nvPr/>
        </p:nvSpPr>
        <p:spPr>
          <a:xfrm>
            <a:off x="914489" y="4800600"/>
            <a:ext cx="42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very different functional characteristics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F24FF-18C1-8142-91C6-7E4E833586B6}"/>
              </a:ext>
            </a:extLst>
          </p:cNvPr>
          <p:cNvSpPr txBox="1"/>
          <p:nvPr/>
        </p:nvSpPr>
        <p:spPr>
          <a:xfrm>
            <a:off x="5105444" y="4800600"/>
            <a:ext cx="3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similar functional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F785A-78A4-EA41-9C66-30BF049D29C6}"/>
              </a:ext>
            </a:extLst>
          </p:cNvPr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97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183750</TotalTime>
  <Words>667</Words>
  <Application>Microsoft Macintosh PowerPoint</Application>
  <PresentationFormat>On-screen Show (4:3)</PresentationFormat>
  <Paragraphs>157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9: Model Fitting-Dealing With Uncertainty  </vt:lpstr>
      <vt:lpstr>Model Fitting Work flow</vt:lpstr>
      <vt:lpstr>Parameter Optimization Summary</vt:lpstr>
      <vt:lpstr>Agenda</vt:lpstr>
      <vt:lpstr>Statistical Philosophy  of Models It’s All About Residuals</vt:lpstr>
      <vt:lpstr>Assessing Model Quality</vt:lpstr>
      <vt:lpstr>Metrics for Model Quality y=f(x;θ); e=y-y ̂</vt:lpstr>
      <vt:lpstr>Cross Validation Summary</vt:lpstr>
      <vt:lpstr>Choosing Folds Choose Wisely</vt:lpstr>
      <vt:lpstr>Generating Alternating Folds</vt:lpstr>
      <vt:lpstr>Exercise</vt:lpstr>
      <vt:lpstr>Parameter Confidence Intervals</vt:lpstr>
      <vt:lpstr>Estimating Parameters Using Cross Validation</vt:lpstr>
      <vt:lpstr>Bootstrapping is an efficient way to quantify the uncertainty of parameter estimates.</vt:lpstr>
      <vt:lpstr>Bootstrapping Workflow</vt:lpstr>
      <vt:lpstr>Synthetic Observations With Bootstrapping</vt:lpstr>
      <vt:lpstr>Generating a Synthetic Response Data</vt:lpstr>
      <vt:lpstr>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2944</cp:revision>
  <cp:lastPrinted>2018-10-12T18:44:59Z</cp:lastPrinted>
  <dcterms:created xsi:type="dcterms:W3CDTF">2008-11-04T22:35:39Z</dcterms:created>
  <dcterms:modified xsi:type="dcterms:W3CDTF">2021-01-14T23:50:24Z</dcterms:modified>
</cp:coreProperties>
</file>