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63" r:id="rId3"/>
    <p:sldId id="365" r:id="rId4"/>
    <p:sldId id="364" r:id="rId5"/>
    <p:sldId id="366" r:id="rId6"/>
    <p:sldId id="367" r:id="rId7"/>
    <p:sldId id="368" r:id="rId8"/>
    <p:sldId id="369" r:id="rId9"/>
    <p:sldId id="370" r:id="rId10"/>
    <p:sldId id="371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1308"/>
  </p:normalViewPr>
  <p:slideViewPr>
    <p:cSldViewPr snapToObjects="1">
      <p:cViewPr varScale="1">
        <p:scale>
          <a:sx n="97" d="100"/>
          <a:sy n="97" d="100"/>
        </p:scale>
        <p:origin x="2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10/29/19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10/29/19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13: Modeling Case Study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FAF2-F094-9E4A-BF2C-A5251A72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9A06-CE68-E342-BE82-1A044324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477C-DDD4-0C48-A1BF-5E860DD93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778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Lecture_13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7FAA-9441-9043-80DE-6C7660E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MAPK Cascade?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24A2-057A-D745-9171-B2DC02A7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for cellular decisions to proliferate, differentiate, or undergo apoptosis </a:t>
            </a:r>
          </a:p>
          <a:p>
            <a:r>
              <a:rPr lang="en-US" dirty="0"/>
              <a:t>Evolutionarily conserved</a:t>
            </a:r>
          </a:p>
          <a:p>
            <a:pPr lvl="1"/>
            <a:r>
              <a:rPr lang="en-US" dirty="0"/>
              <a:t>Multiple (usually three) levels: MAPK, MAPKK, MAPKKK</a:t>
            </a:r>
          </a:p>
          <a:p>
            <a:pPr lvl="1"/>
            <a:r>
              <a:rPr lang="en-US" dirty="0"/>
              <a:t>Activated kinase at each level phosphorylates the kinase at the next level down the cascade. </a:t>
            </a:r>
          </a:p>
          <a:p>
            <a:pPr lvl="1"/>
            <a:r>
              <a:rPr lang="en-US" dirty="0"/>
              <a:t>Each individual level is a two-site phosphorylation required for full activation and dephosphorylation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A0A0-0BA2-D745-955D-36709C74C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53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9FDA-FBC3-DC4F-ABBA-B818DA41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MAPK Cascade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17FD-280E-694F-93BF-E9DD6B2EE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A17B-6E09-5B46-9EAE-64BB62CA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96" y="1043609"/>
            <a:ext cx="6934200" cy="51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A1D0-FE94-ED49-B631-F3F1979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in the Cascade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3E50A-D2BA-AA45-8608-16A268DD2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E0CFC-AD4C-9F43-866A-DCD7BB1D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1" y="1066800"/>
            <a:ext cx="4724400" cy="3811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E5ED6-E685-8344-B2D7-15C83A6CD074}"/>
              </a:ext>
            </a:extLst>
          </p:cNvPr>
          <p:cNvSpPr txBox="1"/>
          <p:nvPr/>
        </p:nvSpPr>
        <p:spPr>
          <a:xfrm>
            <a:off x="3276600" y="4629090"/>
            <a:ext cx="52577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Phosphatase</a:t>
            </a:r>
            <a:r>
              <a:rPr lang="en-US" sz="2000" dirty="0"/>
              <a:t>: Catalyzes dephosphorylation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945C-23AD-EA4F-96F0-65419F3C6DB5}"/>
              </a:ext>
            </a:extLst>
          </p:cNvPr>
          <p:cNvSpPr txBox="1"/>
          <p:nvPr/>
        </p:nvSpPr>
        <p:spPr>
          <a:xfrm>
            <a:off x="3733800" y="971490"/>
            <a:ext cx="444610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Kinase</a:t>
            </a:r>
            <a:r>
              <a:rPr lang="en-US" sz="2000" dirty="0"/>
              <a:t>: Catalyzes  phosphorylation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13463-D06C-7F42-8108-74F7CEAF1193}"/>
              </a:ext>
            </a:extLst>
          </p:cNvPr>
          <p:cNvSpPr txBox="1"/>
          <p:nvPr/>
        </p:nvSpPr>
        <p:spPr>
          <a:xfrm>
            <a:off x="424069" y="425975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MAPK</a:t>
            </a:r>
          </a:p>
        </p:txBody>
      </p:sp>
    </p:spTree>
    <p:extLst>
      <p:ext uri="{BB962C8B-B14F-4D97-AF65-F5344CB8AC3E}">
        <p14:creationId xmlns:p14="http://schemas.microsoft.com/office/powerpoint/2010/main" val="317199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F9A-1C40-D24F-AD18-81997FFC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Differential Equations for These Reactions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F86F1-9120-5849-A164-9628880E3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1D00B-4EBD-3A4E-BAD1-DB7B12C4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57" y="3438939"/>
            <a:ext cx="4453043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9BE2F-F79A-1149-9EB8-887F1DAA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3496383" cy="28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283ACF-F337-F647-BC53-903F8F24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463924" cy="2057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9C33-8396-8649-A8DB-85E509A3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64A1-9022-D44E-AA11-F69EDB66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669925"/>
          </a:xfrm>
        </p:spPr>
        <p:txBody>
          <a:bodyPr/>
          <a:lstStyle/>
          <a:p>
            <a:r>
              <a:rPr lang="en-US" dirty="0"/>
              <a:t>Assume Michaelis-Menten kinetics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B9148-2252-6E42-956D-C651E4A01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813FD-CF77-9F42-BC6D-CD6C5841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08" y="514603"/>
            <a:ext cx="2124783" cy="171399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130B9-5334-034D-95B1-80163335925A}"/>
              </a:ext>
            </a:extLst>
          </p:cNvPr>
          <p:cNvGrpSpPr/>
          <p:nvPr/>
        </p:nvGrpSpPr>
        <p:grpSpPr>
          <a:xfrm>
            <a:off x="304800" y="3505724"/>
            <a:ext cx="5424557" cy="1980677"/>
            <a:chOff x="747643" y="4076701"/>
            <a:chExt cx="5424557" cy="1980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3365F8-E271-E243-9D2B-263694306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43" y="4076701"/>
              <a:ext cx="5424557" cy="19806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FDA33A-1BE3-0149-A1E1-99541302B845}"/>
                </a:ext>
              </a:extLst>
            </p:cNvPr>
            <p:cNvSpPr txBox="1"/>
            <p:nvPr/>
          </p:nvSpPr>
          <p:spPr>
            <a:xfrm>
              <a:off x="4487694" y="51170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4E017-374D-0547-BD6B-DD8EE4B28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49900"/>
            <a:ext cx="7988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D3D5-8ACE-DC4E-BA18-60479B5E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7167DA-099A-B648-820B-85C9C081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4061421" cy="2667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887F-EC44-6641-8444-DACACB45E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C948B0-43FD-0347-94C9-40CB7571434A}"/>
              </a:ext>
            </a:extLst>
          </p:cNvPr>
          <p:cNvSpPr/>
          <p:nvPr/>
        </p:nvSpPr>
        <p:spPr>
          <a:xfrm>
            <a:off x="3581400" y="167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DB6AD3-BA8E-C34D-969B-1F0537141014}"/>
              </a:ext>
            </a:extLst>
          </p:cNvPr>
          <p:cNvSpPr/>
          <p:nvPr/>
        </p:nvSpPr>
        <p:spPr>
          <a:xfrm>
            <a:off x="5257800" y="182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96B62-B846-6049-8184-A511D5BB5403}"/>
              </a:ext>
            </a:extLst>
          </p:cNvPr>
          <p:cNvSpPr txBox="1"/>
          <p:nvPr/>
        </p:nvSpPr>
        <p:spPr>
          <a:xfrm>
            <a:off x="1461194" y="4807803"/>
            <a:ext cx="440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Pick values of </a:t>
            </a:r>
            <a:r>
              <a:rPr lang="en-US" sz="2400" i="1" dirty="0"/>
              <a:t>K</a:t>
            </a:r>
            <a:r>
              <a:rPr lang="en-US" sz="2400" dirty="0"/>
              <a:t>’s as indicated.</a:t>
            </a:r>
          </a:p>
          <a:p>
            <a:r>
              <a:rPr lang="en-US" sz="2400" dirty="0"/>
              <a:t>MAPKK = 100nM, M=500nM</a:t>
            </a:r>
          </a:p>
        </p:txBody>
      </p:sp>
    </p:spTree>
    <p:extLst>
      <p:ext uri="{BB962C8B-B14F-4D97-AF65-F5344CB8AC3E}">
        <p14:creationId xmlns:p14="http://schemas.microsoft.com/office/powerpoint/2010/main" val="24008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D3D5-8ACE-DC4E-BA18-60479B5E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887F-EC44-6641-8444-DACACB45E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FCA6E-472F-6549-9ADB-3188B10C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dirty="0"/>
              <a:t>What simulation run length is needed to see dynamics?</a:t>
            </a:r>
          </a:p>
          <a:p>
            <a:r>
              <a:rPr lang="en-US" dirty="0"/>
              <a:t>What dynamics are observed?</a:t>
            </a:r>
          </a:p>
        </p:txBody>
      </p:sp>
    </p:spTree>
    <p:extLst>
      <p:ext uri="{BB962C8B-B14F-4D97-AF65-F5344CB8AC3E}">
        <p14:creationId xmlns:p14="http://schemas.microsoft.com/office/powerpoint/2010/main" val="303218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189578</TotalTime>
  <Words>178</Words>
  <Application>Microsoft Macintosh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Computational Systems Biology for  Medical Applications   Lecture 13: Modeling Case Study  </vt:lpstr>
      <vt:lpstr>Downloads</vt:lpstr>
      <vt:lpstr>Why MAPK Cascade?</vt:lpstr>
      <vt:lpstr>MAPK Cascade</vt:lpstr>
      <vt:lpstr>Our Focus in the Cascade</vt:lpstr>
      <vt:lpstr>Write The Differential Equations for These Reactions</vt:lpstr>
      <vt:lpstr>Calculating the Rates</vt:lpstr>
      <vt:lpstr>Construct a Model</vt:lpstr>
      <vt:lpstr>Questions</vt:lpstr>
      <vt:lpstr>Evaluation Parameter Estimation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3014</cp:revision>
  <cp:lastPrinted>2018-10-12T18:44:59Z</cp:lastPrinted>
  <dcterms:created xsi:type="dcterms:W3CDTF">2008-11-04T22:35:39Z</dcterms:created>
  <dcterms:modified xsi:type="dcterms:W3CDTF">2019-10-29T18:54:27Z</dcterms:modified>
</cp:coreProperties>
</file>