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7" r:id="rId2"/>
    <p:sldId id="349" r:id="rId3"/>
    <p:sldId id="265" r:id="rId4"/>
    <p:sldId id="258" r:id="rId5"/>
    <p:sldId id="275" r:id="rId6"/>
    <p:sldId id="353" r:id="rId7"/>
    <p:sldId id="350" r:id="rId8"/>
    <p:sldId id="354" r:id="rId9"/>
    <p:sldId id="351" r:id="rId10"/>
    <p:sldId id="277" r:id="rId11"/>
    <p:sldId id="355" r:id="rId12"/>
    <p:sldId id="356" r:id="rId13"/>
    <p:sldId id="357" r:id="rId14"/>
    <p:sldId id="352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2"/>
    <p:restoredTop sz="91310"/>
  </p:normalViewPr>
  <p:slideViewPr>
    <p:cSldViewPr snapToObjects="1">
      <p:cViewPr varScale="1">
        <p:scale>
          <a:sx n="111" d="100"/>
          <a:sy n="111" d="100"/>
        </p:scale>
        <p:origin x="5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10/12/19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10/12/19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04800" y="434975"/>
            <a:ext cx="838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4000" b="1" u="sng" dirty="0">
                <a:ea typeface="ＭＳ Ｐゴシック" panose="020B0600070205080204" pitchFamily="34" charset="-128"/>
              </a:rPr>
              <a:t>Modeling Fitting:</a:t>
            </a:r>
            <a:br>
              <a:rPr lang="en-US" altLang="en-US" sz="4000" b="1" u="sng" dirty="0">
                <a:ea typeface="ＭＳ Ｐゴシック" panose="020B0600070205080204" pitchFamily="34" charset="-128"/>
              </a:rPr>
            </a:br>
            <a:r>
              <a:rPr lang="en-US" altLang="en-US" sz="4000" b="1" u="sng" dirty="0">
                <a:ea typeface="ＭＳ Ｐゴシック" panose="020B0600070205080204" pitchFamily="34" charset="-128"/>
              </a:rPr>
              <a:t>Optimization Techniques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504" y="444687"/>
            <a:ext cx="6871504" cy="541048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626" y="1348703"/>
            <a:ext cx="40831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It’s the algorithm, that rivers and </a:t>
            </a:r>
          </a:p>
          <a:p>
            <a:r>
              <a:rPr lang="en-US" sz="2100" dirty="0"/>
              <a:t>streams use to get to the sea.</a:t>
            </a:r>
          </a:p>
        </p:txBody>
      </p:sp>
      <p:pic>
        <p:nvPicPr>
          <p:cNvPr id="4102" name="Picture 6" descr="_images/gradient_des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327" y="763704"/>
            <a:ext cx="2500313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40C343-0D6B-5D47-914F-34B6EBE5D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38400"/>
            <a:ext cx="4854790" cy="3124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2273CC-8CD4-D248-9C4B-323D2E14EE32}"/>
                  </a:ext>
                </a:extLst>
              </p:cNvPr>
              <p:cNvSpPr txBox="1"/>
              <p:nvPr/>
            </p:nvSpPr>
            <p:spPr>
              <a:xfrm>
                <a:off x="1981200" y="4774347"/>
                <a:ext cx="455894" cy="449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2273CC-8CD4-D248-9C4B-323D2E14E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774347"/>
                <a:ext cx="455894" cy="449162"/>
              </a:xfrm>
              <a:prstGeom prst="rect">
                <a:avLst/>
              </a:prstGeom>
              <a:blipFill>
                <a:blip r:embed="rId4"/>
                <a:stretch>
                  <a:fillRect l="-16667" t="-13889" r="-2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2BBE3B-1BBB-9D4C-A4D4-B86119630F47}"/>
                  </a:ext>
                </a:extLst>
              </p:cNvPr>
              <p:cNvSpPr txBox="1"/>
              <p:nvPr/>
            </p:nvSpPr>
            <p:spPr>
              <a:xfrm>
                <a:off x="5155900" y="4423619"/>
                <a:ext cx="447622" cy="449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2BBE3B-1BBB-9D4C-A4D4-B8611963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900" y="4423619"/>
                <a:ext cx="447622" cy="449162"/>
              </a:xfrm>
              <a:prstGeom prst="rect">
                <a:avLst/>
              </a:prstGeom>
              <a:blipFill>
                <a:blip r:embed="rId5"/>
                <a:stretch>
                  <a:fillRect l="-13889" t="-16667" r="-277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C3E177-259F-754D-BD1C-FC3D27BB31C4}"/>
                  </a:ext>
                </a:extLst>
              </p:cNvPr>
              <p:cNvSpPr txBox="1"/>
              <p:nvPr/>
            </p:nvSpPr>
            <p:spPr>
              <a:xfrm>
                <a:off x="4114800" y="3238823"/>
                <a:ext cx="646652" cy="384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C3E177-259F-754D-BD1C-FC3D27BB3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238823"/>
                <a:ext cx="646652" cy="384785"/>
              </a:xfrm>
              <a:prstGeom prst="rect">
                <a:avLst/>
              </a:prstGeom>
              <a:blipFill>
                <a:blip r:embed="rId6"/>
                <a:stretch>
                  <a:fillRect l="-15686" t="-19355" r="-13725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03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94E0-1C4A-AC4C-95F7-2D456CE2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In Brief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BEDEC-DC3F-6E4A-B7CF-0F342C0979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A38D00-F864-FF40-9DE6-5B185471608E}"/>
              </a:ext>
            </a:extLst>
          </p:cNvPr>
          <p:cNvGrpSpPr/>
          <p:nvPr/>
        </p:nvGrpSpPr>
        <p:grpSpPr>
          <a:xfrm>
            <a:off x="381000" y="1165225"/>
            <a:ext cx="7816560" cy="4527550"/>
            <a:chOff x="533400" y="1165225"/>
            <a:chExt cx="7816560" cy="45275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F98337-2261-1F4B-A676-42CDD6531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1165225"/>
              <a:ext cx="7816560" cy="452755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D3B1D53-38D4-0142-90D8-8531E464E24D}"/>
                    </a:ext>
                  </a:extLst>
                </p:cNvPr>
                <p:cNvSpPr txBox="1"/>
                <p:nvPr/>
              </p:nvSpPr>
              <p:spPr>
                <a:xfrm>
                  <a:off x="1981200" y="2286000"/>
                  <a:ext cx="5641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D3B1D53-38D4-0142-90D8-8531E464E2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2286000"/>
                  <a:ext cx="5641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02FC81-39AB-354B-B444-31C567AB1330}"/>
                  </a:ext>
                </a:extLst>
              </p:cNvPr>
              <p:cNvSpPr txBox="1"/>
              <p:nvPr/>
            </p:nvSpPr>
            <p:spPr>
              <a:xfrm>
                <a:off x="1676400" y="5562600"/>
                <a:ext cx="3111749" cy="1015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Challenges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Choosing learning rate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Non-convex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02FC81-39AB-354B-B444-31C567AB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562600"/>
                <a:ext cx="3111749" cy="1015663"/>
              </a:xfrm>
              <a:prstGeom prst="rect">
                <a:avLst/>
              </a:prstGeom>
              <a:blipFill>
                <a:blip r:embed="rId4"/>
                <a:stretch>
                  <a:fillRect l="-2041" t="-2469" r="-816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9AC10E2-27C3-DC41-8F8F-E51EC978E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340886"/>
            <a:ext cx="1580119" cy="10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6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D96D-3690-D44A-A934-65770ABE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(Gauss) Newton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3D1B43-FA9A-DD4F-A1B6-A78A72F8E9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1EE08-F1EF-9B4A-9859-6E124B62A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28800"/>
            <a:ext cx="5537200" cy="2984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CCFE93-746F-3645-B95D-564D80625DA0}"/>
                  </a:ext>
                </a:extLst>
              </p:cNvPr>
              <p:cNvSpPr txBox="1"/>
              <p:nvPr/>
            </p:nvSpPr>
            <p:spPr>
              <a:xfrm>
                <a:off x="1524000" y="4971010"/>
                <a:ext cx="6391686" cy="1996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Newton’s method for finding roots, that is where </a:t>
                </a:r>
                <a:r>
                  <a:rPr lang="en-US" sz="2000" i="1" dirty="0"/>
                  <a:t>f(x)=0.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Approximation 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With simple algebra: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CCFE93-746F-3645-B95D-564D80625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71010"/>
                <a:ext cx="6391686" cy="1996316"/>
              </a:xfrm>
              <a:prstGeom prst="rect">
                <a:avLst/>
              </a:prstGeom>
              <a:blipFill>
                <a:blip r:embed="rId3"/>
                <a:stretch>
                  <a:fillRect l="-994"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F54DF09-C715-F649-8100-DC58B441AE0B}"/>
              </a:ext>
            </a:extLst>
          </p:cNvPr>
          <p:cNvSpPr txBox="1"/>
          <p:nvPr/>
        </p:nvSpPr>
        <p:spPr>
          <a:xfrm>
            <a:off x="990600" y="986135"/>
            <a:ext cx="6049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Extends Newton’s method for finding roots.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4F5491-3068-B640-8CCD-B8A2E0A92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340886"/>
            <a:ext cx="1580119" cy="10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3A0C-4940-BC4F-8053-1C3BFB65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Gauss-Newton &amp; Minima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FF13A4-83CF-5748-99C1-EFE9A1CFF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At a minima, the derivative must be 0.</a:t>
                </a:r>
              </a:p>
              <a:p>
                <a:pPr marL="457200" lvl="1" indent="0">
                  <a:buNone/>
                </a:pPr>
                <a:r>
                  <a:rPr lang="en-US" dirty="0"/>
                  <a:t>So, find roots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instead of </a:t>
                </a:r>
                <a:r>
                  <a:rPr lang="en-US" i="1" dirty="0"/>
                  <a:t>f</a:t>
                </a:r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Gauss-Newton generalizes from scalar valued functions to vector valued function</a:t>
                </a:r>
              </a:p>
              <a:p>
                <a:r>
                  <a:rPr lang="en-US" dirty="0"/>
                  <a:t>Issues</a:t>
                </a:r>
              </a:p>
              <a:p>
                <a:pPr lvl="1"/>
                <a:r>
                  <a:rPr lang="en-US" dirty="0"/>
                  <a:t>Handling non-convex functions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FF13A4-83CF-5748-99C1-EFE9A1CFF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6D7A09-F039-BE48-9234-8D3F8D018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D9DEE-E443-6949-AC08-84E786779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40886"/>
            <a:ext cx="1580119" cy="10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0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7C99-C9F9-104C-8A4A-D0597F0C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ED9F87-F9C3-AE48-A97A-26D039AB5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1200873"/>
            <a:ext cx="4495800" cy="26136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602AD-1324-A94C-9444-C1BAC3525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821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838200"/>
          </a:xfrm>
        </p:spPr>
        <p:txBody>
          <a:bodyPr/>
          <a:lstStyle/>
          <a:p>
            <a:r>
              <a:rPr lang="en-US" sz="6000" dirty="0"/>
              <a:t>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186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100" y="457200"/>
            <a:ext cx="5582099" cy="994172"/>
          </a:xfrm>
        </p:spPr>
        <p:txBody>
          <a:bodyPr/>
          <a:lstStyle/>
          <a:p>
            <a:r>
              <a:rPr lang="en-US" dirty="0"/>
              <a:t>Model Fitting Work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55" y="1975376"/>
            <a:ext cx="3297890" cy="389199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43BE90-BB6D-3B45-8113-801A04CBFCF7}"/>
              </a:ext>
            </a:extLst>
          </p:cNvPr>
          <p:cNvSpPr/>
          <p:nvPr/>
        </p:nvSpPr>
        <p:spPr>
          <a:xfrm>
            <a:off x="2678654" y="3431894"/>
            <a:ext cx="1283745" cy="759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8136" y="838200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838200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Ex: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E3B88A-B051-0942-ADD2-E34BCE55B837}"/>
                  </a:ext>
                </a:extLst>
              </p:cNvPr>
              <p:cNvSpPr/>
              <p:nvPr/>
            </p:nvSpPr>
            <p:spPr>
              <a:xfrm>
                <a:off x="838200" y="1295400"/>
                <a:ext cx="2940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E3B88A-B051-0942-ADD2-E34BCE55B8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95400"/>
                <a:ext cx="2940036" cy="523220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D7F7C-EA7C-2A48-80B3-A9AAA61EF064}"/>
                  </a:ext>
                </a:extLst>
              </p:cNvPr>
              <p:cNvSpPr txBox="1"/>
              <p:nvPr/>
            </p:nvSpPr>
            <p:spPr>
              <a:xfrm>
                <a:off x="5029200" y="1397758"/>
                <a:ext cx="30147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D7F7C-EA7C-2A48-80B3-A9AAA61EF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397758"/>
                <a:ext cx="3014736" cy="430887"/>
              </a:xfrm>
              <a:prstGeom prst="rect">
                <a:avLst/>
              </a:prstGeom>
              <a:blipFill>
                <a:blip r:embed="rId3"/>
                <a:stretch>
                  <a:fillRect l="-211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9AF0712-D4A2-794C-9AFC-4F046FA5F535}"/>
              </a:ext>
            </a:extLst>
          </p:cNvPr>
          <p:cNvSpPr txBox="1"/>
          <p:nvPr/>
        </p:nvSpPr>
        <p:spPr>
          <a:xfrm>
            <a:off x="304800" y="1828800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Observations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FE952-2E98-9246-BD46-AA7790C1D271}"/>
              </a:ext>
            </a:extLst>
          </p:cNvPr>
          <p:cNvSpPr txBox="1"/>
          <p:nvPr/>
        </p:nvSpPr>
        <p:spPr>
          <a:xfrm>
            <a:off x="304800" y="2619346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Explanatory 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FD5D6-EC1A-0E4D-9469-5539AAE42CF6}"/>
              </a:ext>
            </a:extLst>
          </p:cNvPr>
          <p:cNvSpPr txBox="1"/>
          <p:nvPr/>
        </p:nvSpPr>
        <p:spPr>
          <a:xfrm>
            <a:off x="304800" y="3409890"/>
            <a:ext cx="367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Noise (random variable) – </a:t>
            </a:r>
            <a:r>
              <a:rPr lang="en-US" sz="2000" dirty="0" err="1"/>
              <a:t>i.i.d</a:t>
            </a:r>
            <a:r>
              <a:rPr lang="en-US" sz="20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030537-9FF2-7240-838B-1B4C025046D6}"/>
              </a:ext>
            </a:extLst>
          </p:cNvPr>
          <p:cNvSpPr txBox="1"/>
          <p:nvPr/>
        </p:nvSpPr>
        <p:spPr>
          <a:xfrm>
            <a:off x="304800" y="3014619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Parameters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C1331-9443-C14B-9F44-5DA21B2782DC}"/>
              </a:ext>
            </a:extLst>
          </p:cNvPr>
          <p:cNvSpPr txBox="1"/>
          <p:nvPr/>
        </p:nvSpPr>
        <p:spPr>
          <a:xfrm>
            <a:off x="304800" y="222407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1247F82-BA2D-BC4D-BF77-FF8D840D8197}"/>
              </a:ext>
            </a:extLst>
          </p:cNvPr>
          <p:cNvCxnSpPr>
            <a:stCxn id="23" idx="3"/>
            <a:endCxn id="18" idx="3"/>
          </p:cNvCxnSpPr>
          <p:nvPr/>
        </p:nvCxnSpPr>
        <p:spPr>
          <a:xfrm flipH="1" flipV="1">
            <a:off x="3778236" y="1557010"/>
            <a:ext cx="200968" cy="2052935"/>
          </a:xfrm>
          <a:prstGeom prst="bentConnector3">
            <a:avLst>
              <a:gd name="adj1" fmla="val -1137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75A27CA-887E-4546-960C-9C33B7C7CF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44014" y="1975917"/>
            <a:ext cx="895662" cy="58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086A101-5C6D-5746-BA34-04929C041EE8}"/>
              </a:ext>
            </a:extLst>
          </p:cNvPr>
          <p:cNvCxnSpPr>
            <a:cxnSpLocks/>
          </p:cNvCxnSpPr>
          <p:nvPr/>
        </p:nvCxnSpPr>
        <p:spPr>
          <a:xfrm flipV="1">
            <a:off x="633046" y="1633582"/>
            <a:ext cx="317302" cy="275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EFA958-389C-F240-A705-1FEC7ADE3D64}"/>
              </a:ext>
            </a:extLst>
          </p:cNvPr>
          <p:cNvCxnSpPr>
            <a:stCxn id="26" idx="3"/>
          </p:cNvCxnSpPr>
          <p:nvPr/>
        </p:nvCxnSpPr>
        <p:spPr>
          <a:xfrm>
            <a:off x="1188375" y="2424128"/>
            <a:ext cx="9536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D93698-A224-564C-91D4-C8117D7F9A4A}"/>
              </a:ext>
            </a:extLst>
          </p:cNvPr>
          <p:cNvCxnSpPr/>
          <p:nvPr/>
        </p:nvCxnSpPr>
        <p:spPr>
          <a:xfrm flipH="1" flipV="1">
            <a:off x="1905000" y="1818620"/>
            <a:ext cx="237002" cy="605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31ABE4-808F-8640-A5B4-2285315B6FBA}"/>
              </a:ext>
            </a:extLst>
          </p:cNvPr>
          <p:cNvCxnSpPr>
            <a:stCxn id="24" idx="3"/>
          </p:cNvCxnSpPr>
          <p:nvPr/>
        </p:nvCxnSpPr>
        <p:spPr>
          <a:xfrm>
            <a:off x="1813546" y="3214674"/>
            <a:ext cx="1850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8C1675-BB42-A346-BE43-7712F553A36C}"/>
              </a:ext>
            </a:extLst>
          </p:cNvPr>
          <p:cNvCxnSpPr/>
          <p:nvPr/>
        </p:nvCxnSpPr>
        <p:spPr>
          <a:xfrm flipH="1" flipV="1">
            <a:off x="2667000" y="1676400"/>
            <a:ext cx="997475" cy="1538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C68773-7B72-F445-8266-D8D4A609DA3A}"/>
              </a:ext>
            </a:extLst>
          </p:cNvPr>
          <p:cNvGrpSpPr/>
          <p:nvPr/>
        </p:nvGrpSpPr>
        <p:grpSpPr>
          <a:xfrm>
            <a:off x="4583643" y="1968643"/>
            <a:ext cx="4560357" cy="2984357"/>
            <a:chOff x="4583643" y="2133600"/>
            <a:chExt cx="4560357" cy="2984357"/>
          </a:xfrm>
        </p:grpSpPr>
        <p:pic>
          <p:nvPicPr>
            <p:cNvPr id="1026" name="Picture 2" descr="Linear regressi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203" y="2478177"/>
              <a:ext cx="3360728" cy="2639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24F99A-145A-2245-9990-3BA9E83857EC}"/>
                    </a:ext>
                  </a:extLst>
                </p:cNvPr>
                <p:cNvSpPr txBox="1"/>
                <p:nvPr/>
              </p:nvSpPr>
              <p:spPr>
                <a:xfrm>
                  <a:off x="7897483" y="3083121"/>
                  <a:ext cx="30591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24F99A-145A-2245-9990-3BA9E8385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83" y="3083121"/>
                  <a:ext cx="305917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24000" t="-14286" r="-20000" b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9E4AE9-BDB0-4B48-8018-56B636968069}"/>
                    </a:ext>
                  </a:extLst>
                </p:cNvPr>
                <p:cNvSpPr txBox="1"/>
                <p:nvPr/>
              </p:nvSpPr>
              <p:spPr>
                <a:xfrm>
                  <a:off x="7945807" y="2544692"/>
                  <a:ext cx="381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9E4AE9-BDB0-4B48-8018-56B636968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807" y="2544692"/>
                  <a:ext cx="381963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6452" r="-3226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71481C-2258-9742-9D5D-EE4A163BB55A}"/>
                </a:ext>
              </a:extLst>
            </p:cNvPr>
            <p:cNvSpPr txBox="1"/>
            <p:nvPr/>
          </p:nvSpPr>
          <p:spPr>
            <a:xfrm>
              <a:off x="7582790" y="21336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CF1BD2-FDC5-844D-B3FF-DFDE754525B9}"/>
                </a:ext>
              </a:extLst>
            </p:cNvPr>
            <p:cNvSpPr txBox="1"/>
            <p:nvPr/>
          </p:nvSpPr>
          <p:spPr>
            <a:xfrm>
              <a:off x="8010356" y="3351022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predicted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820197-EACE-8B40-B7C1-F18B884378C9}"/>
                    </a:ext>
                  </a:extLst>
                </p:cNvPr>
                <p:cNvSpPr txBox="1"/>
                <p:nvPr/>
              </p:nvSpPr>
              <p:spPr>
                <a:xfrm>
                  <a:off x="4583643" y="4415068"/>
                  <a:ext cx="293157" cy="288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820197-EACE-8B40-B7C1-F18B88437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643" y="4415068"/>
                  <a:ext cx="293157" cy="288733"/>
                </a:xfrm>
                <a:prstGeom prst="rect">
                  <a:avLst/>
                </a:prstGeom>
                <a:blipFill>
                  <a:blip r:embed="rId7"/>
                  <a:stretch>
                    <a:fillRect l="-12500" t="-21739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86FC616-CFD1-D249-82EF-147A64198995}"/>
                    </a:ext>
                  </a:extLst>
                </p:cNvPr>
                <p:cNvSpPr txBox="1"/>
                <p:nvPr/>
              </p:nvSpPr>
              <p:spPr>
                <a:xfrm>
                  <a:off x="7166786" y="3576868"/>
                  <a:ext cx="287835" cy="288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86FC616-CFD1-D249-82EF-147A64198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786" y="3576868"/>
                  <a:ext cx="287835" cy="288733"/>
                </a:xfrm>
                <a:prstGeom prst="rect">
                  <a:avLst/>
                </a:prstGeom>
                <a:blipFill>
                  <a:blip r:embed="rId8"/>
                  <a:stretch>
                    <a:fillRect l="-17391" t="-21739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2DCE57-7FBC-644F-BA96-A628A0648489}"/>
                  </a:ext>
                </a:extLst>
              </p:cNvPr>
              <p:cNvSpPr txBox="1"/>
              <p:nvPr/>
            </p:nvSpPr>
            <p:spPr>
              <a:xfrm>
                <a:off x="4496739" y="4883177"/>
                <a:ext cx="4238789" cy="1028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000" dirty="0"/>
                  <a:t>: Estimated from modeling fitting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Residual</a:t>
                </a:r>
              </a:p>
              <a:p>
                <a:r>
                  <a:rPr lang="en-US" sz="2000" dirty="0"/>
                  <a:t> </a:t>
                </a:r>
                <a:endParaRPr lang="en-US" sz="2000" i="1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2DCE57-7FBC-644F-BA96-A628A064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39" y="4883177"/>
                <a:ext cx="4238789" cy="1028743"/>
              </a:xfrm>
              <a:prstGeom prst="rect">
                <a:avLst/>
              </a:prstGeom>
              <a:blipFill>
                <a:blip r:embed="rId9"/>
                <a:stretch>
                  <a:fillRect l="-1493" t="-1220" r="-299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358E3D-63B6-1F41-91EE-F39CBC405C83}"/>
                  </a:ext>
                </a:extLst>
              </p:cNvPr>
              <p:cNvSpPr txBox="1"/>
              <p:nvPr/>
            </p:nvSpPr>
            <p:spPr>
              <a:xfrm>
                <a:off x="4394892" y="5872161"/>
                <a:ext cx="45967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Non-zero measure of model quality</a:t>
                </a: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358E3D-63B6-1F41-91EE-F39CBC405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92" y="5872161"/>
                <a:ext cx="4596708" cy="347403"/>
              </a:xfrm>
              <a:prstGeom prst="rect">
                <a:avLst/>
              </a:prstGeom>
              <a:blipFill>
                <a:blip r:embed="rId10"/>
                <a:stretch>
                  <a:fillRect l="-2204" t="-13793" r="-2204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65A6D3-E54A-9940-902F-41687748CC4F}"/>
                  </a:ext>
                </a:extLst>
              </p:cNvPr>
              <p:cNvSpPr txBox="1"/>
              <p:nvPr/>
            </p:nvSpPr>
            <p:spPr>
              <a:xfrm>
                <a:off x="4395857" y="6281997"/>
                <a:ext cx="2516266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65A6D3-E54A-9940-902F-41687748C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57" y="6281997"/>
                <a:ext cx="2516266" cy="347403"/>
              </a:xfrm>
              <a:prstGeom prst="rect">
                <a:avLst/>
              </a:prstGeom>
              <a:blipFill>
                <a:blip r:embed="rId11"/>
                <a:stretch>
                  <a:fillRect l="-5528" t="-139286" r="-1005" b="-2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B61A033-6A93-2C46-990C-689F56332F86}"/>
                  </a:ext>
                </a:extLst>
              </p:cNvPr>
              <p:cNvSpPr txBox="1"/>
              <p:nvPr/>
            </p:nvSpPr>
            <p:spPr>
              <a:xfrm>
                <a:off x="559225" y="4953000"/>
                <a:ext cx="3488455" cy="7475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Parameter Optimization Goal</a:t>
                </a:r>
              </a:p>
              <a:p>
                <a:r>
                  <a:rPr lang="en-US" sz="2000" dirty="0"/>
                  <a:t>Find    that minimizes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B61A033-6A93-2C46-990C-689F56332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25" y="4953000"/>
                <a:ext cx="3488455" cy="747512"/>
              </a:xfrm>
              <a:prstGeom prst="rect">
                <a:avLst/>
              </a:prstGeom>
              <a:blipFill>
                <a:blip r:embed="rId12"/>
                <a:stretch>
                  <a:fillRect l="-1812" t="-3333" r="-725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C47A066E-98BF-144A-8899-70FD089DB5BC}"/>
                  </a:ext>
                </a:extLst>
              </p:cNvPr>
              <p:cNvSpPr txBox="1"/>
              <p:nvPr/>
            </p:nvSpPr>
            <p:spPr>
              <a:xfrm>
                <a:off x="1143000" y="5317943"/>
                <a:ext cx="222304" cy="320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C47A066E-98BF-144A-8899-70FD089DB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317943"/>
                <a:ext cx="222304" cy="320857"/>
              </a:xfrm>
              <a:prstGeom prst="rect">
                <a:avLst/>
              </a:prstGeom>
              <a:blipFill>
                <a:blip r:embed="rId13"/>
                <a:stretch>
                  <a:fillRect l="-21053" t="-15385" r="-1578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8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60" grpId="0"/>
      <p:bldP spid="62" grpId="0"/>
      <p:bldP spid="63" grpId="0"/>
      <p:bldP spid="1024" grpId="0" animBg="1"/>
      <p:bldP spid="10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19200"/>
            <a:ext cx="4854790" cy="3124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8F8A1A-4A69-B846-AB79-50BB4F56B4BB}"/>
                  </a:ext>
                </a:extLst>
              </p:cNvPr>
              <p:cNvSpPr txBox="1"/>
              <p:nvPr/>
            </p:nvSpPr>
            <p:spPr>
              <a:xfrm>
                <a:off x="381000" y="4212104"/>
                <a:ext cx="8305800" cy="198406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quality and efficiency of an optimization technique</a:t>
                </a:r>
              </a:p>
              <a:p>
                <a:r>
                  <a:rPr lang="en-US" sz="2400" dirty="0"/>
                  <a:t>depends 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Characteristics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(non-convex?)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Number of parameters (determines size of search space)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Starting point for the optimization search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8F8A1A-4A69-B846-AB79-50BB4F56B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212104"/>
                <a:ext cx="8305800" cy="1984069"/>
              </a:xfrm>
              <a:prstGeom prst="rect">
                <a:avLst/>
              </a:prstGeom>
              <a:blipFill>
                <a:blip r:embed="rId3"/>
                <a:stretch>
                  <a:fillRect l="-1069" t="-2548" b="-3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97F462-3B77-694D-8CF3-5DDEBDB214E1}"/>
                  </a:ext>
                </a:extLst>
              </p:cNvPr>
              <p:cNvSpPr txBox="1"/>
              <p:nvPr/>
            </p:nvSpPr>
            <p:spPr>
              <a:xfrm>
                <a:off x="2743200" y="3555147"/>
                <a:ext cx="455894" cy="449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97F462-3B77-694D-8CF3-5DDEBDB21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555147"/>
                <a:ext cx="455894" cy="449162"/>
              </a:xfrm>
              <a:prstGeom prst="rect">
                <a:avLst/>
              </a:prstGeom>
              <a:blipFill>
                <a:blip r:embed="rId4"/>
                <a:stretch>
                  <a:fillRect l="-16667" t="-13889" r="-2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F6ED7F-8FF4-A041-A8C6-129DA0BA4267}"/>
                  </a:ext>
                </a:extLst>
              </p:cNvPr>
              <p:cNvSpPr txBox="1"/>
              <p:nvPr/>
            </p:nvSpPr>
            <p:spPr>
              <a:xfrm>
                <a:off x="5917900" y="3204419"/>
                <a:ext cx="447622" cy="449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F6ED7F-8FF4-A041-A8C6-129DA0BA4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00" y="3204419"/>
                <a:ext cx="447622" cy="449162"/>
              </a:xfrm>
              <a:prstGeom prst="rect">
                <a:avLst/>
              </a:prstGeom>
              <a:blipFill>
                <a:blip r:embed="rId5"/>
                <a:stretch>
                  <a:fillRect l="-13889" t="-16667" r="-277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838200"/>
              </a:xfrm>
            </p:spPr>
            <p:txBody>
              <a:bodyPr/>
              <a:lstStyle/>
              <a:p>
                <a:r>
                  <a:rPr lang="en-US" sz="3200" dirty="0"/>
                  <a:t>Parameter Optimization</a:t>
                </a:r>
                <a:br>
                  <a:rPr lang="en-US" sz="3200" dirty="0"/>
                </a:br>
                <a:r>
                  <a:rPr lang="en-US" sz="3200" dirty="0"/>
                  <a:t>Minimize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838200"/>
              </a:xfrm>
              <a:blipFill>
                <a:blip r:embed="rId6"/>
                <a:stretch>
                  <a:fillRect t="-7463" b="-5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648D88-39D0-B440-AEB6-36FD1B1B5898}"/>
                  </a:ext>
                </a:extLst>
              </p:cNvPr>
              <p:cNvSpPr txBox="1"/>
              <p:nvPr/>
            </p:nvSpPr>
            <p:spPr>
              <a:xfrm>
                <a:off x="4876800" y="2019623"/>
                <a:ext cx="646652" cy="384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648D88-39D0-B440-AEB6-36FD1B1B5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019623"/>
                <a:ext cx="646652" cy="384785"/>
              </a:xfrm>
              <a:prstGeom prst="rect">
                <a:avLst/>
              </a:prstGeom>
              <a:blipFill>
                <a:blip r:embed="rId7"/>
                <a:stretch>
                  <a:fillRect l="-15686" t="-19355" r="-13725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9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838200"/>
          </a:xfrm>
        </p:spPr>
        <p:txBody>
          <a:bodyPr/>
          <a:lstStyle/>
          <a:p>
            <a:r>
              <a:rPr lang="en-US" sz="6000" dirty="0"/>
              <a:t>Errata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2301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to 2 Parameter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375B-B6B2-E942-AAAA-20482B5A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right objective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4FAABE-DC0C-DD4A-ACA3-392580DCAAF5}"/>
                  </a:ext>
                </a:extLst>
              </p:cNvPr>
              <p:cNvSpPr txBox="1"/>
              <p:nvPr/>
            </p:nvSpPr>
            <p:spPr>
              <a:xfrm>
                <a:off x="1066800" y="2667000"/>
                <a:ext cx="18199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4FAABE-DC0C-DD4A-ACA3-392580DCA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667000"/>
                <a:ext cx="1819922" cy="430887"/>
              </a:xfrm>
              <a:prstGeom prst="rect">
                <a:avLst/>
              </a:prstGeom>
              <a:blipFill>
                <a:blip r:embed="rId2"/>
                <a:stretch>
                  <a:fillRect l="-4196" r="-349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185475-17E4-6444-ACC4-A615206EFF11}"/>
                  </a:ext>
                </a:extLst>
              </p:cNvPr>
              <p:cNvSpPr txBox="1"/>
              <p:nvPr/>
            </p:nvSpPr>
            <p:spPr>
              <a:xfrm>
                <a:off x="3581400" y="2590800"/>
                <a:ext cx="460632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Objective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185475-17E4-6444-ACC4-A615206EF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590800"/>
                <a:ext cx="4606326" cy="582147"/>
              </a:xfrm>
              <a:prstGeom prst="rect">
                <a:avLst/>
              </a:prstGeom>
              <a:blipFill>
                <a:blip r:embed="rId3"/>
                <a:stretch>
                  <a:fillRect l="-1923" t="-84783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9CD046-E76C-E744-BC89-99BEBDCDE195}"/>
                  </a:ext>
                </a:extLst>
              </p:cNvPr>
              <p:cNvSpPr txBox="1"/>
              <p:nvPr/>
            </p:nvSpPr>
            <p:spPr>
              <a:xfrm>
                <a:off x="990600" y="3685053"/>
                <a:ext cx="18199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9CD046-E76C-E744-BC89-99BEBDCDE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85053"/>
                <a:ext cx="1819922" cy="430887"/>
              </a:xfrm>
              <a:prstGeom prst="rect">
                <a:avLst/>
              </a:prstGeom>
              <a:blipFill>
                <a:blip r:embed="rId4"/>
                <a:stretch>
                  <a:fillRect l="-3472" r="-34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91AF35-2057-9648-819B-9109F4794422}"/>
                  </a:ext>
                </a:extLst>
              </p:cNvPr>
              <p:cNvSpPr txBox="1"/>
              <p:nvPr/>
            </p:nvSpPr>
            <p:spPr>
              <a:xfrm>
                <a:off x="990600" y="4142253"/>
                <a:ext cx="18417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91AF35-2057-9648-819B-9109F479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42253"/>
                <a:ext cx="1841723" cy="430887"/>
              </a:xfrm>
              <a:prstGeom prst="rect">
                <a:avLst/>
              </a:prstGeom>
              <a:blipFill>
                <a:blip r:embed="rId5"/>
                <a:stretch>
                  <a:fillRect l="-3425" r="-274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DC9CF4B-F2D5-E741-8B71-D6A264B53F08}"/>
              </a:ext>
            </a:extLst>
          </p:cNvPr>
          <p:cNvSpPr txBox="1"/>
          <p:nvPr/>
        </p:nvSpPr>
        <p:spPr>
          <a:xfrm>
            <a:off x="1066800" y="2286000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2295ED-EEAC-934A-8B80-79C73CF6B621}"/>
              </a:ext>
            </a:extLst>
          </p:cNvPr>
          <p:cNvSpPr txBox="1"/>
          <p:nvPr/>
        </p:nvSpPr>
        <p:spPr>
          <a:xfrm>
            <a:off x="990600" y="3348335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6E8C83-A724-A145-81B3-BC3678D74F36}"/>
              </a:ext>
            </a:extLst>
          </p:cNvPr>
          <p:cNvCxnSpPr>
            <a:cxnSpLocks/>
          </p:cNvCxnSpPr>
          <p:nvPr/>
        </p:nvCxnSpPr>
        <p:spPr>
          <a:xfrm flipH="1">
            <a:off x="3482920" y="3962400"/>
            <a:ext cx="43656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0DEA66-3857-F642-9637-8EF876BA698B}"/>
                  </a:ext>
                </a:extLst>
              </p:cNvPr>
              <p:cNvSpPr txBox="1"/>
              <p:nvPr/>
            </p:nvSpPr>
            <p:spPr>
              <a:xfrm>
                <a:off x="3429000" y="3608853"/>
                <a:ext cx="460632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Objective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0DEA66-3857-F642-9637-8EF876BA6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608853"/>
                <a:ext cx="4606326" cy="582147"/>
              </a:xfrm>
              <a:prstGeom prst="rect">
                <a:avLst/>
              </a:prstGeom>
              <a:blipFill>
                <a:blip r:embed="rId6"/>
                <a:stretch>
                  <a:fillRect l="-1923" t="-80851" b="-1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667760-60EB-064F-9B43-02F9038B8C6E}"/>
                  </a:ext>
                </a:extLst>
              </p:cNvPr>
              <p:cNvSpPr txBox="1"/>
              <p:nvPr/>
            </p:nvSpPr>
            <p:spPr>
              <a:xfrm>
                <a:off x="3429000" y="4142253"/>
                <a:ext cx="446673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Objective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667760-60EB-064F-9B43-02F9038B8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142253"/>
                <a:ext cx="4466736" cy="582147"/>
              </a:xfrm>
              <a:prstGeom prst="rect">
                <a:avLst/>
              </a:prstGeom>
              <a:blipFill>
                <a:blip r:embed="rId7"/>
                <a:stretch>
                  <a:fillRect l="-1983" t="-80851" b="-148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F13385C-8AC7-814E-BD37-D8982C9AD1D8}"/>
              </a:ext>
            </a:extLst>
          </p:cNvPr>
          <p:cNvSpPr txBox="1"/>
          <p:nvPr/>
        </p:nvSpPr>
        <p:spPr>
          <a:xfrm>
            <a:off x="2319810" y="5334000"/>
            <a:ext cx="206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03815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6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838200"/>
          </a:xfrm>
        </p:spPr>
        <p:txBody>
          <a:bodyPr/>
          <a:lstStyle/>
          <a:p>
            <a:r>
              <a:rPr lang="en-US" sz="6000" dirty="0"/>
              <a:t>Optimization</a:t>
            </a:r>
            <a:br>
              <a:rPr lang="en-US" sz="6000" dirty="0"/>
            </a:br>
            <a:r>
              <a:rPr lang="en-US" sz="6000" dirty="0"/>
              <a:t>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308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375B-B6B2-E942-AAAA-20482B5A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decent</a:t>
            </a:r>
          </a:p>
          <a:p>
            <a:r>
              <a:rPr lang="en-US" dirty="0"/>
              <a:t>Gauss-Newton</a:t>
            </a:r>
          </a:p>
          <a:p>
            <a:r>
              <a:rPr lang="en-US" dirty="0" err="1"/>
              <a:t>Lavenberg</a:t>
            </a:r>
            <a:r>
              <a:rPr lang="en-US" dirty="0"/>
              <a:t>-Marquardt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Differential evolution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6BFAC-9729-A847-ABBC-EA5B5274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81000"/>
            <a:ext cx="1074953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172084</TotalTime>
  <Words>359</Words>
  <Application>Microsoft Macintosh PowerPoint</Application>
  <PresentationFormat>On-screen Show (4:3)</PresentationFormat>
  <Paragraphs>95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Computational Systems Biology for  Medical Applications   Modeling Fitting: Optimization Techniques  </vt:lpstr>
      <vt:lpstr>Review</vt:lpstr>
      <vt:lpstr>Model Fitting Work flow</vt:lpstr>
      <vt:lpstr>Parameter Optimization Summary</vt:lpstr>
      <vt:lpstr>Parameter Optimization Minimize J(θ ̂)</vt:lpstr>
      <vt:lpstr>Errata</vt:lpstr>
      <vt:lpstr>Correction to 2 Parameter Model</vt:lpstr>
      <vt:lpstr>Optimization Techniques</vt:lpstr>
      <vt:lpstr>Optimization Techniques</vt:lpstr>
      <vt:lpstr>Gradient Descent</vt:lpstr>
      <vt:lpstr>Gradient Descent In Brief</vt:lpstr>
      <vt:lpstr>(Gauss) Newton</vt:lpstr>
      <vt:lpstr>Gauss-Newton &amp; Minima</vt:lpstr>
      <vt:lpstr>Simulated Annealing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2659</cp:revision>
  <cp:lastPrinted>2018-09-27T21:17:03Z</cp:lastPrinted>
  <dcterms:created xsi:type="dcterms:W3CDTF">2008-11-04T22:35:39Z</dcterms:created>
  <dcterms:modified xsi:type="dcterms:W3CDTF">2019-10-15T00:30:05Z</dcterms:modified>
</cp:coreProperties>
</file>