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7" r:id="rId2"/>
    <p:sldId id="371" r:id="rId3"/>
    <p:sldId id="349" r:id="rId4"/>
    <p:sldId id="352" r:id="rId5"/>
    <p:sldId id="351" r:id="rId6"/>
    <p:sldId id="353" r:id="rId7"/>
    <p:sldId id="356" r:id="rId8"/>
    <p:sldId id="354" r:id="rId9"/>
    <p:sldId id="364" r:id="rId10"/>
    <p:sldId id="355" r:id="rId11"/>
    <p:sldId id="365" r:id="rId12"/>
    <p:sldId id="369" r:id="rId13"/>
    <p:sldId id="368" r:id="rId14"/>
    <p:sldId id="366" r:id="rId15"/>
    <p:sldId id="370" r:id="rId16"/>
    <p:sldId id="361" r:id="rId17"/>
    <p:sldId id="362" r:id="rId18"/>
    <p:sldId id="357" r:id="rId19"/>
    <p:sldId id="372" r:id="rId20"/>
    <p:sldId id="373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1204"/>
  </p:normalViewPr>
  <p:slideViewPr>
    <p:cSldViewPr snapToObjects="1">
      <p:cViewPr>
        <p:scale>
          <a:sx n="91" d="100"/>
          <a:sy n="91" d="100"/>
        </p:scale>
        <p:origin x="121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545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561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89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Parameters: I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Exercise: Compare Models Using 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2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blipFill>
                <a:blip r:embed="rId3"/>
                <a:stretch>
                  <a:fillRect l="-3318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Simulate both models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Using Model 1 as the “observations” and Model 2 as the “predicted values”, compute the residuals. (Hint: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simulate</a:t>
                </a:r>
                <a:r>
                  <a:rPr lang="en-US" sz="2000" dirty="0"/>
                  <a:t> returns a matrix of values.)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of Model 2 with respect to Model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Do we achieve the same steady state values?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Where are errors the largest? Why?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blipFill>
                <a:blip r:embed="rId4"/>
                <a:stretch>
                  <a:fillRect l="-937" t="-797" r="-210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D607-4D89-F447-9AA4-99D0A539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Least-Squares Regression</a:t>
            </a:r>
            <a:br>
              <a:rPr lang="en-US" dirty="0"/>
            </a:br>
            <a:r>
              <a:rPr lang="en-US" i="1" dirty="0"/>
              <a:t>The Work Horse of Most Modeling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Given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residuals of the regression model.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  <a:blipFill>
                <a:blip r:embed="rId2"/>
                <a:stretch>
                  <a:fillRect l="-1389" t="-1667" b="-1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2128-A3C1-6F49-967E-8148B7CB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042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5BD-4594-BB4E-808F-9D3ED6C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Least Squares Fits a Line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7798-D3DC-5A4C-B1B2-0B2B7272F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EEF1C-04B4-7343-B023-FCB23E00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945309"/>
            <a:ext cx="24511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695FB-81C0-954F-9BF5-B5ED170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25781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3C6C1-2C89-8F49-B6A0-7ACC17A83B0B}"/>
              </a:ext>
            </a:extLst>
          </p:cNvPr>
          <p:cNvSpPr/>
          <p:nvPr/>
        </p:nvSpPr>
        <p:spPr>
          <a:xfrm>
            <a:off x="1670050" y="4398618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0579C-908D-F64C-9C4B-4740234EF7B7}"/>
              </a:ext>
            </a:extLst>
          </p:cNvPr>
          <p:cNvSpPr/>
          <p:nvPr/>
        </p:nvSpPr>
        <p:spPr>
          <a:xfrm>
            <a:off x="5486400" y="4319104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A2601-A16E-D344-AA1A-2C064126E135}"/>
              </a:ext>
            </a:extLst>
          </p:cNvPr>
          <p:cNvSpPr txBox="1"/>
          <p:nvPr/>
        </p:nvSpPr>
        <p:spPr>
          <a:xfrm>
            <a:off x="53340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minimizes the sum of the squared residuals.</a:t>
            </a:r>
          </a:p>
        </p:txBody>
      </p:sp>
    </p:spTree>
    <p:extLst>
      <p:ext uri="{BB962C8B-B14F-4D97-AF65-F5344CB8AC3E}">
        <p14:creationId xmlns:p14="http://schemas.microsoft.com/office/powerpoint/2010/main" val="20803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5E529-6A6C-C142-AFC1-616D004D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A1F2-26EC-2449-B9ED-42321FC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4507"/>
            <a:ext cx="3644900" cy="24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608E-C5EE-754C-8CDA-CCE2364D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4507"/>
            <a:ext cx="3657600" cy="2518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/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421A28-B056-9843-B6C7-32D511D3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Limitations of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94DF-D73B-E141-B92A-4F4238AA0441}"/>
              </a:ext>
            </a:extLst>
          </p:cNvPr>
          <p:cNvSpPr txBox="1"/>
          <p:nvPr/>
        </p:nvSpPr>
        <p:spPr>
          <a:xfrm>
            <a:off x="848139" y="1565987"/>
            <a:ext cx="357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least squares fit for these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DBC42-418D-C141-9DE9-FE598A4222EA}"/>
              </a:ext>
            </a:extLst>
          </p:cNvPr>
          <p:cNvCxnSpPr>
            <a:cxnSpLocks/>
          </p:cNvCxnSpPr>
          <p:nvPr/>
        </p:nvCxnSpPr>
        <p:spPr>
          <a:xfrm>
            <a:off x="990600" y="4419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398102-9873-3D47-904F-EA9774067EC8}"/>
              </a:ext>
            </a:extLst>
          </p:cNvPr>
          <p:cNvSpPr txBox="1"/>
          <p:nvPr/>
        </p:nvSpPr>
        <p:spPr>
          <a:xfrm>
            <a:off x="1371600" y="3962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7E7C7-BF93-CA4D-A989-86A68418EF81}"/>
              </a:ext>
            </a:extLst>
          </p:cNvPr>
          <p:cNvCxnSpPr/>
          <p:nvPr/>
        </p:nvCxnSpPr>
        <p:spPr>
          <a:xfrm>
            <a:off x="4038600" y="2743200"/>
            <a:ext cx="0" cy="15885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8B5466-CA2A-2E43-B81C-832B9746C09E}"/>
              </a:ext>
            </a:extLst>
          </p:cNvPr>
          <p:cNvSpPr txBox="1"/>
          <p:nvPr/>
        </p:nvSpPr>
        <p:spPr>
          <a:xfrm>
            <a:off x="1981200" y="266973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doesn’t give smallest squared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9FD1-3E47-5B45-9F0E-027C7958C145}"/>
              </a:ext>
            </a:extLst>
          </p:cNvPr>
          <p:cNvSpPr txBox="1"/>
          <p:nvPr/>
        </p:nvSpPr>
        <p:spPr>
          <a:xfrm>
            <a:off x="1534451" y="567495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 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41241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Prepare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3459301"/>
            <a:ext cx="818685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 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vectors with 19 random values and a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STD, LENGTH - 1)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([xv,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(0,STD, LENGTH - 1)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matrix (has 1’s in the first column)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LENGTH), xv])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Transpose to 20 X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FBBE-F274-704C-8FDB-A2874017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97" y="1371600"/>
            <a:ext cx="3657600" cy="25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Fit, Predict, Find Constants, Evaluate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1524000"/>
            <a:ext cx="8061731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r2_score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Fit, find constants evaluate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Predicted values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R-squared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Values of the constants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print("Predictions: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print("RSQ: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Coeficients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4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Evaluate a Mathematical Model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blipFill>
                <a:blip r:embed="rId3"/>
                <a:stretch>
                  <a:fillRect l="-2642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Construct training data and test data using different arrays of normally distributed errors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the mathematical model,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from the training data.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blipFill>
                <a:blip r:embed="rId4"/>
                <a:stretch>
                  <a:fillRect l="-1583" t="-1003" r="-3430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Hint for Estimating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blipFill>
                <a:blip r:embed="rId3"/>
                <a:stretch>
                  <a:fillRect l="-2583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training data contains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the steady state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We can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from the training data, taking the last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observations. Call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With a little arithmetic,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estimated using linear regression.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blipFill>
                <a:blip r:embed="rId4"/>
                <a:stretch>
                  <a:fillRect l="-1051" t="-2139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9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EB4A-6A09-214D-AA6C-1F6BCA8D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D26A2-55B6-F140-A490-E4D3FA87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9683-0E0F-A04C-875E-6A1CA713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66800"/>
            <a:ext cx="45339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B024D-CF72-B442-A427-A3317B012584}"/>
              </a:ext>
            </a:extLst>
          </p:cNvPr>
          <p:cNvSpPr txBox="1"/>
          <p:nvPr/>
        </p:nvSpPr>
        <p:spPr>
          <a:xfrm>
            <a:off x="474617" y="1219200"/>
            <a:ext cx="3868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Null Hypothesis: No change from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data come from a known distribution (e.g., normal).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test statistic based on this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test statistic is near 0 (not in a critical region), do not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Otherwise, reject the Null Hypothesis.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36A0-EEE2-CF40-9215-649E018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Multiple Hypothesis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0C495-989D-E14B-8688-C5FE4D226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BEE2DC-95AA-2241-BDA5-2B10E87DC3D5}"/>
              </a:ext>
            </a:extLst>
          </p:cNvPr>
          <p:cNvGrpSpPr/>
          <p:nvPr/>
        </p:nvGrpSpPr>
        <p:grpSpPr>
          <a:xfrm>
            <a:off x="3107635" y="3581400"/>
            <a:ext cx="5105400" cy="4724400"/>
            <a:chOff x="1524000" y="1447800"/>
            <a:chExt cx="5105400" cy="4724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295B21-ABA3-3841-BAC3-FC0F1AAA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1447800"/>
              <a:ext cx="4533900" cy="44958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9AAF0C-49F6-DC4B-A667-72AEB75AD6E1}"/>
                </a:ext>
              </a:extLst>
            </p:cNvPr>
            <p:cNvSpPr/>
            <p:nvPr/>
          </p:nvSpPr>
          <p:spPr>
            <a:xfrm>
              <a:off x="1524000" y="3657600"/>
              <a:ext cx="51054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A5F990-7017-9844-824A-C3C5CA948DCA}"/>
              </a:ext>
            </a:extLst>
          </p:cNvPr>
          <p:cNvGrpSpPr/>
          <p:nvPr/>
        </p:nvGrpSpPr>
        <p:grpSpPr>
          <a:xfrm>
            <a:off x="-838200" y="838201"/>
            <a:ext cx="4724400" cy="5105400"/>
            <a:chOff x="-838200" y="838201"/>
            <a:chExt cx="4724400" cy="51054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161A1F-FFC6-3141-B936-7F147E56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628650" y="1238251"/>
              <a:ext cx="4533900" cy="44958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58E0FE-8986-E142-9A12-AA9866CF07AE}"/>
                </a:ext>
              </a:extLst>
            </p:cNvPr>
            <p:cNvSpPr/>
            <p:nvPr/>
          </p:nvSpPr>
          <p:spPr>
            <a:xfrm rot="5400000">
              <a:off x="-2133600" y="2133601"/>
              <a:ext cx="51054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B0C4A5-F484-454D-A332-DC2C6DC2D424}"/>
              </a:ext>
            </a:extLst>
          </p:cNvPr>
          <p:cNvSpPr/>
          <p:nvPr/>
        </p:nvSpPr>
        <p:spPr>
          <a:xfrm rot="5400000">
            <a:off x="7009571" y="4055097"/>
            <a:ext cx="2787926" cy="11007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37CF8-6731-7F41-B742-0EC967627297}"/>
              </a:ext>
            </a:extLst>
          </p:cNvPr>
          <p:cNvSpPr/>
          <p:nvPr/>
        </p:nvSpPr>
        <p:spPr>
          <a:xfrm rot="5400000">
            <a:off x="5915024" y="3035992"/>
            <a:ext cx="2787926" cy="1427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36A509-A693-AB45-9C8D-9F971E19E9B7}"/>
              </a:ext>
            </a:extLst>
          </p:cNvPr>
          <p:cNvSpPr/>
          <p:nvPr/>
        </p:nvSpPr>
        <p:spPr>
          <a:xfrm rot="5400000">
            <a:off x="3668366" y="3935068"/>
            <a:ext cx="1028701" cy="1388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CFE932-7D93-2F4B-A8E6-3DA2DB5256D3}"/>
              </a:ext>
            </a:extLst>
          </p:cNvPr>
          <p:cNvSpPr/>
          <p:nvPr/>
        </p:nvSpPr>
        <p:spPr>
          <a:xfrm rot="5400000">
            <a:off x="4495798" y="3962402"/>
            <a:ext cx="609602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A053-4CA2-EA40-8CF8-FC6BAB0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89B4-DF53-4146-AC35-60B9BC7C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  <a:p>
            <a:r>
              <a:rPr lang="en-US" dirty="0"/>
              <a:t>Parameter fitting and evaluation of a mathematical model using least squares regression</a:t>
            </a:r>
          </a:p>
          <a:p>
            <a:r>
              <a:rPr lang="en-US" dirty="0"/>
              <a:t>Hypothesis testing to evaluate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5C88-FE61-4343-A938-F7CE631D1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6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36A0-EEE2-CF40-9215-649E018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Multiple Hypothesis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0C495-989D-E14B-8688-C5FE4D226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5B9C-AC4A-E441-95B7-EA54B01B4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09801"/>
            <a:ext cx="3327400" cy="214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14529D-089C-F344-B8EF-9E8F22AE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1238250" y="1809751"/>
            <a:ext cx="33274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CECFF-9C5C-B24A-8946-86760049D894}"/>
                  </a:ext>
                </a:extLst>
              </p:cNvPr>
              <p:cNvSpPr txBox="1"/>
              <p:nvPr/>
            </p:nvSpPr>
            <p:spPr>
              <a:xfrm>
                <a:off x="1754381" y="757535"/>
                <a:ext cx="5701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Test the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CECFF-9C5C-B24A-8946-86760049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1" y="757535"/>
                <a:ext cx="5701369" cy="461665"/>
              </a:xfrm>
              <a:prstGeom prst="rect">
                <a:avLst/>
              </a:prstGeom>
              <a:blipFill>
                <a:blip r:embed="rId4"/>
                <a:stretch>
                  <a:fillRect l="-1556" t="-1388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D8A19-1185-DB47-8A84-AA3A668DBFBB}"/>
                  </a:ext>
                </a:extLst>
              </p:cNvPr>
              <p:cNvSpPr txBox="1"/>
              <p:nvPr/>
            </p:nvSpPr>
            <p:spPr>
              <a:xfrm>
                <a:off x="5140289" y="4332152"/>
                <a:ext cx="36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D8A19-1185-DB47-8A84-AA3A668DB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89" y="4332152"/>
                <a:ext cx="362022" cy="369332"/>
              </a:xfrm>
              <a:prstGeom prst="rect">
                <a:avLst/>
              </a:prstGeom>
              <a:blipFill>
                <a:blip r:embed="rId5"/>
                <a:stretch>
                  <a:fillRect l="-6897" r="-34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6EBA9A-05A2-7E4E-B2D4-A0BDE660975A}"/>
                  </a:ext>
                </a:extLst>
              </p:cNvPr>
              <p:cNvSpPr txBox="1"/>
              <p:nvPr/>
            </p:nvSpPr>
            <p:spPr>
              <a:xfrm>
                <a:off x="1307260" y="2602469"/>
                <a:ext cx="369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6EBA9A-05A2-7E4E-B2D4-A0BDE6609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260" y="2602469"/>
                <a:ext cx="369140" cy="369332"/>
              </a:xfrm>
              <a:prstGeom prst="rect">
                <a:avLst/>
              </a:prstGeom>
              <a:blipFill>
                <a:blip r:embed="rId6"/>
                <a:stretch>
                  <a:fillRect l="-6667" r="-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FC22E3-19C6-B34F-AB0E-975ADE05114C}"/>
              </a:ext>
            </a:extLst>
          </p:cNvPr>
          <p:cNvCxnSpPr/>
          <p:nvPr/>
        </p:nvCxnSpPr>
        <p:spPr>
          <a:xfrm flipV="1">
            <a:off x="4419600" y="1219201"/>
            <a:ext cx="0" cy="2514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E6B61-9616-2740-9910-8E18716B709A}"/>
              </a:ext>
            </a:extLst>
          </p:cNvPr>
          <p:cNvCxnSpPr/>
          <p:nvPr/>
        </p:nvCxnSpPr>
        <p:spPr>
          <a:xfrm flipV="1">
            <a:off x="6019800" y="1219201"/>
            <a:ext cx="0" cy="2514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794D89-3869-5C40-9A50-7A6C3530B95D}"/>
              </a:ext>
            </a:extLst>
          </p:cNvPr>
          <p:cNvCxnSpPr>
            <a:cxnSpLocks/>
          </p:cNvCxnSpPr>
          <p:nvPr/>
        </p:nvCxnSpPr>
        <p:spPr>
          <a:xfrm flipH="1">
            <a:off x="3962400" y="3657601"/>
            <a:ext cx="3505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03BD74-EF66-0544-A21B-D3835D3D1130}"/>
              </a:ext>
            </a:extLst>
          </p:cNvPr>
          <p:cNvCxnSpPr>
            <a:cxnSpLocks/>
          </p:cNvCxnSpPr>
          <p:nvPr/>
        </p:nvCxnSpPr>
        <p:spPr>
          <a:xfrm flipH="1">
            <a:off x="3505200" y="1981201"/>
            <a:ext cx="3505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E71B5-D6C7-E74C-9BC2-D03DA66F6C86}"/>
                  </a:ext>
                </a:extLst>
              </p:cNvPr>
              <p:cNvSpPr txBox="1"/>
              <p:nvPr/>
            </p:nvSpPr>
            <p:spPr>
              <a:xfrm>
                <a:off x="1314294" y="4724400"/>
                <a:ext cx="67185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Approaches: Reject the Null Hypothesis if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its critical region.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its critical region.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the joint distribution of the test statistics.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E71B5-D6C7-E74C-9BC2-D03DA66F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94" y="4724400"/>
                <a:ext cx="6718506" cy="2308324"/>
              </a:xfrm>
              <a:prstGeom prst="rect">
                <a:avLst/>
              </a:prstGeom>
              <a:blipFill>
                <a:blip r:embed="rId7"/>
                <a:stretch>
                  <a:fillRect l="-1130" t="-2198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A4343-11A4-A64F-992E-C3BE8E1FFAEF}"/>
              </a:ext>
            </a:extLst>
          </p:cNvPr>
          <p:cNvCxnSpPr/>
          <p:nvPr/>
        </p:nvCxnSpPr>
        <p:spPr>
          <a:xfrm flipH="1">
            <a:off x="1314294" y="5334000"/>
            <a:ext cx="470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A761C0-5734-8B4F-B3D8-F622C2D2C6EB}"/>
              </a:ext>
            </a:extLst>
          </p:cNvPr>
          <p:cNvCxnSpPr/>
          <p:nvPr/>
        </p:nvCxnSpPr>
        <p:spPr>
          <a:xfrm flipH="1">
            <a:off x="1295400" y="5715000"/>
            <a:ext cx="470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92357"/>
            <a:ext cx="3689350" cy="256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01" y="4027184"/>
            <a:ext cx="3676650" cy="249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1224717"/>
            <a:ext cx="3657600" cy="243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066800" y="849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48" r="-32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5" t="-4762" r="-7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934200" cy="838200"/>
          </a:xfrm>
        </p:spPr>
        <p:txBody>
          <a:bodyPr/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3756452"/>
            <a:ext cx="3676650" cy="272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" y="3775502"/>
            <a:ext cx="3661949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66210"/>
            <a:ext cx="3657600" cy="27083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7679449" y="381000"/>
            <a:ext cx="1235951" cy="1412972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1879834" y="86905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343400" y="2743200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is the better model now?</a:t>
            </a:r>
          </a:p>
        </p:txBody>
      </p:sp>
    </p:spTree>
    <p:extLst>
      <p:ext uri="{BB962C8B-B14F-4D97-AF65-F5344CB8AC3E}">
        <p14:creationId xmlns:p14="http://schemas.microsoft.com/office/powerpoint/2010/main" val="26180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46504"/>
            <a:ext cx="8229600" cy="2597096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260731" y="1189136"/>
            <a:ext cx="2768538" cy="1935064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0" y="17526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3226" r="-322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9" r="-71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267-7803-814F-9685-90A1748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sz="3200" dirty="0"/>
              <a:t>We Never Know if a Real World Model is 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F48-F017-5749-B9FD-ED775E8CB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9C52-1D44-1B41-9AB2-B9813763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4025900"/>
            <a:ext cx="3613233" cy="25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43ED5-7728-2C44-9319-47B9523B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17694"/>
            <a:ext cx="3599145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9F54-3479-864E-8988-C50B37D2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524000"/>
            <a:ext cx="3621587" cy="242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61A46-230F-EC42-9042-B311BA58B137}"/>
              </a:ext>
            </a:extLst>
          </p:cNvPr>
          <p:cNvSpPr txBox="1"/>
          <p:nvPr/>
        </p:nvSpPr>
        <p:spPr>
          <a:xfrm>
            <a:off x="1925984" y="986135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Without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38338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= Experimental - Fitted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050"/>
            <a:ext cx="7810500" cy="481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987073" y="464820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05200" y="4114800"/>
            <a:ext cx="174531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334000" y="791499"/>
            <a:ext cx="2761606" cy="2789901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19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874727" y="838200"/>
            <a:ext cx="3390900" cy="3136900"/>
            <a:chOff x="2876550" y="3703983"/>
            <a:chExt cx="3390900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533400" y="4151683"/>
            <a:ext cx="3810000" cy="2362105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89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Heteroschodasticity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Quantifying Model 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95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C8F2-1590-6F45-9CB2-1572F327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168-3C78-5E43-9449-B628AAD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1" y="2239758"/>
            <a:ext cx="2743200" cy="19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26247-FAA6-8C4B-B960-C11A5BC1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1" y="2254532"/>
            <a:ext cx="2745499" cy="1860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/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/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717" r="-107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/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08C791-94AE-8A40-A302-D19B253E9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575" y="3891459"/>
            <a:ext cx="2807970" cy="2077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AF5CF-0E7B-6C4E-827A-1B2BAA3F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3927902"/>
            <a:ext cx="2747011" cy="18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25332-8B67-1B46-94F2-9CA7F06D7093}"/>
              </a:ext>
            </a:extLst>
          </p:cNvPr>
          <p:cNvSpPr txBox="1"/>
          <p:nvPr/>
        </p:nvSpPr>
        <p:spPr>
          <a:xfrm>
            <a:off x="304800" y="2743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9A52B-DBFF-2443-90C6-83AB8DA994B9}"/>
              </a:ext>
            </a:extLst>
          </p:cNvPr>
          <p:cNvSpPr txBox="1"/>
          <p:nvPr/>
        </p:nvSpPr>
        <p:spPr>
          <a:xfrm>
            <a:off x="304800" y="4507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17513-4996-A94F-A515-C5FBF8C63838}"/>
              </a:ext>
            </a:extLst>
          </p:cNvPr>
          <p:cNvSpPr txBox="1"/>
          <p:nvPr/>
        </p:nvSpPr>
        <p:spPr>
          <a:xfrm>
            <a:off x="20454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9DBAE-701B-424E-B8F6-7549FC30E75E}"/>
              </a:ext>
            </a:extLst>
          </p:cNvPr>
          <p:cNvSpPr txBox="1"/>
          <p:nvPr/>
        </p:nvSpPr>
        <p:spPr>
          <a:xfrm>
            <a:off x="50553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45D4-814E-BB40-9784-CC59CC192CB7}"/>
              </a:ext>
            </a:extLst>
          </p:cNvPr>
          <p:cNvSpPr txBox="1"/>
          <p:nvPr/>
        </p:nvSpPr>
        <p:spPr>
          <a:xfrm>
            <a:off x="20454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52AA5-C128-A240-AD3E-F9076B1B792F}"/>
              </a:ext>
            </a:extLst>
          </p:cNvPr>
          <p:cNvSpPr txBox="1"/>
          <p:nvPr/>
        </p:nvSpPr>
        <p:spPr>
          <a:xfrm>
            <a:off x="50553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0522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183267</TotalTime>
  <Words>987</Words>
  <Application>Microsoft Macintosh PowerPoint</Application>
  <PresentationFormat>On-screen Show (4:3)</PresentationFormat>
  <Paragraphs>159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9: Estimating Confidence in Models and Parameters: I  </vt:lpstr>
      <vt:lpstr>Agenda</vt:lpstr>
      <vt:lpstr>What is A Good Model?</vt:lpstr>
      <vt:lpstr>Generalizing Model to New Data</vt:lpstr>
      <vt:lpstr>What is A Good Model?</vt:lpstr>
      <vt:lpstr>We Never Know if a Real World Model is Correct!</vt:lpstr>
      <vt:lpstr>Residuals = Experimental - Fitted</vt:lpstr>
      <vt:lpstr>What Residuals Tell Us About Models</vt:lpstr>
      <vt:lpstr>Quantifying Model Quality: R^2</vt:lpstr>
      <vt:lpstr>Exercise: Compare Models Using Residuals</vt:lpstr>
      <vt:lpstr>Linear Least-Squares Regression The Work Horse of Most Modeling Procedures</vt:lpstr>
      <vt:lpstr>How Least Squares Fits a Line to Data</vt:lpstr>
      <vt:lpstr>Limitations of Least Squares</vt:lpstr>
      <vt:lpstr>Linear Regression in Python Prepare the Data</vt:lpstr>
      <vt:lpstr>Linear Regression in Python Fit, Predict, Find Constants, Evaluate</vt:lpstr>
      <vt:lpstr>Exercise: Evaluate a Mathematical Model of A System</vt:lpstr>
      <vt:lpstr>Hint for Estimating K, k</vt:lpstr>
      <vt:lpstr>Hypothesis Testing Basics</vt:lpstr>
      <vt:lpstr>The Multiple Hypothesis Problem</vt:lpstr>
      <vt:lpstr>The Multiple Hypothesis Problem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2861</cp:revision>
  <cp:lastPrinted>2018-10-12T18:44:59Z</cp:lastPrinted>
  <dcterms:created xsi:type="dcterms:W3CDTF">2008-11-04T22:35:39Z</dcterms:created>
  <dcterms:modified xsi:type="dcterms:W3CDTF">2018-10-22T22:29:50Z</dcterms:modified>
</cp:coreProperties>
</file>