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30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3" r:id="rId38"/>
    <p:sldId id="294" r:id="rId39"/>
    <p:sldId id="298" r:id="rId40"/>
    <p:sldId id="296" r:id="rId41"/>
    <p:sldId id="297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8A5A0-A8ED-4579-9400-99A3DE81E32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2268-4639-43B2-89A8-70C91F55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01A6-61B2-4D55-8F64-37423297A5F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9873" y="91573"/>
            <a:ext cx="5723965" cy="1325563"/>
          </a:xfrm>
        </p:spPr>
        <p:txBody>
          <a:bodyPr/>
          <a:lstStyle/>
          <a:p>
            <a:r>
              <a:rPr lang="en-US" dirty="0" smtClean="0"/>
              <a:t>A Workflow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11416" y="848062"/>
            <a:ext cx="1942522" cy="96818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84784" y="11308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505357" y="5431353"/>
            <a:ext cx="2706323" cy="968188"/>
            <a:chOff x="4733017" y="5592951"/>
            <a:chExt cx="2175234" cy="968188"/>
          </a:xfrm>
        </p:grpSpPr>
        <p:sp>
          <p:nvSpPr>
            <p:cNvPr id="14" name="Rounded Rectangle 13"/>
            <p:cNvSpPr/>
            <p:nvPr/>
          </p:nvSpPr>
          <p:spPr>
            <a:xfrm>
              <a:off x="4733017" y="5592951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92443" y="5707963"/>
              <a:ext cx="20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Adjust Parameters</a:t>
              </a:r>
            </a:p>
            <a:p>
              <a:r>
                <a:rPr lang="en-US" dirty="0"/>
                <a:t>t</a:t>
              </a:r>
              <a:r>
                <a:rPr lang="en-US" dirty="0" smtClean="0"/>
                <a:t>hat improve the fit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6082677" y="1862808"/>
            <a:ext cx="0" cy="4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627935" y="2294214"/>
            <a:ext cx="4103274" cy="13829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7098" y="2574827"/>
            <a:ext cx="1492528" cy="787331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33279" y="2571650"/>
            <a:ext cx="3272809" cy="2212962"/>
            <a:chOff x="4278321" y="2516008"/>
            <a:chExt cx="4259555" cy="2721299"/>
          </a:xfrm>
        </p:grpSpPr>
        <p:sp>
          <p:nvSpPr>
            <p:cNvPr id="9" name="TextBox 8"/>
            <p:cNvSpPr txBox="1"/>
            <p:nvPr/>
          </p:nvSpPr>
          <p:spPr>
            <a:xfrm>
              <a:off x="7322479" y="2738846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Model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78321" y="2516008"/>
              <a:ext cx="1942522" cy="968188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9108" y="2616899"/>
              <a:ext cx="1423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Experimental</a:t>
              </a:r>
            </a:p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02793" y="4269119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93700" y="4481650"/>
              <a:ext cx="1133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Compare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69429" y="3484196"/>
              <a:ext cx="451414" cy="6574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474675" y="3488879"/>
              <a:ext cx="580807" cy="664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619537" y="4931113"/>
            <a:ext cx="0" cy="4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806084" y="5884356"/>
            <a:ext cx="1082192" cy="6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638186" y="5431353"/>
            <a:ext cx="1942522" cy="968188"/>
            <a:chOff x="4733017" y="5592951"/>
            <a:chExt cx="1942522" cy="968188"/>
          </a:xfrm>
        </p:grpSpPr>
        <p:sp>
          <p:nvSpPr>
            <p:cNvPr id="55" name="Rounded Rectangle 54"/>
            <p:cNvSpPr/>
            <p:nvPr/>
          </p:nvSpPr>
          <p:spPr>
            <a:xfrm>
              <a:off x="4733017" y="5592951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77538" y="586910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Finished?</a:t>
              </a:r>
              <a:endParaRPr lang="en-US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6154911" y="5942860"/>
            <a:ext cx="1364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70554" y="543135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8544645" y="3119718"/>
            <a:ext cx="0" cy="21035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778362" y="41161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969418" y="3119718"/>
            <a:ext cx="1575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fitting procedure will attempt to minimize the difference between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the data </a:t>
                </a:r>
                <a:r>
                  <a:rPr lang="en-US" dirty="0" smtClean="0"/>
                  <a:t>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that is </a:t>
                </a:r>
                <a:r>
                  <a:rPr lang="en-US" dirty="0" smtClean="0"/>
                  <a:t>minimize: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can remove any negative values by squaring: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88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/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account for all data points by summing: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dirty="0" smtClean="0"/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41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there is uncertainty information on the data points: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equation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weighted chi-square sum of squares.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tells us how close the model is to the data.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79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Chi-Square: The reduced Chi-Square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 important variant of the chi-square is the </a:t>
                </a:r>
                <a:r>
                  <a:rPr lang="en-US" b="1" dirty="0"/>
                  <a:t>reduced </a:t>
                </a:r>
                <a:r>
                  <a:rPr lang="en-US" b="1" dirty="0" smtClean="0"/>
                  <a:t>chi-square: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N is the number of data points and P the number of parameter to be fitted.  This takes into account the ‘complexity’ of the model and can be use to compare different models with the same data.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07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8680"/>
            <a:ext cx="10646474" cy="15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Optimization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489" y="1861073"/>
            <a:ext cx="111354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next task is to find parameter values that will reduce the chi-square</a:t>
            </a:r>
          </a:p>
          <a:p>
            <a:r>
              <a:rPr lang="en-US" sz="2800" dirty="0" smtClean="0"/>
              <a:t> to its lowest value.</a:t>
            </a:r>
          </a:p>
          <a:p>
            <a:endParaRPr lang="en-US" sz="2800" dirty="0"/>
          </a:p>
          <a:p>
            <a:r>
              <a:rPr lang="en-US" sz="2800" dirty="0" smtClean="0"/>
              <a:t>This process is called </a:t>
            </a:r>
            <a:r>
              <a:rPr lang="en-US" sz="2800" dirty="0" smtClean="0">
                <a:solidFill>
                  <a:srgbClr val="FF0000"/>
                </a:solidFill>
              </a:rPr>
              <a:t>Parameter Optimization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One way to find the  parameter values </a:t>
            </a:r>
            <a:r>
              <a:rPr lang="en-US" sz="2800" dirty="0" smtClean="0">
                <a:solidFill>
                  <a:srgbClr val="FF0000"/>
                </a:solidFill>
              </a:rPr>
              <a:t>minimize</a:t>
            </a:r>
            <a:r>
              <a:rPr lang="en-US" sz="2800" dirty="0" smtClean="0"/>
              <a:t> the </a:t>
            </a:r>
          </a:p>
          <a:p>
            <a:r>
              <a:rPr lang="en-US" sz="2800" dirty="0" smtClean="0"/>
              <a:t>chi-square is to try all combinations.</a:t>
            </a:r>
          </a:p>
          <a:p>
            <a:endParaRPr lang="en-US" sz="2800" dirty="0"/>
          </a:p>
          <a:p>
            <a:r>
              <a:rPr lang="en-US" sz="2800" dirty="0" smtClean="0"/>
              <a:t>This can work but it could take a </a:t>
            </a:r>
            <a:r>
              <a:rPr lang="en-US" sz="2800" dirty="0" smtClean="0">
                <a:solidFill>
                  <a:srgbClr val="FF0000"/>
                </a:solidFill>
              </a:rPr>
              <a:t>long time*. </a:t>
            </a:r>
            <a:r>
              <a:rPr lang="en-US" sz="2800" dirty="0" smtClean="0"/>
              <a:t>So we don’t’ tend to do that.</a:t>
            </a:r>
          </a:p>
          <a:p>
            <a:endParaRPr lang="en-US" sz="2800" dirty="0"/>
          </a:p>
          <a:p>
            <a:r>
              <a:rPr lang="en-US" sz="2800" dirty="0" smtClean="0"/>
              <a:t>* For small models this approach could be effective.</a:t>
            </a:r>
          </a:p>
        </p:txBody>
      </p:sp>
    </p:spTree>
    <p:extLst>
      <p:ext uri="{BB962C8B-B14F-4D97-AF65-F5344CB8AC3E}">
        <p14:creationId xmlns:p14="http://schemas.microsoft.com/office/powerpoint/2010/main" val="335137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Optimization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489" y="1861073"/>
            <a:ext cx="11346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Instead we use specialized search algorithms, called </a:t>
            </a:r>
            <a:r>
              <a:rPr lang="en-US" sz="2800" dirty="0" smtClean="0">
                <a:solidFill>
                  <a:srgbClr val="FF0000"/>
                </a:solidFill>
              </a:rPr>
              <a:t>optimization algorithms.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These tend to be much faster but have their own little problems.</a:t>
            </a:r>
          </a:p>
        </p:txBody>
      </p:sp>
    </p:spTree>
    <p:extLst>
      <p:ext uri="{BB962C8B-B14F-4D97-AF65-F5344CB8AC3E}">
        <p14:creationId xmlns:p14="http://schemas.microsoft.com/office/powerpoint/2010/main" val="134938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Surface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402413" y="2815853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13" y="2815853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8188" y="2022438"/>
            <a:ext cx="99343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chi-square function describes a surface (also called the </a:t>
            </a:r>
            <a:r>
              <a:rPr lang="en-US" sz="2400" dirty="0" smtClean="0">
                <a:solidFill>
                  <a:srgbClr val="FF0000"/>
                </a:solidFill>
              </a:rPr>
              <a:t>fitness function</a:t>
            </a:r>
            <a:r>
              <a:rPr lang="en-US" sz="2400" dirty="0" smtClean="0"/>
              <a:t>) in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 dimensions: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For a two dimensional system can be visualized.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507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769556" y="593011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56" y="593011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95" y="1690687"/>
            <a:ext cx="7469637" cy="48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5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121"/>
          </a:xfrm>
        </p:spPr>
        <p:txBody>
          <a:bodyPr/>
          <a:lstStyle/>
          <a:p>
            <a:r>
              <a:rPr lang="en-US" dirty="0" smtClean="0"/>
              <a:t>The act of adjusting parameters in a model so that the model matches as best it can a set of experimental data.</a:t>
            </a:r>
            <a:endParaRPr lang="en-US" dirty="0"/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84" y="2942683"/>
            <a:ext cx="4480970" cy="3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2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365125"/>
            <a:ext cx="12073667" cy="1325563"/>
          </a:xfrm>
        </p:spPr>
        <p:txBody>
          <a:bodyPr/>
          <a:lstStyle/>
          <a:p>
            <a:r>
              <a:rPr lang="en-US" dirty="0"/>
              <a:t>Problems encountered in different </a:t>
            </a:r>
            <a:r>
              <a:rPr lang="en-US" dirty="0" smtClean="0"/>
              <a:t>fitness landscapes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189104" y="1539684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04" y="1539684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68" y="1690688"/>
            <a:ext cx="5967244" cy="43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6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20878"/>
            <a:ext cx="4346091" cy="721397"/>
          </a:xfrm>
        </p:spPr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563495" y="5864258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95" y="5864258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2.bp.blogspot.com/-w3EFnDuIyf4/V1KrbOK944I/AAAAAAAAFOk/BHszQSE-w5Q0i0aQEtIsuoaIclkaDuBowCLcB/s320/rosenbrock-nag%2B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8" y="1690688"/>
            <a:ext cx="4825215" cy="438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dient descent 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53" y="2682392"/>
            <a:ext cx="5715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0656" y="1035368"/>
            <a:ext cx="5045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It’s the algorithm, that rivers and </a:t>
            </a:r>
          </a:p>
          <a:p>
            <a:r>
              <a:rPr lang="en-US" sz="2800" dirty="0" smtClean="0"/>
              <a:t>streams use to get to the sea.</a:t>
            </a:r>
            <a:endParaRPr lang="en-US" sz="2800" dirty="0"/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9" y="162771"/>
            <a:ext cx="3333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0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354367"/>
            <a:ext cx="4346091" cy="721397"/>
          </a:xfrm>
        </p:spPr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800625" y="205974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625" y="205974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4426" y="1250521"/>
            <a:ext cx="111637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gradient descent movement is perpendicular to the counter lines.</a:t>
            </a:r>
          </a:p>
          <a:p>
            <a:endParaRPr lang="en-US" sz="2800" dirty="0"/>
          </a:p>
          <a:p>
            <a:r>
              <a:rPr lang="en-US" sz="2800" dirty="0" smtClean="0"/>
              <a:t>Major problem is judging how far to travel at each step.  There is therefore </a:t>
            </a:r>
          </a:p>
          <a:p>
            <a:r>
              <a:rPr lang="en-US" sz="2800" dirty="0" smtClean="0"/>
              <a:t>a tendency to either overshoot of take small steps and take tool long to get </a:t>
            </a:r>
          </a:p>
          <a:p>
            <a:r>
              <a:rPr lang="en-US" sz="2800" dirty="0" smtClean="0"/>
              <a:t>the bottom of the fitness landscape.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3672047"/>
            <a:ext cx="3872753" cy="3163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659" y="3173166"/>
            <a:ext cx="3152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Gauss-Newton Method</a:t>
            </a:r>
          </a:p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method relies on the assumption that we can approximate </a:t>
            </a:r>
            <a:r>
              <a:rPr lang="en-US" dirty="0" smtClean="0"/>
              <a:t>	the surface </a:t>
            </a:r>
            <a:r>
              <a:rPr lang="en-US" dirty="0"/>
              <a:t>near the minimum using a quadratic function in the </a:t>
            </a:r>
            <a:r>
              <a:rPr lang="en-US" dirty="0" smtClean="0"/>
              <a:t>	parameters.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That is near the minimum we assume that the fitness 		landscape looks like a parabolic bowl.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The method is specifically designed for functions that are in the 	form of a sums of squares.</a:t>
            </a:r>
          </a:p>
        </p:txBody>
      </p:sp>
    </p:spTree>
    <p:extLst>
      <p:ext uri="{BB962C8B-B14F-4D97-AF65-F5344CB8AC3E}">
        <p14:creationId xmlns:p14="http://schemas.microsoft.com/office/powerpoint/2010/main" val="34289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Gauss-Newton Method</a:t>
            </a:r>
          </a:p>
          <a:p>
            <a:pPr marL="0" indent="0">
              <a:buNone/>
            </a:pPr>
            <a:r>
              <a:rPr lang="en-US" dirty="0" smtClean="0"/>
              <a:t>	The method uses 2</a:t>
            </a:r>
            <a:r>
              <a:rPr lang="en-US" baseline="30000" dirty="0" smtClean="0"/>
              <a:t>nd</a:t>
            </a:r>
            <a:r>
              <a:rPr lang="en-US" dirty="0" smtClean="0"/>
              <a:t>-order derivatives (gradient decent used 1</a:t>
            </a:r>
            <a:r>
              <a:rPr lang="en-US" baseline="30000" dirty="0" smtClean="0"/>
              <a:t>st</a:t>
            </a:r>
            <a:r>
              <a:rPr lang="en-US" dirty="0" smtClean="0"/>
              <a:t>-	order derivatives)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-order derivatives are computed using an approximation 	which is only true near the minimum.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Near the minimum convergence is very fast and does not suffer 	from overshoot.</a:t>
            </a:r>
          </a:p>
        </p:txBody>
      </p:sp>
    </p:spTree>
    <p:extLst>
      <p:ext uri="{BB962C8B-B14F-4D97-AF65-F5344CB8AC3E}">
        <p14:creationId xmlns:p14="http://schemas.microsoft.com/office/powerpoint/2010/main" val="243014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08"/>
            <a:ext cx="10515600" cy="1325563"/>
          </a:xfrm>
        </p:spPr>
        <p:txBody>
          <a:bodyPr/>
          <a:lstStyle/>
          <a:p>
            <a:r>
              <a:rPr lang="en-US" dirty="0" err="1" smtClean="0"/>
              <a:t>Levenberg</a:t>
            </a:r>
            <a:r>
              <a:rPr lang="en-US" dirty="0" smtClean="0"/>
              <a:t>-Marquardt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08" y="169499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Gradient decent and Gauss-newton are rarely used on their 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Gradient decent: </a:t>
            </a:r>
          </a:p>
          <a:p>
            <a:pPr lvl="2"/>
            <a:r>
              <a:rPr lang="en-US" dirty="0" smtClean="0"/>
              <a:t>Fast when its far away from minimum</a:t>
            </a:r>
          </a:p>
          <a:p>
            <a:pPr lvl="2"/>
            <a:r>
              <a:rPr lang="en-US" dirty="0" smtClean="0"/>
              <a:t>Converges slowly when close to the minimum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Gauss-Newton:</a:t>
            </a:r>
          </a:p>
          <a:p>
            <a:pPr lvl="2"/>
            <a:r>
              <a:rPr lang="en-US" dirty="0" smtClean="0"/>
              <a:t>Inaccurate when its far away from the minimum</a:t>
            </a:r>
          </a:p>
          <a:p>
            <a:pPr lvl="2"/>
            <a:r>
              <a:rPr lang="en-US" dirty="0" smtClean="0"/>
              <a:t>Converges rapidly and accurately near the minimum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not combine them? Ge the best of all worlds, we just need to be carful has we transition from one method to the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 the start we’ll use Gradient decent, near the minimum we’ll use Gauss-Newton.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parameter fitting!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very simple model: S1 -&gt; S2 with v = k1*S1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objective is to fit this model to some date in order to estimate k1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first thing we need to do is create some ‘experimental data’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parameter fitting!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We need lots of imports: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tellurium as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Fitting lib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imort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32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parameter fitting!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Here is the model</a:t>
            </a:r>
          </a:p>
          <a:p>
            <a:pPr marL="0" indent="0">
              <a:buNone/>
            </a:pPr>
            <a:endParaRPr lang="pt-B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te.loada("""</a:t>
            </a:r>
          </a:p>
          <a:p>
            <a:pPr marL="0" indent="0">
              <a:buNone/>
            </a:pP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 -&gt; B; k1*A</a:t>
            </a:r>
          </a:p>
          <a:p>
            <a:pPr marL="0" indent="0">
              <a:buNone/>
            </a:pP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 = 5; </a:t>
            </a:r>
          </a:p>
          <a:p>
            <a:pPr marL="0" indent="0">
              <a:buNone/>
            </a:pP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k1 = 0.15</a:t>
            </a:r>
          </a:p>
          <a:p>
            <a:pPr marL="0" indent="0">
              <a:buNone/>
            </a:pP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pPr marL="0" indent="0">
              <a:buNone/>
            </a:pPr>
            <a:endParaRPr lang="pt-B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timeToSimulate = 25</a:t>
            </a:r>
          </a:p>
          <a:p>
            <a:pPr marL="0" indent="0">
              <a:buNone/>
            </a:pP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nDataPoints = 5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02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parameter fitting!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Create the experimental data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timeToSimulate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Create some 'experimental' data 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m[:,0] 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m[:,1]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(0, 0.5) # standard deviation of noise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Plot it to see what it looks like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marker='*',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='None')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1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50" y="1490889"/>
            <a:ext cx="11005969" cy="982121"/>
          </a:xfrm>
        </p:spPr>
        <p:txBody>
          <a:bodyPr/>
          <a:lstStyle/>
          <a:p>
            <a:r>
              <a:rPr lang="en-US" dirty="0" smtClean="0"/>
              <a:t>You’re probably most familiar with this kind of fitting, linear regression</a:t>
            </a:r>
            <a:endParaRPr lang="en-US" dirty="0"/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34" y="2997150"/>
            <a:ext cx="4480970" cy="3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5" y="3464387"/>
            <a:ext cx="5083435" cy="2121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4104" y="2293232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Model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4726" y="229323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Fit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92593" y="5586075"/>
            <a:ext cx="0" cy="72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98031" y="5587864"/>
            <a:ext cx="0" cy="72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4104" y="6392786"/>
            <a:ext cx="248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The Fitted Parameters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13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parameter fitting!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Let’s define the objective function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Compute the residuals between objective and experimental data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residuals(p):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r.reset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pp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p.valuesdict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r.k1 = pp['k1']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timeToSimulate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['A'])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m[:,0])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71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parameter fitting!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Set up the parameters that we will fit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('k1', value=1, min=0, max=10)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And create the optimizer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minimizer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lmfit.Minimizer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(residuals,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52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almost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Run the optimizer: Default is to use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Levenberg_Marquardt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minimizer.minimize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result.message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You can also print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result.chisqr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result.params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68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complicated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("""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J1: -&gt;  S1; p0;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J2: S1 -&gt;;  S1;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J3: S1 -&gt; S2; p1*S1*(1+p4*S2^4)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J4: S2 -&gt;; S2*p6;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p0 = 7;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 = 1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p4 = 1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p6 = 4.96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98" y="3882222"/>
            <a:ext cx="4410075" cy="1933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4278" y="6125160"/>
            <a:ext cx="112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From: Heinrich and </a:t>
            </a:r>
            <a:r>
              <a:rPr lang="en-US" dirty="0" err="1" smtClean="0"/>
              <a:t>Rapoport</a:t>
            </a:r>
            <a:r>
              <a:rPr lang="en-US" dirty="0" smtClean="0"/>
              <a:t>, 1977, </a:t>
            </a:r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err="1" smtClean="0"/>
              <a:t>Biophys</a:t>
            </a:r>
            <a:r>
              <a:rPr lang="en-US" dirty="0" smtClean="0"/>
              <a:t>, Mole </a:t>
            </a:r>
            <a:r>
              <a:rPr lang="en-US" dirty="0" err="1" smtClean="0"/>
              <a:t>Biol</a:t>
            </a:r>
            <a:r>
              <a:rPr lang="en-US" dirty="0" smtClean="0"/>
              <a:t>, METABOLIC REGULATION AND MATHEMATICAL MODELS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1106" y="2043953"/>
            <a:ext cx="3486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has:</a:t>
            </a:r>
          </a:p>
          <a:p>
            <a:r>
              <a:rPr lang="en-US" dirty="0"/>
              <a:t>	</a:t>
            </a:r>
            <a:r>
              <a:rPr lang="en-US" dirty="0" smtClean="0"/>
              <a:t>a) Two variables</a:t>
            </a:r>
          </a:p>
          <a:p>
            <a:r>
              <a:rPr lang="en-US" dirty="0"/>
              <a:t>	</a:t>
            </a:r>
            <a:r>
              <a:rPr lang="en-US" dirty="0" smtClean="0"/>
              <a:t>b) Four parameters</a:t>
            </a:r>
          </a:p>
          <a:p>
            <a:r>
              <a:rPr lang="en-US" dirty="0"/>
              <a:t>	</a:t>
            </a:r>
            <a:r>
              <a:rPr lang="en-US" dirty="0" smtClean="0"/>
              <a:t>c) Four reactions</a:t>
            </a:r>
          </a:p>
          <a:p>
            <a:r>
              <a:rPr lang="en-US" dirty="0"/>
              <a:t>	</a:t>
            </a:r>
            <a:r>
              <a:rPr lang="en-US" dirty="0" smtClean="0"/>
              <a:t>d) One positive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complicated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“Experimental Data”</a:t>
            </a:r>
          </a:p>
          <a:p>
            <a:pPr marL="0" indent="0">
              <a:buNone/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Time, S1, S2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0.000000  1.000000  0.000000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0.204082  1.379486  0.204879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0.408163  2.565020  0.356814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0.612245  2.571992  0.480150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0.816327  2.320365  0.599705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1.020408  2.696351  0.637483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1.224490  3.112214  0.603181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1.428571  3.472407  0.843917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1.632653  3.351222  0.797151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1.836735  2.488234  0.828507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2.040816  2.418510  0.979342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2.244898  2.163064  1.024570</a:t>
            </a:r>
          </a:p>
          <a:p>
            <a:pPr marL="0" indent="0">
              <a:buNone/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66" y="2354636"/>
            <a:ext cx="4410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7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same code as before but with additional parameters: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66" y="2354636"/>
            <a:ext cx="4410075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6" y="2354635"/>
            <a:ext cx="4937832" cy="3658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9685" y="46763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[[Variables]]</a:t>
            </a:r>
          </a:p>
          <a:p>
            <a:r>
              <a:rPr lang="en-US" dirty="0" smtClean="0"/>
              <a:t>    p0:  7.25513008 +/- 0.15932984 (2.20%)    (True 7) </a:t>
            </a:r>
          </a:p>
          <a:p>
            <a:r>
              <a:rPr lang="en-US" dirty="0" smtClean="0"/>
              <a:t>    p1:  1.09435020 +/- 0.03194616 (2.92%)    (True 1)</a:t>
            </a:r>
          </a:p>
          <a:p>
            <a:r>
              <a:rPr lang="en-US" dirty="0" smtClean="0"/>
              <a:t>    p4:  1.01152738 +/- 0.15490083 (15.31%)  (True 1)</a:t>
            </a:r>
          </a:p>
          <a:p>
            <a:r>
              <a:rPr lang="en-US" dirty="0" smtClean="0"/>
              <a:t>    p6:  5.36118612 +/- 0.21478199 (4.01%)    (True 4.96)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28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Optimizers for </a:t>
            </a:r>
            <a:r>
              <a:rPr lang="en-US" dirty="0"/>
              <a:t>L</a:t>
            </a:r>
            <a:r>
              <a:rPr lang="en-US" dirty="0" smtClean="0"/>
              <a:t>arge and more </a:t>
            </a:r>
            <a:br>
              <a:rPr lang="en-US" dirty="0" smtClean="0"/>
            </a:br>
            <a:r>
              <a:rPr lang="en-US" dirty="0" smtClean="0"/>
              <a:t>Difficult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Simplex or </a:t>
            </a:r>
            <a:r>
              <a:rPr lang="en-US" sz="2400" b="1" dirty="0" err="1"/>
              <a:t>Nelder</a:t>
            </a:r>
            <a:r>
              <a:rPr lang="en-US" sz="2400" b="1" dirty="0"/>
              <a:t> and Mead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104" y="1864788"/>
            <a:ext cx="6172200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313858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A </a:t>
            </a:r>
            <a:r>
              <a:rPr lang="en-US" b="1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simplex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 is a generalization of the notion of a triangle or tetrahedron to arbitrary dimensions. 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Roboto" pitchFamily="2" charset="0"/>
              </a:rPr>
              <a:t>The dimensions in this case are the number of parameters + 1.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Roboto" pitchFamily="2" charset="0"/>
              </a:rPr>
              <a:t>For a system with two parameters the simplex is a triangle.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 smtClean="0"/>
              <a:t>The objective function is evaluated at each vertex (each point of the triangle) and the vertices ranked from worst to best.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Optimizers for </a:t>
            </a:r>
            <a:r>
              <a:rPr lang="en-US" dirty="0"/>
              <a:t>L</a:t>
            </a:r>
            <a:r>
              <a:rPr lang="en-US" dirty="0" smtClean="0"/>
              <a:t>arge and more </a:t>
            </a:r>
            <a:br>
              <a:rPr lang="en-US" dirty="0" smtClean="0"/>
            </a:br>
            <a:r>
              <a:rPr lang="en-US" dirty="0" smtClean="0"/>
              <a:t>Difficult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306" y="2017058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Simplex or </a:t>
            </a:r>
            <a:r>
              <a:rPr lang="en-US" sz="2400" b="1" dirty="0" err="1"/>
              <a:t>Nelder</a:t>
            </a:r>
            <a:r>
              <a:rPr lang="en-US" sz="2400" b="1" dirty="0"/>
              <a:t> and Mead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2059"/>
            <a:ext cx="6172200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527" y="28050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single iteration involves:</a:t>
            </a:r>
          </a:p>
          <a:p>
            <a:endParaRPr lang="en-US" dirty="0" smtClean="0"/>
          </a:p>
          <a:p>
            <a:r>
              <a:rPr lang="en-US" dirty="0" smtClean="0"/>
              <a:t>1. The </a:t>
            </a:r>
            <a:r>
              <a:rPr lang="en-US" dirty="0"/>
              <a:t>simplex reflects the worst point through the opposite face to a new point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en-US" dirty="0"/>
              <a:t>If the reflection results in a better point, i.e. lower error, it is further stretched in </a:t>
            </a:r>
            <a:r>
              <a:rPr lang="en-US" dirty="0" smtClean="0"/>
              <a:t>that direction </a:t>
            </a:r>
            <a:r>
              <a:rPr lang="en-US" dirty="0"/>
              <a:t>(expansion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/>
              <a:t>If the reflection results in a worst point, abandon the reflection and contract the </a:t>
            </a:r>
            <a:r>
              <a:rPr lang="en-US" dirty="0" smtClean="0"/>
              <a:t>worst point </a:t>
            </a:r>
            <a:r>
              <a:rPr lang="en-US" dirty="0"/>
              <a:t>towards the opposite face of the simplex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4. If </a:t>
            </a:r>
            <a:r>
              <a:rPr lang="en-US" dirty="0"/>
              <a:t>all the above fails, contract along all faces towards the best point.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61" y="4589849"/>
            <a:ext cx="2132255" cy="18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Optimizers for </a:t>
            </a:r>
            <a:r>
              <a:rPr lang="en-US" dirty="0"/>
              <a:t>L</a:t>
            </a:r>
            <a:r>
              <a:rPr lang="en-US" dirty="0" smtClean="0"/>
              <a:t>arge and more </a:t>
            </a:r>
            <a:br>
              <a:rPr lang="en-US" dirty="0" smtClean="0"/>
            </a:br>
            <a:r>
              <a:rPr lang="en-US" dirty="0" smtClean="0"/>
              <a:t>Difficult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322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Simplex or </a:t>
            </a:r>
            <a:r>
              <a:rPr lang="en-US" sz="2000" b="1" dirty="0" err="1"/>
              <a:t>Nelder</a:t>
            </a:r>
            <a:r>
              <a:rPr lang="en-US" sz="2000" b="1" dirty="0"/>
              <a:t> and Mead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1" y="185300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Optimizers for </a:t>
            </a:r>
            <a:r>
              <a:rPr lang="en-US" dirty="0"/>
              <a:t>L</a:t>
            </a:r>
            <a:r>
              <a:rPr lang="en-US" dirty="0" smtClean="0"/>
              <a:t>arge and more </a:t>
            </a:r>
            <a:br>
              <a:rPr lang="en-US" dirty="0" smtClean="0"/>
            </a:br>
            <a:r>
              <a:rPr lang="en-US" dirty="0" smtClean="0"/>
              <a:t>Difficult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82630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 smtClean="0"/>
              <a:t>Genetic or Evolutionary Algorithms – Many variants!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Simulated annealing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Various stochastic optimizers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various problems with fitting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0" y="2280622"/>
            <a:ext cx="4728056" cy="3485476"/>
          </a:xfrm>
          <a:prstGeom prst="rect">
            <a:avLst/>
          </a:prstGeom>
        </p:spPr>
      </p:pic>
      <p:pic>
        <p:nvPicPr>
          <p:cNvPr id="2052" name="Picture 4" descr="Image result for cartoon nonlionear model fitting bad f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39" y="2280622"/>
            <a:ext cx="4127505" cy="36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89702" y="1690688"/>
            <a:ext cx="3659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 Bad Fit: Wrong Model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1406" y="1583228"/>
            <a:ext cx="292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Wrong Model!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00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Differential Evolution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33" y="1690688"/>
            <a:ext cx="7965533" cy="48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Differential Evolution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1335569"/>
            <a:ext cx="8398864" cy="51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Differential Evolution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2734" y="3077806"/>
            <a:ext cx="849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minimizer.minimize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differential_evolution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734" y="1690688"/>
            <a:ext cx="773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use differential evolution ins python, all you have to do is: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1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probably seen this: Someone is a bit too enthusiastic with Excel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83616" y="1784291"/>
            <a:ext cx="2872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Overfitting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3" y="3016251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46" y="294977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fitting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56675" y="2025380"/>
            <a:ext cx="204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Under fitting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3292"/>
            <a:ext cx="4572396" cy="2743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15" y="2883292"/>
            <a:ext cx="4572396" cy="2743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60021" y="2025380"/>
            <a:ext cx="225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More Realistic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1" y="365125"/>
            <a:ext cx="11802673" cy="1325563"/>
          </a:xfrm>
        </p:spPr>
        <p:txBody>
          <a:bodyPr/>
          <a:lstStyle/>
          <a:p>
            <a:r>
              <a:rPr lang="en-US" dirty="0" smtClean="0"/>
              <a:t>Types of Questions Asked when Fitting: Chapter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13572"/>
            <a:ext cx="8743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3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1" y="365125"/>
            <a:ext cx="5723965" cy="1325563"/>
          </a:xfrm>
        </p:spPr>
        <p:txBody>
          <a:bodyPr/>
          <a:lstStyle/>
          <a:p>
            <a:r>
              <a:rPr lang="en-US" dirty="0" smtClean="0"/>
              <a:t>Model Fitting Work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39" y="1490835"/>
            <a:ext cx="4397187" cy="51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1" y="365125"/>
            <a:ext cx="5723965" cy="1325563"/>
          </a:xfrm>
        </p:spPr>
        <p:txBody>
          <a:bodyPr/>
          <a:lstStyle/>
          <a:p>
            <a:r>
              <a:rPr lang="en-US" dirty="0" smtClean="0"/>
              <a:t>Fitting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94852" y="2011680"/>
                <a:ext cx="36086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Consider the simple model: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2" y="2011680"/>
                <a:ext cx="3608680" cy="1200329"/>
              </a:xfrm>
              <a:prstGeom prst="rect">
                <a:avLst/>
              </a:prstGeom>
              <a:blipFill>
                <a:blip r:embed="rId2"/>
                <a:stretch>
                  <a:fillRect l="-2534" t="-4061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1488309"/>
            <a:ext cx="7048500" cy="4505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4317" y="4246581"/>
                <a:ext cx="25464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" y="4246581"/>
                <a:ext cx="254646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08792" y="4077148"/>
            <a:ext cx="3076687" cy="96818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1182</Words>
  <Application>Microsoft Office PowerPoint</Application>
  <PresentationFormat>Widescreen</PresentationFormat>
  <Paragraphs>270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Model Fitting</vt:lpstr>
      <vt:lpstr>Fitting</vt:lpstr>
      <vt:lpstr>Linear Regression</vt:lpstr>
      <vt:lpstr>The various problems with fitting</vt:lpstr>
      <vt:lpstr>You’ve probably seen this: Someone is a bit too enthusiastic with Excel</vt:lpstr>
      <vt:lpstr>Under fitting</vt:lpstr>
      <vt:lpstr>Types of Questions Asked when Fitting: Chapter 9</vt:lpstr>
      <vt:lpstr>Model Fitting Work flow</vt:lpstr>
      <vt:lpstr>Fitting Models</vt:lpstr>
      <vt:lpstr>A Workflow</vt:lpstr>
      <vt:lpstr>Fitting Models</vt:lpstr>
      <vt:lpstr>Fitting Models</vt:lpstr>
      <vt:lpstr>Chi-Square</vt:lpstr>
      <vt:lpstr>Chi-Square: The reduced Chi-Square</vt:lpstr>
      <vt:lpstr>Assumptions</vt:lpstr>
      <vt:lpstr>Parameter Optimization</vt:lpstr>
      <vt:lpstr>Parameter Optimization</vt:lpstr>
      <vt:lpstr>Search Surface</vt:lpstr>
      <vt:lpstr>Parameter Optimization</vt:lpstr>
      <vt:lpstr>Problems encountered in different fitness landscapes</vt:lpstr>
      <vt:lpstr>Gradient Descent</vt:lpstr>
      <vt:lpstr>Gradient Descent</vt:lpstr>
      <vt:lpstr>Other Approaches</vt:lpstr>
      <vt:lpstr>Other Approaches</vt:lpstr>
      <vt:lpstr>Levenberg-Marquardt</vt:lpstr>
      <vt:lpstr>Let’s do some parameter fitting!</vt:lpstr>
      <vt:lpstr>Let’s do some parameter fitting!</vt:lpstr>
      <vt:lpstr>Let’s do some parameter fitting!</vt:lpstr>
      <vt:lpstr>Let’s do some parameter fitting!</vt:lpstr>
      <vt:lpstr>Let’s do some parameter fitting!</vt:lpstr>
      <vt:lpstr>Let’s do some parameter fitting!</vt:lpstr>
      <vt:lpstr>We’re almost there</vt:lpstr>
      <vt:lpstr>A more complicated model</vt:lpstr>
      <vt:lpstr>A more complicated model</vt:lpstr>
      <vt:lpstr>Using the same code as before but with additional parameters:</vt:lpstr>
      <vt:lpstr>Other Optimizers for Large and more  Difficult Problems</vt:lpstr>
      <vt:lpstr>Other Optimizers for Large and more  Difficult Problems</vt:lpstr>
      <vt:lpstr>Other Optimizers for Large and more  Difficult Problems</vt:lpstr>
      <vt:lpstr>Other Optimizers for Large and more  Difficult Problems</vt:lpstr>
      <vt:lpstr>Differential Evolution</vt:lpstr>
      <vt:lpstr>Differential Evolution</vt:lpstr>
      <vt:lpstr>Differential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Fitting</dc:title>
  <dc:creator>Herbert M. Sauro</dc:creator>
  <cp:lastModifiedBy>Herbert M. Sauro</cp:lastModifiedBy>
  <cp:revision>30</cp:revision>
  <dcterms:created xsi:type="dcterms:W3CDTF">2018-10-18T17:15:40Z</dcterms:created>
  <dcterms:modified xsi:type="dcterms:W3CDTF">2018-10-19T19:24:35Z</dcterms:modified>
</cp:coreProperties>
</file>