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63" r:id="rId3"/>
    <p:sldId id="265" r:id="rId4"/>
    <p:sldId id="370" r:id="rId5"/>
    <p:sldId id="385" r:id="rId6"/>
    <p:sldId id="384" r:id="rId7"/>
    <p:sldId id="387" r:id="rId8"/>
    <p:sldId id="386" r:id="rId9"/>
    <p:sldId id="383" r:id="rId10"/>
    <p:sldId id="388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265"/>
            <p14:sldId id="370"/>
            <p14:sldId id="385"/>
            <p14:sldId id="384"/>
            <p14:sldId id="387"/>
            <p14:sldId id="386"/>
            <p14:sldId id="383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/>
    <p:restoredTop sz="91235"/>
  </p:normalViewPr>
  <p:slideViewPr>
    <p:cSldViewPr snapToObjects="1">
      <p:cViewPr>
        <p:scale>
          <a:sx n="118" d="100"/>
          <a:sy n="118" d="100"/>
        </p:scale>
        <p:origin x="37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10/22/19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10/22/19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Software Engineering for Modelers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DCDE-AD0E-BC40-8906-6338F96F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2A97-F9ED-D64D-B459-4273FBD4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function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model_fitting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Ex: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calcChiSq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test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calcChiSq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Modify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crossValidate</a:t>
            </a:r>
            <a:r>
              <a:rPr lang="en-US" dirty="0">
                <a:cs typeface="Courier New" panose="02070309020205020404" pitchFamily="49" charset="0"/>
              </a:rPr>
              <a:t> to also return </a:t>
            </a:r>
            <a:r>
              <a:rPr lang="en-US" dirty="0" err="1">
                <a:cs typeface="Courier New" panose="02070309020205020404" pitchFamily="49" charset="0"/>
              </a:rPr>
              <a:t>ChiSq</a:t>
            </a:r>
            <a:r>
              <a:rPr lang="en-US" dirty="0">
                <a:cs typeface="Courier New" panose="02070309020205020404" pitchFamily="49" charset="0"/>
              </a:rPr>
              <a:t>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includes changing tests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9E78E-9B74-944C-AA7D-EA9316A44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09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Lecture_10/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cross validation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Software engineering concepts</a:t>
            </a:r>
          </a:p>
          <a:p>
            <a:r>
              <a:rPr lang="en-US" dirty="0"/>
              <a:t>Software engineering workflow for modelers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DC96-7BDD-514A-84C8-9589F040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21</a:t>
            </a:r>
            <a:r>
              <a:rPr lang="en-US" baseline="30000" dirty="0"/>
              <a:t>st</a:t>
            </a:r>
            <a:r>
              <a:rPr lang="en-US" dirty="0"/>
              <a:t> Century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E0DD-525B-EC47-931F-1C419A04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and data are research products.</a:t>
            </a:r>
          </a:p>
          <a:p>
            <a:r>
              <a:rPr lang="en-US" dirty="0"/>
              <a:t>Your standing in professional life depends on the quality and understandability of your code and data.</a:t>
            </a:r>
          </a:p>
          <a:p>
            <a:pPr lvl="1"/>
            <a:r>
              <a:rPr lang="en-US" dirty="0"/>
              <a:t>Your computational methods</a:t>
            </a:r>
          </a:p>
          <a:p>
            <a:pPr lvl="1"/>
            <a:r>
              <a:rPr lang="en-US" dirty="0"/>
              <a:t>Your reasoning for the computational methods</a:t>
            </a:r>
          </a:p>
          <a:p>
            <a:pPr lvl="1"/>
            <a:r>
              <a:rPr lang="en-US" dirty="0"/>
              <a:t>How others can build on your code (citations)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40B3E-C965-5F48-A6ED-51D7F1CFF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8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7F97-0735-C740-AE00-B2A95525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Software 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26DD-71C8-1945-9AB4-64955C29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72001"/>
          </a:xfrm>
        </p:spPr>
        <p:txBody>
          <a:bodyPr/>
          <a:lstStyle/>
          <a:p>
            <a:r>
              <a:rPr lang="en-US" sz="2400" dirty="0"/>
              <a:t>Never write the same code (or data) twice</a:t>
            </a:r>
          </a:p>
          <a:p>
            <a:pPr lvl="1"/>
            <a:r>
              <a:rPr lang="en-US" sz="2000" dirty="0"/>
              <a:t>Why? Copies always diverge</a:t>
            </a:r>
          </a:p>
          <a:p>
            <a:pPr lvl="1"/>
            <a:r>
              <a:rPr lang="en-US" sz="2000" dirty="0"/>
              <a:t>Best practices: Use functions</a:t>
            </a:r>
          </a:p>
          <a:p>
            <a:r>
              <a:rPr lang="en-US" sz="2400" dirty="0"/>
              <a:t>Software components should have well-defined interfaces</a:t>
            </a:r>
          </a:p>
          <a:p>
            <a:pPr lvl="1"/>
            <a:r>
              <a:rPr lang="en-US" sz="2000" dirty="0"/>
              <a:t>Why? Easy to understand, reuse, and modify components</a:t>
            </a:r>
          </a:p>
          <a:p>
            <a:pPr lvl="1"/>
            <a:r>
              <a:rPr lang="en-US" sz="2000" dirty="0"/>
              <a:t>Best practices: No global variables, use functions</a:t>
            </a:r>
          </a:p>
          <a:p>
            <a:r>
              <a:rPr lang="en-US" sz="2400" dirty="0"/>
              <a:t>Write readable code</a:t>
            </a:r>
          </a:p>
          <a:p>
            <a:pPr lvl="1"/>
            <a:r>
              <a:rPr lang="en-US" sz="2000" dirty="0"/>
              <a:t>Why? So others can understand and extend your work</a:t>
            </a:r>
          </a:p>
          <a:p>
            <a:pPr lvl="1"/>
            <a:r>
              <a:rPr lang="en-US" sz="2000" dirty="0"/>
              <a:t>Best practices: function, module documentation, meaningful names</a:t>
            </a:r>
          </a:p>
          <a:p>
            <a:r>
              <a:rPr lang="en-US" sz="2400" dirty="0"/>
              <a:t>Write reproducible code</a:t>
            </a:r>
          </a:p>
          <a:p>
            <a:pPr lvl="1"/>
            <a:r>
              <a:rPr lang="en-US" sz="2000" dirty="0"/>
              <a:t>Why? Reproducibility is the foundation of science</a:t>
            </a:r>
          </a:p>
          <a:p>
            <a:pPr lvl="1"/>
            <a:r>
              <a:rPr lang="en-US" sz="2000" dirty="0"/>
              <a:t>Best practices: write tests for each function, no manual steps in computation studies, automated installs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EB44-9A43-5F40-9D3D-4A169BDE2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64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CCAA-5D8C-DD45-B09D-A0FC0636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in the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996-CD2D-EB4B-AA4A-75786795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Functionalize</a:t>
            </a:r>
          </a:p>
          <a:p>
            <a:pPr lvl="1"/>
            <a:r>
              <a:rPr lang="en-US" dirty="0"/>
              <a:t>Transforming a script into a function: arguments, return value</a:t>
            </a:r>
          </a:p>
          <a:p>
            <a:r>
              <a:rPr lang="en-US" b="1" dirty="0" err="1"/>
              <a:t>Unittest</a:t>
            </a:r>
            <a:endParaRPr lang="en-US" b="1" dirty="0"/>
          </a:p>
          <a:p>
            <a:pPr lvl="1"/>
            <a:r>
              <a:rPr lang="en-US" dirty="0"/>
              <a:t>Code that runs a function and has additional code that checks the validity of the returned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C3E8-8E44-494A-BD00-180EC94B1B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13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FF9-EA49-6A41-868D-0A94283F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r>
              <a:rPr lang="en-US" dirty="0"/>
              <a:t>Software Engineering Workflow for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1205-5FED-2547-AB3B-BECE0878A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3BFA0-6808-9D47-9A8F-DD27EFE43AC2}"/>
              </a:ext>
            </a:extLst>
          </p:cNvPr>
          <p:cNvSpPr/>
          <p:nvPr/>
        </p:nvSpPr>
        <p:spPr>
          <a:xfrm>
            <a:off x="762000" y="1219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Construct model in a </a:t>
            </a:r>
            <a:r>
              <a:rPr lang="en-US" b="1" dirty="0" err="1"/>
              <a:t>Jupyter</a:t>
            </a:r>
            <a:r>
              <a:rPr lang="en-US" b="1" dirty="0"/>
              <a:t>  Notebook (or similar)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3DCC0-C285-894A-8284-5B51C203FD91}"/>
              </a:ext>
            </a:extLst>
          </p:cNvPr>
          <p:cNvSpPr/>
          <p:nvPr/>
        </p:nvSpPr>
        <p:spPr>
          <a:xfrm>
            <a:off x="768531" y="27813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Functionalize common codes.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FD830-0B0D-1649-B576-6C5900389E98}"/>
              </a:ext>
            </a:extLst>
          </p:cNvPr>
          <p:cNvSpPr/>
          <p:nvPr/>
        </p:nvSpPr>
        <p:spPr>
          <a:xfrm>
            <a:off x="768531" y="41910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Export notebook to a python module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nbconvert</a:t>
            </a:r>
            <a:r>
              <a:rPr lang="en-US" b="1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3B347-7B9E-FA4E-89DD-E3B4B70FFDE4}"/>
              </a:ext>
            </a:extLst>
          </p:cNvPr>
          <p:cNvSpPr/>
          <p:nvPr/>
        </p:nvSpPr>
        <p:spPr>
          <a:xfrm>
            <a:off x="3733800" y="12192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Functionalize codes in python module.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B67A8-1D78-2C49-B6D9-60CA9E606454}"/>
              </a:ext>
            </a:extLst>
          </p:cNvPr>
          <p:cNvSpPr/>
          <p:nvPr/>
        </p:nvSpPr>
        <p:spPr>
          <a:xfrm>
            <a:off x="3733800" y="2819400"/>
            <a:ext cx="2209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</a:t>
            </a:r>
            <a:r>
              <a:rPr lang="en-US" b="1" dirty="0" err="1"/>
              <a:t>unittests</a:t>
            </a:r>
            <a:r>
              <a:rPr lang="en-US" b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CE8DE-8FC9-6D41-A6E2-CA334949D7F6}"/>
              </a:ext>
            </a:extLst>
          </p:cNvPr>
          <p:cNvSpPr/>
          <p:nvPr/>
        </p:nvSpPr>
        <p:spPr>
          <a:xfrm>
            <a:off x="6477000" y="2057400"/>
            <a:ext cx="2209800" cy="213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Create a new notebook that uses codes in python module and verify that the result is the same as the original notebook. .</a:t>
            </a:r>
          </a:p>
        </p:txBody>
      </p:sp>
    </p:spTree>
    <p:extLst>
      <p:ext uri="{BB962C8B-B14F-4D97-AF65-F5344CB8AC3E}">
        <p14:creationId xmlns:p14="http://schemas.microsoft.com/office/powerpoint/2010/main" val="262282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2AD0-9338-CD46-9B66-D617AC02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0BE3-648F-1A45-8522-7AA2DBF5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model_fitting</a:t>
            </a:r>
            <a:r>
              <a:rPr lang="en-US" dirty="0"/>
              <a:t> to do a cross validation study</a:t>
            </a:r>
          </a:p>
          <a:p>
            <a:pPr lvl="1"/>
            <a:r>
              <a:rPr lang="en-US" dirty="0"/>
              <a:t>Effect of using 2 folds? 5 folds?</a:t>
            </a:r>
          </a:p>
          <a:p>
            <a:r>
              <a:rPr lang="en-US" dirty="0"/>
              <a:t>See the effect of fitting the wrong model.</a:t>
            </a:r>
          </a:p>
          <a:p>
            <a:pPr lvl="1"/>
            <a:r>
              <a:rPr lang="en-US" dirty="0"/>
              <a:t>Correct model: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A-&gt;B-&gt;C-&gt;D</a:t>
            </a:r>
          </a:p>
          <a:p>
            <a:pPr lvl="1"/>
            <a:r>
              <a:rPr lang="en-US" dirty="0"/>
              <a:t>Fitted model: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A-&gt;B, A-&gt;C, B + C -&gt;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AA1A-B096-2743-AE90-55A926880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59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186800</TotalTime>
  <Words>423</Words>
  <Application>Microsoft Macintosh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Computational Systems Biology for  Medical Applications   Lecture 10: Software Engineering for Modelers </vt:lpstr>
      <vt:lpstr>Downloads</vt:lpstr>
      <vt:lpstr>The Layers of Modeling</vt:lpstr>
      <vt:lpstr>Agenda</vt:lpstr>
      <vt:lpstr>Software and 21st Century Science</vt:lpstr>
      <vt:lpstr>Key Software Engineering Practices</vt:lpstr>
      <vt:lpstr>Key Terms in the Workflow</vt:lpstr>
      <vt:lpstr>Software Engineering Workflow for Modeling</vt:lpstr>
      <vt:lpstr>Exercises 1</vt:lpstr>
      <vt:lpstr>Exercises 2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2967</cp:revision>
  <cp:lastPrinted>2018-10-12T18:44:59Z</cp:lastPrinted>
  <dcterms:created xsi:type="dcterms:W3CDTF">2008-11-04T22:35:39Z</dcterms:created>
  <dcterms:modified xsi:type="dcterms:W3CDTF">2019-10-22T22:40:22Z</dcterms:modified>
</cp:coreProperties>
</file>