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7" r:id="rId2"/>
    <p:sldId id="349" r:id="rId3"/>
    <p:sldId id="265" r:id="rId4"/>
    <p:sldId id="258" r:id="rId5"/>
    <p:sldId id="348" r:id="rId6"/>
    <p:sldId id="275" r:id="rId7"/>
    <p:sldId id="350" r:id="rId8"/>
    <p:sldId id="351" r:id="rId9"/>
    <p:sldId id="277" r:id="rId10"/>
    <p:sldId id="278" r:id="rId11"/>
    <p:sldId id="352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/>
    <p:restoredTop sz="91299"/>
  </p:normalViewPr>
  <p:slideViewPr>
    <p:cSldViewPr snapToObjects="1"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10/12/19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10/12/19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04800" y="434975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Modeling Fitting:</a:t>
            </a:r>
            <a:br>
              <a:rPr lang="en-US" altLang="en-US" sz="4000" b="1" u="sng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Optimization Techniques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51" y="353179"/>
            <a:ext cx="5019494" cy="541048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100469" y="1011730"/>
                <a:ext cx="3652663" cy="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469" y="1011730"/>
                <a:ext cx="3652663" cy="869725"/>
              </a:xfrm>
              <a:prstGeom prst="rect">
                <a:avLst/>
              </a:prstGeom>
              <a:blipFill>
                <a:blip r:embed="rId2"/>
                <a:stretch>
                  <a:fillRect l="-2083" t="-95652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0819" y="1795141"/>
            <a:ext cx="912461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 gradient descent movement is perpendicular to the counter lines.</a:t>
            </a:r>
          </a:p>
          <a:p>
            <a:endParaRPr lang="en-US" sz="2100" dirty="0"/>
          </a:p>
          <a:p>
            <a:r>
              <a:rPr lang="en-US" sz="2100" dirty="0"/>
              <a:t>Major problem is judging how far to travel at each step.  There is therefore </a:t>
            </a:r>
          </a:p>
          <a:p>
            <a:r>
              <a:rPr lang="en-US" sz="2100" dirty="0"/>
              <a:t>a tendency to either overshoot of take small steps and take tool long to get </a:t>
            </a:r>
          </a:p>
          <a:p>
            <a:r>
              <a:rPr lang="en-US" sz="2100" dirty="0"/>
              <a:t>the bottom of the fitness landscape.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15" y="3679565"/>
            <a:ext cx="2904565" cy="2372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611286"/>
            <a:ext cx="2364581" cy="2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6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C99-C9F9-104C-8A4A-D0597F0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D9F87-F9C3-AE48-A97A-26D039AB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200873"/>
            <a:ext cx="4495800" cy="26136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02AD-1324-A94C-9444-C1BAC3525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82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838200"/>
          </a:xfrm>
        </p:spPr>
        <p:txBody>
          <a:bodyPr/>
          <a:lstStyle/>
          <a:p>
            <a:r>
              <a:rPr lang="en-US" sz="6000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86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00" y="457200"/>
            <a:ext cx="5582099" cy="994172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55" y="1975376"/>
            <a:ext cx="3297890" cy="389199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43BE90-BB6D-3B45-8113-801A04CBFCF7}"/>
              </a:ext>
            </a:extLst>
          </p:cNvPr>
          <p:cNvSpPr/>
          <p:nvPr/>
        </p:nvSpPr>
        <p:spPr>
          <a:xfrm>
            <a:off x="2678654" y="3431894"/>
            <a:ext cx="1283745" cy="759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Example: Linear Regression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17" y="1920411"/>
            <a:ext cx="3360728" cy="26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45166"/>
            <a:ext cx="3812576" cy="1591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136" y="115318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7462" y="115318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4503" y="3536432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33581" y="3537774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137" y="4141466"/>
            <a:ext cx="2098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The Fitted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4F99A-145A-2245-9990-3BA9E83857EC}"/>
                  </a:ext>
                </a:extLst>
              </p:cNvPr>
              <p:cNvSpPr txBox="1"/>
              <p:nvPr/>
            </p:nvSpPr>
            <p:spPr>
              <a:xfrm>
                <a:off x="7588697" y="2525355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24F99A-145A-2245-9990-3BA9E838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697" y="2525355"/>
                <a:ext cx="305917" cy="430887"/>
              </a:xfrm>
              <a:prstGeom prst="rect">
                <a:avLst/>
              </a:prstGeom>
              <a:blipFill>
                <a:blip r:embed="rId4"/>
                <a:stretch>
                  <a:fillRect l="-24000" t="-14286" r="-16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E4AE9-BDB0-4B48-8018-56B636968069}"/>
                  </a:ext>
                </a:extLst>
              </p:cNvPr>
              <p:cNvSpPr txBox="1"/>
              <p:nvPr/>
            </p:nvSpPr>
            <p:spPr>
              <a:xfrm>
                <a:off x="7637021" y="1986926"/>
                <a:ext cx="381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E4AE9-BDB0-4B48-8018-56B636968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021" y="1986926"/>
                <a:ext cx="381963" cy="430887"/>
              </a:xfrm>
              <a:prstGeom prst="rect">
                <a:avLst/>
              </a:prstGeom>
              <a:blipFill>
                <a:blip r:embed="rId5"/>
                <a:stretch>
                  <a:fillRect l="-6452" r="-32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971481C-2258-9742-9D5D-EE4A163BB55A}"/>
              </a:ext>
            </a:extLst>
          </p:cNvPr>
          <p:cNvSpPr txBox="1"/>
          <p:nvPr/>
        </p:nvSpPr>
        <p:spPr>
          <a:xfrm>
            <a:off x="7274004" y="1575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F1BD2-FDC5-844D-B3FF-DFDE754525B9}"/>
              </a:ext>
            </a:extLst>
          </p:cNvPr>
          <p:cNvSpPr txBox="1"/>
          <p:nvPr/>
        </p:nvSpPr>
        <p:spPr>
          <a:xfrm>
            <a:off x="7701570" y="27932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41649-7385-AA4E-99A0-17789DCDF7FE}"/>
              </a:ext>
            </a:extLst>
          </p:cNvPr>
          <p:cNvSpPr txBox="1"/>
          <p:nvPr/>
        </p:nvSpPr>
        <p:spPr>
          <a:xfrm>
            <a:off x="3664475" y="4049171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  <a:p>
            <a:r>
              <a:rPr lang="en-US" dirty="0"/>
              <a:t>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DABF58-AF70-3545-8DF4-CF67088AF53B}"/>
                  </a:ext>
                </a:extLst>
              </p:cNvPr>
              <p:cNvSpPr txBox="1"/>
              <p:nvPr/>
            </p:nvSpPr>
            <p:spPr>
              <a:xfrm>
                <a:off x="1447800" y="5105400"/>
                <a:ext cx="5921814" cy="912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Fitness score (objective function)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nary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DABF58-AF70-3545-8DF4-CF67088AF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5921814" cy="912558"/>
              </a:xfrm>
              <a:prstGeom prst="rect">
                <a:avLst/>
              </a:prstGeom>
              <a:blipFill>
                <a:blip r:embed="rId6"/>
                <a:stretch>
                  <a:fillRect l="-7923" t="-15068" r="-1071" b="-95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8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10" grpId="0"/>
      <p:bldP spid="16" grpId="0"/>
      <p:bldP spid="11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805A0-2E2F-164E-A8CB-FB2CA97F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Parameter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E89E74-372E-394D-973F-22CE7FC0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linear regression</a:t>
            </a:r>
          </a:p>
          <a:p>
            <a:pPr lvl="1"/>
            <a:r>
              <a:rPr lang="en-US" dirty="0"/>
              <a:t>Can calculate optimal estimates from data</a:t>
            </a:r>
          </a:p>
          <a:p>
            <a:r>
              <a:rPr lang="en-US" dirty="0"/>
              <a:t>Estimating parameter values for complicated models, like simulations requires searching the “parameter space”</a:t>
            </a:r>
          </a:p>
          <a:p>
            <a:pPr lvl="1"/>
            <a:r>
              <a:rPr lang="en-US" dirty="0"/>
              <a:t>Parameter space: the combination of all possible values of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7026B-F29C-2449-8555-9861CCD7B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785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sz="3200" dirty="0"/>
              <a:t>Parameter Optimization</a:t>
            </a:r>
            <a:br>
              <a:rPr lang="en-US" sz="3200" dirty="0"/>
            </a:br>
            <a:r>
              <a:rPr lang="en-US" sz="3200" dirty="0"/>
              <a:t>Find smallest value of objective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4854790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8937A-0338-6447-AC45-B38ADA584845}"/>
              </a:ext>
            </a:extLst>
          </p:cNvPr>
          <p:cNvSpPr txBox="1"/>
          <p:nvPr/>
        </p:nvSpPr>
        <p:spPr>
          <a:xfrm>
            <a:off x="4724400" y="199956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surface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8A1A-4A69-B846-AB79-50BB4F56B4BB}"/>
              </a:ext>
            </a:extLst>
          </p:cNvPr>
          <p:cNvSpPr txBox="1"/>
          <p:nvPr/>
        </p:nvSpPr>
        <p:spPr>
          <a:xfrm>
            <a:off x="381000" y="4212104"/>
            <a:ext cx="83058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quality and efficiency of an optimization technique</a:t>
            </a:r>
          </a:p>
          <a:p>
            <a:r>
              <a:rPr lang="en-US" sz="2400" dirty="0"/>
              <a:t>depends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Characteristics of the response surface (non-convex?)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parameters (determines size of search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Starting point for the optimization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16161-2470-CC40-9F69-6608CC0F267D}"/>
              </a:ext>
            </a:extLst>
          </p:cNvPr>
          <p:cNvSpPr txBox="1"/>
          <p:nvPr/>
        </p:nvSpPr>
        <p:spPr>
          <a:xfrm>
            <a:off x="5715000" y="32004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D27DC-68B1-2A45-9165-5D8A0A573A41}"/>
              </a:ext>
            </a:extLst>
          </p:cNvPr>
          <p:cNvSpPr txBox="1"/>
          <p:nvPr/>
        </p:nvSpPr>
        <p:spPr>
          <a:xfrm>
            <a:off x="1730415" y="344292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14179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/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4FAABE-DC0C-DD4A-ACA3-392580DCA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67000"/>
                <a:ext cx="1819922" cy="430887"/>
              </a:xfrm>
              <a:prstGeom prst="rect">
                <a:avLst/>
              </a:prstGeom>
              <a:blipFill>
                <a:blip r:embed="rId2"/>
                <a:stretch>
                  <a:fillRect l="-4196" r="-34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/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85475-17E4-6444-ACC4-A615206E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90800"/>
                <a:ext cx="4606326" cy="582147"/>
              </a:xfrm>
              <a:prstGeom prst="rect">
                <a:avLst/>
              </a:prstGeom>
              <a:blipFill>
                <a:blip r:embed="rId3"/>
                <a:stretch>
                  <a:fillRect l="-1923" t="-84783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/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9CD046-E76C-E744-BC89-99BEBDCD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85053"/>
                <a:ext cx="1819922" cy="430887"/>
              </a:xfrm>
              <a:prstGeom prst="rect">
                <a:avLst/>
              </a:prstGeom>
              <a:blipFill>
                <a:blip r:embed="rId4"/>
                <a:stretch>
                  <a:fillRect l="-3472" r="-34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/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1AF35-2057-9648-819B-9109F479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42253"/>
                <a:ext cx="1841723" cy="430887"/>
              </a:xfrm>
              <a:prstGeom prst="rect">
                <a:avLst/>
              </a:prstGeom>
              <a:blipFill>
                <a:blip r:embed="rId5"/>
                <a:stretch>
                  <a:fillRect l="-3425" r="-27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9CF4B-F2D5-E741-8B71-D6A264B53F08}"/>
              </a:ext>
            </a:extLst>
          </p:cNvPr>
          <p:cNvSpPr txBox="1"/>
          <p:nvPr/>
        </p:nvSpPr>
        <p:spPr>
          <a:xfrm>
            <a:off x="1066800" y="2286000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295ED-EEAC-934A-8B80-79C73CF6B621}"/>
              </a:ext>
            </a:extLst>
          </p:cNvPr>
          <p:cNvSpPr txBox="1"/>
          <p:nvPr/>
        </p:nvSpPr>
        <p:spPr>
          <a:xfrm>
            <a:off x="990600" y="3348335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Model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E8C83-A724-A145-81B3-BC3678D74F36}"/>
              </a:ext>
            </a:extLst>
          </p:cNvPr>
          <p:cNvCxnSpPr>
            <a:cxnSpLocks/>
          </p:cNvCxnSpPr>
          <p:nvPr/>
        </p:nvCxnSpPr>
        <p:spPr>
          <a:xfrm flipH="1">
            <a:off x="3482920" y="3962400"/>
            <a:ext cx="4365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/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0DEA66-3857-F642-9637-8EF876BA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8853"/>
                <a:ext cx="4606326" cy="582147"/>
              </a:xfrm>
              <a:prstGeom prst="rect">
                <a:avLst/>
              </a:prstGeom>
              <a:blipFill>
                <a:blip r:embed="rId6"/>
                <a:stretch>
                  <a:fillRect l="-1923" t="-80851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/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Objective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667760-60EB-064F-9B43-02F9038B8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42253"/>
                <a:ext cx="4466736" cy="582147"/>
              </a:xfrm>
              <a:prstGeom prst="rect">
                <a:avLst/>
              </a:prstGeom>
              <a:blipFill>
                <a:blip r:embed="rId7"/>
                <a:stretch>
                  <a:fillRect l="-1983" t="-80851" b="-1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13385C-8AC7-814E-BD37-D8982C9AD1D8}"/>
              </a:ext>
            </a:extLst>
          </p:cNvPr>
          <p:cNvSpPr txBox="1"/>
          <p:nvPr/>
        </p:nvSpPr>
        <p:spPr>
          <a:xfrm>
            <a:off x="2319810" y="5334000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381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E726-8A45-8545-B532-1DECE75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375B-B6B2-E942-AAAA-20482B5A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  <a:p>
            <a:r>
              <a:rPr lang="en-US" dirty="0"/>
              <a:t>Gauss Newton</a:t>
            </a:r>
          </a:p>
          <a:p>
            <a:r>
              <a:rPr lang="en-US" dirty="0"/>
              <a:t>﻿Levenberg-Marquardt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Differential evolution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EC55-4F5B-864B-AAB2-8D6766BCE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18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04" y="444687"/>
            <a:ext cx="6871504" cy="541048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172622" y="5255443"/>
                <a:ext cx="3652663" cy="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22" y="5255443"/>
                <a:ext cx="3652663" cy="869725"/>
              </a:xfrm>
              <a:prstGeom prst="rect">
                <a:avLst/>
              </a:prstGeom>
              <a:blipFill>
                <a:blip r:embed="rId2"/>
                <a:stretch>
                  <a:fillRect l="-2083" t="-94203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Gradient descent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39916"/>
            <a:ext cx="4286250" cy="203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7626" y="1348703"/>
            <a:ext cx="408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It’s the algorithm, that rivers and </a:t>
            </a:r>
          </a:p>
          <a:p>
            <a:r>
              <a:rPr lang="en-US" sz="21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27" y="763704"/>
            <a:ext cx="2500313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168754</TotalTime>
  <Words>269</Words>
  <Application>Microsoft Macintosh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Computational Systems Biology for  Medical Applications   Modeling Fitting: Optimization Techniques  </vt:lpstr>
      <vt:lpstr>Review</vt:lpstr>
      <vt:lpstr>Model Fitting Work flow</vt:lpstr>
      <vt:lpstr>Modeling Example: Linear Regression</vt:lpstr>
      <vt:lpstr>Estimating Parameter Values</vt:lpstr>
      <vt:lpstr>Parameter Optimization Find smallest value of objective function</vt:lpstr>
      <vt:lpstr>Errata</vt:lpstr>
      <vt:lpstr>Optimization Techniques</vt:lpstr>
      <vt:lpstr>Gradient Descent</vt:lpstr>
      <vt:lpstr>Gradient Descent</vt:lpstr>
      <vt:lpstr>Simulated Annealing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2630</cp:revision>
  <cp:lastPrinted>2018-09-27T21:17:03Z</cp:lastPrinted>
  <dcterms:created xsi:type="dcterms:W3CDTF">2008-11-04T22:35:39Z</dcterms:created>
  <dcterms:modified xsi:type="dcterms:W3CDTF">2019-10-12T16:59:27Z</dcterms:modified>
</cp:coreProperties>
</file>