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47" r:id="rId2"/>
    <p:sldId id="349" r:id="rId3"/>
    <p:sldId id="376" r:id="rId4"/>
    <p:sldId id="370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57" r:id="rId15"/>
    <p:sldId id="367" r:id="rId16"/>
    <p:sldId id="352" r:id="rId17"/>
    <p:sldId id="359" r:id="rId18"/>
    <p:sldId id="368" r:id="rId19"/>
    <p:sldId id="364" r:id="rId20"/>
    <p:sldId id="372" r:id="rId21"/>
    <p:sldId id="361" r:id="rId22"/>
    <p:sldId id="362" r:id="rId23"/>
    <p:sldId id="373" r:id="rId24"/>
    <p:sldId id="377" r:id="rId25"/>
    <p:sldId id="366" r:id="rId26"/>
    <p:sldId id="369" r:id="rId27"/>
    <p:sldId id="365" r:id="rId28"/>
    <p:sldId id="360" r:id="rId29"/>
    <p:sldId id="356" r:id="rId30"/>
    <p:sldId id="354" r:id="rId31"/>
    <p:sldId id="371" r:id="rId3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  <p:cmAuthor id="6" name="Joseph L. Hellerstein" initials="JLH" lastIdx="2" clrIdx="5">
    <p:extLst>
      <p:ext uri="{19B8F6BF-5375-455C-9EA6-DF929625EA0E}">
        <p15:presenceInfo xmlns:p15="http://schemas.microsoft.com/office/powerpoint/2012/main" userId="S::jlheller@uw.edu::90443313-aea9-4b23-b27a-de2cf77d54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9"/>
    <p:restoredTop sz="86407"/>
  </p:normalViewPr>
  <p:slideViewPr>
    <p:cSldViewPr snapToGrid="0" snapToObjects="1">
      <p:cViewPr varScale="1">
        <p:scale>
          <a:sx n="140" d="100"/>
          <a:sy n="140" d="100"/>
        </p:scale>
        <p:origin x="11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2/8/21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2/8/21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64336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Alpha_1,1 = 2</a:t>
            </a:r>
          </a:p>
          <a:p>
            <a:r>
              <a:rPr lang="en-US" dirty="0"/>
              <a:t>Alpha_1, 2 = -2</a:t>
            </a:r>
          </a:p>
          <a:p>
            <a:r>
              <a:rPr lang="en-US" dirty="0"/>
              <a:t>Alpha_2,1 = 5</a:t>
            </a:r>
          </a:p>
          <a:p>
            <a:r>
              <a:rPr lang="en-US" dirty="0"/>
              <a:t>Alpha_2,2 = -5</a:t>
            </a:r>
          </a:p>
          <a:p>
            <a:r>
              <a:rPr lang="en-US" dirty="0"/>
              <a:t>Gamma_1,1,2,1 = 3; otherwise 0</a:t>
            </a:r>
          </a:p>
          <a:p>
            <a:r>
              <a:rPr lang="en-US" dirty="0"/>
              <a:t>Mu =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94755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Alpha_1,1 = 2</a:t>
            </a:r>
          </a:p>
          <a:p>
            <a:r>
              <a:rPr lang="en-US" dirty="0"/>
              <a:t>Alpha_1, 2 = -2</a:t>
            </a:r>
          </a:p>
          <a:p>
            <a:r>
              <a:rPr lang="en-US" dirty="0"/>
              <a:t>Alpha_2,1 = 5</a:t>
            </a:r>
          </a:p>
          <a:p>
            <a:r>
              <a:rPr lang="en-US" dirty="0"/>
              <a:t>Alpha_2,2 = -5</a:t>
            </a:r>
          </a:p>
          <a:p>
            <a:r>
              <a:rPr lang="en-US" dirty="0"/>
              <a:t>Gamma_1,1,2,1 = 3; otherwise 0</a:t>
            </a:r>
          </a:p>
          <a:p>
            <a:r>
              <a:rPr lang="en-US" dirty="0"/>
              <a:t>Mu =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6801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43242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Alpha_1,1 = 2</a:t>
            </a:r>
          </a:p>
          <a:p>
            <a:r>
              <a:rPr lang="en-US" dirty="0"/>
              <a:t>Alpha_1, 2 = -2</a:t>
            </a:r>
          </a:p>
          <a:p>
            <a:r>
              <a:rPr lang="en-US" dirty="0"/>
              <a:t>Alpha_2,1 = 5</a:t>
            </a:r>
          </a:p>
          <a:p>
            <a:r>
              <a:rPr lang="en-US" dirty="0"/>
              <a:t>Alpha_2,2 = -5</a:t>
            </a:r>
          </a:p>
          <a:p>
            <a:r>
              <a:rPr lang="en-US" dirty="0"/>
              <a:t>Gamma_1,1,2,1 = 3; otherwise 0</a:t>
            </a:r>
          </a:p>
          <a:p>
            <a:r>
              <a:rPr lang="en-US" dirty="0"/>
              <a:t>Mu =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957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5970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Alpha_1,1 = 2</a:t>
            </a:r>
          </a:p>
          <a:p>
            <a:r>
              <a:rPr lang="en-US" dirty="0"/>
              <a:t>Alpha_1, 2 = -2</a:t>
            </a:r>
          </a:p>
          <a:p>
            <a:r>
              <a:rPr lang="en-US" dirty="0"/>
              <a:t>Alpha_2,1 = 5</a:t>
            </a:r>
          </a:p>
          <a:p>
            <a:r>
              <a:rPr lang="en-US" dirty="0"/>
              <a:t>Alpha_2,2 = -5</a:t>
            </a:r>
          </a:p>
          <a:p>
            <a:r>
              <a:rPr lang="en-US" dirty="0"/>
              <a:t>Gamma_1,1,2,1 = 3; otherwise 0</a:t>
            </a:r>
          </a:p>
          <a:p>
            <a:r>
              <a:rPr lang="en-US" dirty="0"/>
              <a:t>Mu =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69213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100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lot of notation. Needed to scale to a large number of factors and levels.</a:t>
            </a:r>
          </a:p>
          <a:p>
            <a:r>
              <a:rPr lang="en-US" dirty="0"/>
              <a:t>The number of subscripts is two times the number of factors not at their baseline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14543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lot of notation. Needed to scale to a large number of factors and levels.</a:t>
            </a:r>
          </a:p>
          <a:p>
            <a:r>
              <a:rPr lang="en-US" dirty="0"/>
              <a:t>The number of subscripts is two times the number of factors not at their baseline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65680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there a 0% change in 1WD?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02310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there a 0% change in 2WD?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54122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01057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 = 10</a:t>
            </a:r>
          </a:p>
          <a:p>
            <a:r>
              <a:rPr lang="en-US" dirty="0"/>
              <a:t>-1: -5</a:t>
            </a:r>
          </a:p>
          <a:p>
            <a:r>
              <a:rPr lang="en-US" dirty="0"/>
              <a:t>1: 5</a:t>
            </a:r>
          </a:p>
          <a:p>
            <a:r>
              <a:rPr lang="en-US" dirty="0"/>
              <a:t>-1,-1: -2</a:t>
            </a:r>
          </a:p>
          <a:p>
            <a:r>
              <a:rPr lang="en-US" dirty="0"/>
              <a:t>-1,1 &amp; 1, -1: 0</a:t>
            </a:r>
          </a:p>
          <a:p>
            <a:r>
              <a:rPr lang="en-US" dirty="0"/>
              <a:t>1,1: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72734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49862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common to have 50 or so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6669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52984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0" y="6324600"/>
            <a:ext cx="466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00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12" Type="http://schemas.openxmlformats.org/officeDocument/2006/relationships/image" Target="../media/image3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image" Target="../media/image380.png"/><Relationship Id="rId5" Type="http://schemas.openxmlformats.org/officeDocument/2006/relationships/image" Target="../media/image320.png"/><Relationship Id="rId10" Type="http://schemas.openxmlformats.org/officeDocument/2006/relationships/image" Target="../media/image370.png"/><Relationship Id="rId4" Type="http://schemas.openxmlformats.org/officeDocument/2006/relationships/image" Target="../media/image310.png"/><Relationship Id="rId9" Type="http://schemas.openxmlformats.org/officeDocument/2006/relationships/image" Target="../media/image3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3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4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image" Target="../media/image42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45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64.png"/><Relationship Id="rId10" Type="http://schemas.openxmlformats.org/officeDocument/2006/relationships/image" Target="../media/image68.png"/><Relationship Id="rId4" Type="http://schemas.openxmlformats.org/officeDocument/2006/relationships/image" Target="../media/image63.png"/><Relationship Id="rId9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49.png"/><Relationship Id="rId7" Type="http://schemas.openxmlformats.org/officeDocument/2006/relationships/image" Target="../media/image5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45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1.png"/><Relationship Id="rId5" Type="http://schemas.openxmlformats.org/officeDocument/2006/relationships/image" Target="../media/image52.png"/><Relationship Id="rId4" Type="http://schemas.openxmlformats.org/officeDocument/2006/relationships/image" Target="../media/image8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40.png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10.png"/><Relationship Id="rId9" Type="http://schemas.openxmlformats.org/officeDocument/2006/relationships/image" Target="../media/image19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381000" y="533400"/>
            <a:ext cx="8458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498 / BIOE 599: Computational Systems Biology for 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Lab: </a:t>
            </a:r>
            <a:r>
              <a:rPr lang="en-US" altLang="en-US" sz="3200" b="1" u="sng" dirty="0">
                <a:ea typeface="ＭＳ Ｐゴシック" panose="020B0600070205080204" pitchFamily="34" charset="-128"/>
              </a:rPr>
              <a:t>Design of Experiments Revisited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6439-07B2-6D4A-AAB0-DA618535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Experimental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49D09-0895-0E47-A927-4DF30AA5A7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5100"/>
                <a:ext cx="8229600" cy="5628425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en-US" dirty="0"/>
                  <a:t>Want to attribute parts of the response to each combination of factors and their levels</a:t>
                </a:r>
              </a:p>
              <a:p>
                <a:r>
                  <a:rPr lang="en-US" dirty="0"/>
                  <a:t>0WD: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deviation from the baseline due to the factor</a:t>
                </a:r>
              </a:p>
              <a:p>
                <a:r>
                  <a:rPr lang="en-US" dirty="0"/>
                  <a:t>2WD: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Separate terms for</a:t>
                </a:r>
              </a:p>
              <a:p>
                <a:pPr lvl="2"/>
                <a:r>
                  <a:rPr lang="en-US" dirty="0"/>
                  <a:t>Baseline</a:t>
                </a:r>
              </a:p>
              <a:p>
                <a:pPr lvl="2"/>
                <a:r>
                  <a:rPr lang="en-US" dirty="0"/>
                  <a:t>The two factors</a:t>
                </a:r>
              </a:p>
              <a:p>
                <a:pPr lvl="2"/>
                <a:r>
                  <a:rPr lang="en-US" dirty="0"/>
                  <a:t>Interactions between the two factors</a:t>
                </a:r>
              </a:p>
              <a:p>
                <a:r>
                  <a:rPr lang="en-US" dirty="0"/>
                  <a:t>3WD: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49D09-0895-0E47-A927-4DF30AA5A7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5100"/>
                <a:ext cx="8229600" cy="5628425"/>
              </a:xfrm>
              <a:blipFill>
                <a:blip r:embed="rId2"/>
                <a:stretch>
                  <a:fillRect l="-1080" t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EEED6-5FA5-554B-A1C2-01B09CB048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52666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A560FA-9DAE-1448-B3F3-E4AA6C3E44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Calculating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A560FA-9DAE-1448-B3F3-E4AA6C3E44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7FB91-89FB-B248-B465-F8CE3E1795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912" y="1380743"/>
                <a:ext cx="8229600" cy="5105401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en-US" dirty="0"/>
                  <a:t>We measure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values. But we want to know the components of response.</a:t>
                </a:r>
              </a:p>
              <a:p>
                <a:r>
                  <a:rPr lang="en-US" dirty="0"/>
                  <a:t>0WD: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2WD: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Separate terms for</a:t>
                </a:r>
              </a:p>
              <a:p>
                <a:pPr lvl="2"/>
                <a:r>
                  <a:rPr lang="en-US" dirty="0"/>
                  <a:t>Baseline</a:t>
                </a:r>
              </a:p>
              <a:p>
                <a:pPr lvl="2"/>
                <a:r>
                  <a:rPr lang="en-US" dirty="0"/>
                  <a:t>The two factors</a:t>
                </a:r>
              </a:p>
              <a:p>
                <a:pPr lvl="2"/>
                <a:r>
                  <a:rPr lang="en-US" dirty="0"/>
                  <a:t>Interactions between the two factors</a:t>
                </a:r>
              </a:p>
              <a:p>
                <a:r>
                  <a:rPr lang="en-US" dirty="0"/>
                  <a:t>3WD: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7FB91-89FB-B248-B465-F8CE3E1795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912" y="1380743"/>
                <a:ext cx="8229600" cy="5105401"/>
              </a:xfrm>
              <a:blipFill>
                <a:blip r:embed="rId4"/>
                <a:stretch>
                  <a:fillRect l="-1079" t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820D-E29F-7A43-BAAA-000641ECCA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6188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9BD2-5FD1-1D45-8751-B2538C00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4444738" cy="838200"/>
          </a:xfrm>
        </p:spPr>
        <p:txBody>
          <a:bodyPr/>
          <a:lstStyle/>
          <a:p>
            <a:r>
              <a:rPr lang="en-US" dirty="0"/>
              <a:t>Calculate Components of Response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41FE8-A1C3-F747-B96C-B14919E5D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6371" y="1145355"/>
                <a:ext cx="3483204" cy="5206448"/>
              </a:xfrm>
            </p:spPr>
            <p:txBody>
              <a:bodyPr/>
              <a:lstStyle/>
              <a:p>
                <a:r>
                  <a:rPr lang="en-US" sz="2000" dirty="0"/>
                  <a:t>2WD</a:t>
                </a:r>
              </a:p>
              <a:p>
                <a:pPr lvl="1"/>
                <a:r>
                  <a:rPr lang="en-US" sz="2000" dirty="0"/>
                  <a:t>Factors: F1, F2, F3</a:t>
                </a:r>
              </a:p>
              <a:p>
                <a:pPr lvl="1"/>
                <a:r>
                  <a:rPr lang="en-US" sz="2000" dirty="0"/>
                  <a:t>Level values: -1, 0, 1 (0 is baseline)</a:t>
                </a:r>
              </a:p>
              <a:p>
                <a:r>
                  <a:rPr lang="en-US" sz="2000" dirty="0"/>
                  <a:t>Questions</a:t>
                </a:r>
              </a:p>
              <a:p>
                <a:pPr lvl="1"/>
                <a:r>
                  <a:rPr lang="en-US" sz="2000" dirty="0"/>
                  <a:t>Why no row of all 1’s or all -1’s?</a:t>
                </a:r>
              </a:p>
              <a:p>
                <a:pPr lvl="1"/>
                <a:r>
                  <a:rPr lang="en-US" sz="2000" dirty="0"/>
                  <a:t>Find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000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000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41FE8-A1C3-F747-B96C-B14919E5D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6371" y="1145355"/>
                <a:ext cx="3483204" cy="5206448"/>
              </a:xfrm>
              <a:blipFill>
                <a:blip r:embed="rId3"/>
                <a:stretch>
                  <a:fillRect l="-1455" t="-730" r="-3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D4839-0173-A944-9463-C13D2B0CE9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1FF6651-384C-1347-A073-62055D3022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971028"/>
                  </p:ext>
                </p:extLst>
              </p:nvPr>
            </p:nvGraphicFramePr>
            <p:xfrm>
              <a:off x="5284117" y="409282"/>
              <a:ext cx="2818615" cy="6105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0789">
                      <a:extLst>
                        <a:ext uri="{9D8B030D-6E8A-4147-A177-3AD203B41FA5}">
                          <a16:colId xmlns:a16="http://schemas.microsoft.com/office/drawing/2014/main" val="261299034"/>
                        </a:ext>
                      </a:extLst>
                    </a:gridCol>
                    <a:gridCol w="502063">
                      <a:extLst>
                        <a:ext uri="{9D8B030D-6E8A-4147-A177-3AD203B41FA5}">
                          <a16:colId xmlns:a16="http://schemas.microsoft.com/office/drawing/2014/main" val="1664871799"/>
                        </a:ext>
                      </a:extLst>
                    </a:gridCol>
                    <a:gridCol w="564484">
                      <a:extLst>
                        <a:ext uri="{9D8B030D-6E8A-4147-A177-3AD203B41FA5}">
                          <a16:colId xmlns:a16="http://schemas.microsoft.com/office/drawing/2014/main" val="3741325556"/>
                        </a:ext>
                      </a:extLst>
                    </a:gridCol>
                    <a:gridCol w="531279">
                      <a:extLst>
                        <a:ext uri="{9D8B030D-6E8A-4147-A177-3AD203B41FA5}">
                          <a16:colId xmlns:a16="http://schemas.microsoft.com/office/drawing/2014/main" val="4264674326"/>
                        </a:ext>
                      </a:extLst>
                    </a:gridCol>
                  </a:tblGrid>
                  <a:tr h="2386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85540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454787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806445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1756256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100349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517152"/>
                      </a:ext>
                    </a:extLst>
                  </a:tr>
                  <a:tr h="11984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40946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150790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5201886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10884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880789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65525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8160173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07166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138800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52181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87239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653637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1998362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2289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1FF6651-384C-1347-A073-62055D3022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971028"/>
                  </p:ext>
                </p:extLst>
              </p:nvPr>
            </p:nvGraphicFramePr>
            <p:xfrm>
              <a:off x="5284117" y="409282"/>
              <a:ext cx="2818615" cy="6105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0789">
                      <a:extLst>
                        <a:ext uri="{9D8B030D-6E8A-4147-A177-3AD203B41FA5}">
                          <a16:colId xmlns:a16="http://schemas.microsoft.com/office/drawing/2014/main" val="261299034"/>
                        </a:ext>
                      </a:extLst>
                    </a:gridCol>
                    <a:gridCol w="502063">
                      <a:extLst>
                        <a:ext uri="{9D8B030D-6E8A-4147-A177-3AD203B41FA5}">
                          <a16:colId xmlns:a16="http://schemas.microsoft.com/office/drawing/2014/main" val="1664871799"/>
                        </a:ext>
                      </a:extLst>
                    </a:gridCol>
                    <a:gridCol w="564484">
                      <a:extLst>
                        <a:ext uri="{9D8B030D-6E8A-4147-A177-3AD203B41FA5}">
                          <a16:colId xmlns:a16="http://schemas.microsoft.com/office/drawing/2014/main" val="3741325556"/>
                        </a:ext>
                      </a:extLst>
                    </a:gridCol>
                    <a:gridCol w="531279">
                      <a:extLst>
                        <a:ext uri="{9D8B030D-6E8A-4147-A177-3AD203B41FA5}">
                          <a16:colId xmlns:a16="http://schemas.microsoft.com/office/drawing/2014/main" val="4264674326"/>
                        </a:ext>
                      </a:extLst>
                    </a:gridCol>
                  </a:tblGrid>
                  <a:tr h="3141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31" t="-4000" r="-131959" b="-184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8554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4547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806445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175625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10034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51715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40946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15079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52018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10884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88078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65525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816017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07166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13880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52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8723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6536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199836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2289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38157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D1BA-B4AB-444C-95E4-A49215AFF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Response in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781CD-6888-C148-B010-2BC47B2432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F528FF-DFFA-8F46-8458-40905D76357B}"/>
                  </a:ext>
                </a:extLst>
              </p:cNvPr>
              <p:cNvSpPr txBox="1"/>
              <p:nvPr/>
            </p:nvSpPr>
            <p:spPr>
              <a:xfrm>
                <a:off x="5261821" y="832104"/>
                <a:ext cx="1030026" cy="441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F528FF-DFFA-8F46-8458-40905D763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821" y="832104"/>
                <a:ext cx="1030026" cy="441403"/>
              </a:xfrm>
              <a:prstGeom prst="rect">
                <a:avLst/>
              </a:prstGeom>
              <a:blipFill>
                <a:blip r:embed="rId3"/>
                <a:stretch>
                  <a:fillRect l="-6098" r="-122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4512A969-132D-F743-ABFA-89306E5BF3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2852202"/>
                  </p:ext>
                </p:extLst>
              </p:nvPr>
            </p:nvGraphicFramePr>
            <p:xfrm>
              <a:off x="690481" y="2414854"/>
              <a:ext cx="1988712" cy="1060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7393">
                      <a:extLst>
                        <a:ext uri="{9D8B030D-6E8A-4147-A177-3AD203B41FA5}">
                          <a16:colId xmlns:a16="http://schemas.microsoft.com/office/drawing/2014/main" val="1582412665"/>
                        </a:ext>
                      </a:extLst>
                    </a:gridCol>
                    <a:gridCol w="547393">
                      <a:extLst>
                        <a:ext uri="{9D8B030D-6E8A-4147-A177-3AD203B41FA5}">
                          <a16:colId xmlns:a16="http://schemas.microsoft.com/office/drawing/2014/main" val="597313611"/>
                        </a:ext>
                      </a:extLst>
                    </a:gridCol>
                    <a:gridCol w="893926">
                      <a:extLst>
                        <a:ext uri="{9D8B030D-6E8A-4147-A177-3AD203B41FA5}">
                          <a16:colId xmlns:a16="http://schemas.microsoft.com/office/drawing/2014/main" val="3352992137"/>
                        </a:ext>
                      </a:extLst>
                    </a:gridCol>
                  </a:tblGrid>
                  <a:tr h="30147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7593916"/>
                      </a:ext>
                    </a:extLst>
                  </a:tr>
                  <a:tr h="30147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772994"/>
                      </a:ext>
                    </a:extLst>
                  </a:tr>
                  <a:tr h="30147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5950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4512A969-132D-F743-ABFA-89306E5BF3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2852202"/>
                  </p:ext>
                </p:extLst>
              </p:nvPr>
            </p:nvGraphicFramePr>
            <p:xfrm>
              <a:off x="690481" y="2414854"/>
              <a:ext cx="1988712" cy="1060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7393">
                      <a:extLst>
                        <a:ext uri="{9D8B030D-6E8A-4147-A177-3AD203B41FA5}">
                          <a16:colId xmlns:a16="http://schemas.microsoft.com/office/drawing/2014/main" val="1582412665"/>
                        </a:ext>
                      </a:extLst>
                    </a:gridCol>
                    <a:gridCol w="547393">
                      <a:extLst>
                        <a:ext uri="{9D8B030D-6E8A-4147-A177-3AD203B41FA5}">
                          <a16:colId xmlns:a16="http://schemas.microsoft.com/office/drawing/2014/main" val="597313611"/>
                        </a:ext>
                      </a:extLst>
                    </a:gridCol>
                    <a:gridCol w="893926">
                      <a:extLst>
                        <a:ext uri="{9D8B030D-6E8A-4147-A177-3AD203B41FA5}">
                          <a16:colId xmlns:a16="http://schemas.microsoft.com/office/drawing/2014/main" val="3352992137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26" t="-6452" r="-272093" b="-19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2535" t="-6452" r="-4225" b="-1903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5939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77299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5950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8B28B00-99CF-5E46-8C48-356CE32CB656}"/>
              </a:ext>
            </a:extLst>
          </p:cNvPr>
          <p:cNvSpPr txBox="1"/>
          <p:nvPr/>
        </p:nvSpPr>
        <p:spPr>
          <a:xfrm>
            <a:off x="257956" y="241485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9">
                <a:extLst>
                  <a:ext uri="{FF2B5EF4-FFF2-40B4-BE49-F238E27FC236}">
                    <a16:creationId xmlns:a16="http://schemas.microsoft.com/office/drawing/2014/main" id="{7A79A05F-AED1-504B-9CD0-F4B2672D91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7289803"/>
                  </p:ext>
                </p:extLst>
              </p:nvPr>
            </p:nvGraphicFramePr>
            <p:xfrm>
              <a:off x="696577" y="3691966"/>
              <a:ext cx="1988712" cy="1060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7393">
                      <a:extLst>
                        <a:ext uri="{9D8B030D-6E8A-4147-A177-3AD203B41FA5}">
                          <a16:colId xmlns:a16="http://schemas.microsoft.com/office/drawing/2014/main" val="1582412665"/>
                        </a:ext>
                      </a:extLst>
                    </a:gridCol>
                    <a:gridCol w="547393">
                      <a:extLst>
                        <a:ext uri="{9D8B030D-6E8A-4147-A177-3AD203B41FA5}">
                          <a16:colId xmlns:a16="http://schemas.microsoft.com/office/drawing/2014/main" val="597313611"/>
                        </a:ext>
                      </a:extLst>
                    </a:gridCol>
                    <a:gridCol w="893926">
                      <a:extLst>
                        <a:ext uri="{9D8B030D-6E8A-4147-A177-3AD203B41FA5}">
                          <a16:colId xmlns:a16="http://schemas.microsoft.com/office/drawing/2014/main" val="3352992137"/>
                        </a:ext>
                      </a:extLst>
                    </a:gridCol>
                  </a:tblGrid>
                  <a:tr h="30147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7593916"/>
                      </a:ext>
                    </a:extLst>
                  </a:tr>
                  <a:tr h="30147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772994"/>
                      </a:ext>
                    </a:extLst>
                  </a:tr>
                  <a:tr h="30147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5950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9">
                <a:extLst>
                  <a:ext uri="{FF2B5EF4-FFF2-40B4-BE49-F238E27FC236}">
                    <a16:creationId xmlns:a16="http://schemas.microsoft.com/office/drawing/2014/main" id="{7A79A05F-AED1-504B-9CD0-F4B2672D91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7289803"/>
                  </p:ext>
                </p:extLst>
              </p:nvPr>
            </p:nvGraphicFramePr>
            <p:xfrm>
              <a:off x="696577" y="3691966"/>
              <a:ext cx="1988712" cy="1060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7393">
                      <a:extLst>
                        <a:ext uri="{9D8B030D-6E8A-4147-A177-3AD203B41FA5}">
                          <a16:colId xmlns:a16="http://schemas.microsoft.com/office/drawing/2014/main" val="1582412665"/>
                        </a:ext>
                      </a:extLst>
                    </a:gridCol>
                    <a:gridCol w="547393">
                      <a:extLst>
                        <a:ext uri="{9D8B030D-6E8A-4147-A177-3AD203B41FA5}">
                          <a16:colId xmlns:a16="http://schemas.microsoft.com/office/drawing/2014/main" val="597313611"/>
                        </a:ext>
                      </a:extLst>
                    </a:gridCol>
                    <a:gridCol w="893926">
                      <a:extLst>
                        <a:ext uri="{9D8B030D-6E8A-4147-A177-3AD203B41FA5}">
                          <a16:colId xmlns:a16="http://schemas.microsoft.com/office/drawing/2014/main" val="3352992137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6452" r="-272093" b="-1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2535" t="-6452" r="-2817" b="-1935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5939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77299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5950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2CEA08C-0F8E-954E-BFF3-373756DFF88E}"/>
              </a:ext>
            </a:extLst>
          </p:cNvPr>
          <p:cNvSpPr txBox="1"/>
          <p:nvPr/>
        </p:nvSpPr>
        <p:spPr>
          <a:xfrm>
            <a:off x="242607" y="365512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9">
                <a:extLst>
                  <a:ext uri="{FF2B5EF4-FFF2-40B4-BE49-F238E27FC236}">
                    <a16:creationId xmlns:a16="http://schemas.microsoft.com/office/drawing/2014/main" id="{4B1C0FB0-5F65-CF46-B743-055CEBD27A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3857478"/>
                  </p:ext>
                </p:extLst>
              </p:nvPr>
            </p:nvGraphicFramePr>
            <p:xfrm>
              <a:off x="702673" y="4923358"/>
              <a:ext cx="1988712" cy="1060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7393">
                      <a:extLst>
                        <a:ext uri="{9D8B030D-6E8A-4147-A177-3AD203B41FA5}">
                          <a16:colId xmlns:a16="http://schemas.microsoft.com/office/drawing/2014/main" val="1582412665"/>
                        </a:ext>
                      </a:extLst>
                    </a:gridCol>
                    <a:gridCol w="547393">
                      <a:extLst>
                        <a:ext uri="{9D8B030D-6E8A-4147-A177-3AD203B41FA5}">
                          <a16:colId xmlns:a16="http://schemas.microsoft.com/office/drawing/2014/main" val="597313611"/>
                        </a:ext>
                      </a:extLst>
                    </a:gridCol>
                    <a:gridCol w="893926">
                      <a:extLst>
                        <a:ext uri="{9D8B030D-6E8A-4147-A177-3AD203B41FA5}">
                          <a16:colId xmlns:a16="http://schemas.microsoft.com/office/drawing/2014/main" val="3352992137"/>
                        </a:ext>
                      </a:extLst>
                    </a:gridCol>
                  </a:tblGrid>
                  <a:tr h="30147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7593916"/>
                      </a:ext>
                    </a:extLst>
                  </a:tr>
                  <a:tr h="30147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772994"/>
                      </a:ext>
                    </a:extLst>
                  </a:tr>
                  <a:tr h="30147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5950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9">
                <a:extLst>
                  <a:ext uri="{FF2B5EF4-FFF2-40B4-BE49-F238E27FC236}">
                    <a16:creationId xmlns:a16="http://schemas.microsoft.com/office/drawing/2014/main" id="{4B1C0FB0-5F65-CF46-B743-055CEBD27A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3857478"/>
                  </p:ext>
                </p:extLst>
              </p:nvPr>
            </p:nvGraphicFramePr>
            <p:xfrm>
              <a:off x="702673" y="4923358"/>
              <a:ext cx="1988712" cy="1060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7393">
                      <a:extLst>
                        <a:ext uri="{9D8B030D-6E8A-4147-A177-3AD203B41FA5}">
                          <a16:colId xmlns:a16="http://schemas.microsoft.com/office/drawing/2014/main" val="1582412665"/>
                        </a:ext>
                      </a:extLst>
                    </a:gridCol>
                    <a:gridCol w="547393">
                      <a:extLst>
                        <a:ext uri="{9D8B030D-6E8A-4147-A177-3AD203B41FA5}">
                          <a16:colId xmlns:a16="http://schemas.microsoft.com/office/drawing/2014/main" val="597313611"/>
                        </a:ext>
                      </a:extLst>
                    </a:gridCol>
                    <a:gridCol w="893926">
                      <a:extLst>
                        <a:ext uri="{9D8B030D-6E8A-4147-A177-3AD203B41FA5}">
                          <a16:colId xmlns:a16="http://schemas.microsoft.com/office/drawing/2014/main" val="3352992137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326" t="-6452" r="-272093" b="-1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2535" t="-6452" r="-4225" b="-1935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5939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77299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5950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6907CE0-2C3E-9F43-A865-9D2B7D80ED71}"/>
              </a:ext>
            </a:extLst>
          </p:cNvPr>
          <p:cNvSpPr txBox="1"/>
          <p:nvPr/>
        </p:nvSpPr>
        <p:spPr>
          <a:xfrm>
            <a:off x="248703" y="488652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6FE953AF-F5FA-5E4D-A1EA-567890A9A8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0892057"/>
                  </p:ext>
                </p:extLst>
              </p:nvPr>
            </p:nvGraphicFramePr>
            <p:xfrm>
              <a:off x="4871293" y="2158830"/>
              <a:ext cx="2279316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9155">
                      <a:extLst>
                        <a:ext uri="{9D8B030D-6E8A-4147-A177-3AD203B41FA5}">
                          <a16:colId xmlns:a16="http://schemas.microsoft.com/office/drawing/2014/main" val="4090532726"/>
                        </a:ext>
                      </a:extLst>
                    </a:gridCol>
                    <a:gridCol w="475488">
                      <a:extLst>
                        <a:ext uri="{9D8B030D-6E8A-4147-A177-3AD203B41FA5}">
                          <a16:colId xmlns:a16="http://schemas.microsoft.com/office/drawing/2014/main" val="1268010344"/>
                        </a:ext>
                      </a:extLst>
                    </a:gridCol>
                    <a:gridCol w="438912">
                      <a:extLst>
                        <a:ext uri="{9D8B030D-6E8A-4147-A177-3AD203B41FA5}">
                          <a16:colId xmlns:a16="http://schemas.microsoft.com/office/drawing/2014/main" val="2844031224"/>
                        </a:ext>
                      </a:extLst>
                    </a:gridCol>
                    <a:gridCol w="365761">
                      <a:extLst>
                        <a:ext uri="{9D8B030D-6E8A-4147-A177-3AD203B41FA5}">
                          <a16:colId xmlns:a16="http://schemas.microsoft.com/office/drawing/2014/main" val="3749673277"/>
                        </a:ext>
                      </a:extLst>
                    </a:gridCol>
                  </a:tblGrid>
                  <a:tr h="279400">
                    <a:tc>
                      <a:txBody>
                        <a:bodyPr/>
                        <a:lstStyle/>
                        <a:p>
                          <a:pPr algn="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9383361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0304260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07744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6FE953AF-F5FA-5E4D-A1EA-567890A9A8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0892057"/>
                  </p:ext>
                </p:extLst>
              </p:nvPr>
            </p:nvGraphicFramePr>
            <p:xfrm>
              <a:off x="4871293" y="2158830"/>
              <a:ext cx="2279316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9155">
                      <a:extLst>
                        <a:ext uri="{9D8B030D-6E8A-4147-A177-3AD203B41FA5}">
                          <a16:colId xmlns:a16="http://schemas.microsoft.com/office/drawing/2014/main" val="4090532726"/>
                        </a:ext>
                      </a:extLst>
                    </a:gridCol>
                    <a:gridCol w="475488">
                      <a:extLst>
                        <a:ext uri="{9D8B030D-6E8A-4147-A177-3AD203B41FA5}">
                          <a16:colId xmlns:a16="http://schemas.microsoft.com/office/drawing/2014/main" val="1268010344"/>
                        </a:ext>
                      </a:extLst>
                    </a:gridCol>
                    <a:gridCol w="438912">
                      <a:extLst>
                        <a:ext uri="{9D8B030D-6E8A-4147-A177-3AD203B41FA5}">
                          <a16:colId xmlns:a16="http://schemas.microsoft.com/office/drawing/2014/main" val="2844031224"/>
                        </a:ext>
                      </a:extLst>
                    </a:gridCol>
                    <a:gridCol w="365761">
                      <a:extLst>
                        <a:ext uri="{9D8B030D-6E8A-4147-A177-3AD203B41FA5}">
                          <a16:colId xmlns:a16="http://schemas.microsoft.com/office/drawing/2014/main" val="3749673277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938336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t="-103704" r="-131646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030426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t="-203704" r="-131646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07744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224DDC-118C-5B42-ABA0-EA16D27C2A54}"/>
                  </a:ext>
                </a:extLst>
              </p:cNvPr>
              <p:cNvSpPr txBox="1"/>
              <p:nvPr/>
            </p:nvSpPr>
            <p:spPr>
              <a:xfrm>
                <a:off x="3649484" y="2549534"/>
                <a:ext cx="1221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F1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224DDC-118C-5B42-ABA0-EA16D27C2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484" y="2549534"/>
                <a:ext cx="1221809" cy="369332"/>
              </a:xfrm>
              <a:prstGeom prst="rect">
                <a:avLst/>
              </a:prstGeom>
              <a:blipFill>
                <a:blip r:embed="rId8"/>
                <a:stretch>
                  <a:fillRect l="-412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7DB6394-15B4-D54E-9D03-632D58450E33}"/>
                  </a:ext>
                </a:extLst>
              </p:cNvPr>
              <p:cNvSpPr txBox="1"/>
              <p:nvPr/>
            </p:nvSpPr>
            <p:spPr>
              <a:xfrm>
                <a:off x="5690802" y="1339475"/>
                <a:ext cx="1130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F2 (j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7DB6394-15B4-D54E-9D03-632D58450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802" y="1339475"/>
                <a:ext cx="1130438" cy="369332"/>
              </a:xfrm>
              <a:prstGeom prst="rect">
                <a:avLst/>
              </a:prstGeom>
              <a:blipFill>
                <a:blip r:embed="rId9"/>
                <a:stretch>
                  <a:fillRect l="-444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BA967F99-7E0D-BE42-8CA9-4045F97E86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5800590"/>
                  </p:ext>
                </p:extLst>
              </p:nvPr>
            </p:nvGraphicFramePr>
            <p:xfrm>
              <a:off x="679904" y="1000633"/>
              <a:ext cx="55168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1688">
                      <a:extLst>
                        <a:ext uri="{9D8B030D-6E8A-4147-A177-3AD203B41FA5}">
                          <a16:colId xmlns:a16="http://schemas.microsoft.com/office/drawing/2014/main" val="37403004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7335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3251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BA967F99-7E0D-BE42-8CA9-4045F97E86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5800590"/>
                  </p:ext>
                </p:extLst>
              </p:nvPr>
            </p:nvGraphicFramePr>
            <p:xfrm>
              <a:off x="679904" y="1000633"/>
              <a:ext cx="55168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1688">
                      <a:extLst>
                        <a:ext uri="{9D8B030D-6E8A-4147-A177-3AD203B41FA5}">
                          <a16:colId xmlns:a16="http://schemas.microsoft.com/office/drawing/2014/main" val="37403004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2273" r="-6818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335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3251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Table 20">
                <a:extLst>
                  <a:ext uri="{FF2B5EF4-FFF2-40B4-BE49-F238E27FC236}">
                    <a16:creationId xmlns:a16="http://schemas.microsoft.com/office/drawing/2014/main" id="{F57A992B-2E50-A444-9A78-86DDD29758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5514641"/>
                  </p:ext>
                </p:extLst>
              </p:nvPr>
            </p:nvGraphicFramePr>
            <p:xfrm>
              <a:off x="6045708" y="1716371"/>
              <a:ext cx="144322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1614">
                      <a:extLst>
                        <a:ext uri="{9D8B030D-6E8A-4147-A177-3AD203B41FA5}">
                          <a16:colId xmlns:a16="http://schemas.microsoft.com/office/drawing/2014/main" val="531846836"/>
                        </a:ext>
                      </a:extLst>
                    </a:gridCol>
                    <a:gridCol w="721614">
                      <a:extLst>
                        <a:ext uri="{9D8B030D-6E8A-4147-A177-3AD203B41FA5}">
                          <a16:colId xmlns:a16="http://schemas.microsoft.com/office/drawing/2014/main" val="22572414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91973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Table 20">
                <a:extLst>
                  <a:ext uri="{FF2B5EF4-FFF2-40B4-BE49-F238E27FC236}">
                    <a16:creationId xmlns:a16="http://schemas.microsoft.com/office/drawing/2014/main" id="{F57A992B-2E50-A444-9A78-86DDD29758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5514641"/>
                  </p:ext>
                </p:extLst>
              </p:nvPr>
            </p:nvGraphicFramePr>
            <p:xfrm>
              <a:off x="6045708" y="1716371"/>
              <a:ext cx="144322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1614">
                      <a:extLst>
                        <a:ext uri="{9D8B030D-6E8A-4147-A177-3AD203B41FA5}">
                          <a16:colId xmlns:a16="http://schemas.microsoft.com/office/drawing/2014/main" val="531846836"/>
                        </a:ext>
                      </a:extLst>
                    </a:gridCol>
                    <a:gridCol w="721614">
                      <a:extLst>
                        <a:ext uri="{9D8B030D-6E8A-4147-A177-3AD203B41FA5}">
                          <a16:colId xmlns:a16="http://schemas.microsoft.com/office/drawing/2014/main" val="22572414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754" t="-3333" r="-103509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1754" t="-3333" r="-3509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919736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1" name="Table 15">
            <a:extLst>
              <a:ext uri="{FF2B5EF4-FFF2-40B4-BE49-F238E27FC236}">
                <a16:creationId xmlns:a16="http://schemas.microsoft.com/office/drawing/2014/main" id="{0654D1DA-352D-5E4E-82E0-79B92BE80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434558"/>
              </p:ext>
            </p:extLst>
          </p:nvPr>
        </p:nvGraphicFramePr>
        <p:xfrm>
          <a:off x="5023693" y="3838278"/>
          <a:ext cx="128016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1268010344"/>
                    </a:ext>
                  </a:extLst>
                </a:gridCol>
                <a:gridCol w="438912">
                  <a:extLst>
                    <a:ext uri="{9D8B030D-6E8A-4147-A177-3AD203B41FA5}">
                      <a16:colId xmlns:a16="http://schemas.microsoft.com/office/drawing/2014/main" val="2844031224"/>
                    </a:ext>
                  </a:extLst>
                </a:gridCol>
                <a:gridCol w="365761">
                  <a:extLst>
                    <a:ext uri="{9D8B030D-6E8A-4147-A177-3AD203B41FA5}">
                      <a16:colId xmlns:a16="http://schemas.microsoft.com/office/drawing/2014/main" val="374967327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8336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30426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77441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ACF703-EA02-0C49-A7D0-562EBE3E6883}"/>
                  </a:ext>
                </a:extLst>
              </p:cNvPr>
              <p:cNvSpPr txBox="1"/>
              <p:nvPr/>
            </p:nvSpPr>
            <p:spPr>
              <a:xfrm>
                <a:off x="3801884" y="4228982"/>
                <a:ext cx="1221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F1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ACF703-EA02-0C49-A7D0-562EBE3E6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884" y="4228982"/>
                <a:ext cx="1221809" cy="369332"/>
              </a:xfrm>
              <a:prstGeom prst="rect">
                <a:avLst/>
              </a:prstGeom>
              <a:blipFill>
                <a:blip r:embed="rId8"/>
                <a:stretch>
                  <a:fillRect l="-4124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2B7CA6-5282-AB4B-97E1-BC6E9E9D66FC}"/>
                  </a:ext>
                </a:extLst>
              </p:cNvPr>
              <p:cNvSpPr txBox="1"/>
              <p:nvPr/>
            </p:nvSpPr>
            <p:spPr>
              <a:xfrm>
                <a:off x="5257986" y="3402971"/>
                <a:ext cx="1130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F3 (j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2B7CA6-5282-AB4B-97E1-BC6E9E9D6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986" y="3402971"/>
                <a:ext cx="1130438" cy="369332"/>
              </a:xfrm>
              <a:prstGeom prst="rect">
                <a:avLst/>
              </a:prstGeom>
              <a:blipFill>
                <a:blip r:embed="rId12"/>
                <a:stretch>
                  <a:fillRect l="-5556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Table 15">
            <a:extLst>
              <a:ext uri="{FF2B5EF4-FFF2-40B4-BE49-F238E27FC236}">
                <a16:creationId xmlns:a16="http://schemas.microsoft.com/office/drawing/2014/main" id="{6E32713E-A346-FF40-A062-4227B2CFD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717189"/>
              </p:ext>
            </p:extLst>
          </p:nvPr>
        </p:nvGraphicFramePr>
        <p:xfrm>
          <a:off x="5029789" y="5536014"/>
          <a:ext cx="128016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1268010344"/>
                    </a:ext>
                  </a:extLst>
                </a:gridCol>
                <a:gridCol w="438912">
                  <a:extLst>
                    <a:ext uri="{9D8B030D-6E8A-4147-A177-3AD203B41FA5}">
                      <a16:colId xmlns:a16="http://schemas.microsoft.com/office/drawing/2014/main" val="2844031224"/>
                    </a:ext>
                  </a:extLst>
                </a:gridCol>
                <a:gridCol w="365761">
                  <a:extLst>
                    <a:ext uri="{9D8B030D-6E8A-4147-A177-3AD203B41FA5}">
                      <a16:colId xmlns:a16="http://schemas.microsoft.com/office/drawing/2014/main" val="374967327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8336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30426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77441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C92AF1-60E7-B147-8C75-77B6AAACCB18}"/>
                  </a:ext>
                </a:extLst>
              </p:cNvPr>
              <p:cNvSpPr txBox="1"/>
              <p:nvPr/>
            </p:nvSpPr>
            <p:spPr>
              <a:xfrm>
                <a:off x="3807980" y="5926718"/>
                <a:ext cx="1221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F1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C92AF1-60E7-B147-8C75-77B6AAACC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980" y="5926718"/>
                <a:ext cx="1221809" cy="369332"/>
              </a:xfrm>
              <a:prstGeom prst="rect">
                <a:avLst/>
              </a:prstGeom>
              <a:blipFill>
                <a:blip r:embed="rId13"/>
                <a:stretch>
                  <a:fillRect l="-5208" t="-6667" r="-10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12E32C-F0E9-4340-8C90-9544756A6D06}"/>
                  </a:ext>
                </a:extLst>
              </p:cNvPr>
              <p:cNvSpPr txBox="1"/>
              <p:nvPr/>
            </p:nvSpPr>
            <p:spPr>
              <a:xfrm>
                <a:off x="5264082" y="5100707"/>
                <a:ext cx="1130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F3 (j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12E32C-F0E9-4340-8C90-9544756A6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082" y="5100707"/>
                <a:ext cx="1130438" cy="369332"/>
              </a:xfrm>
              <a:prstGeom prst="rect">
                <a:avLst/>
              </a:prstGeom>
              <a:blipFill>
                <a:blip r:embed="rId14"/>
                <a:stretch>
                  <a:fillRect l="-4444" t="-6667" r="-11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149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6" grpId="0"/>
      <p:bldP spid="17" grpId="0"/>
      <p:bldP spid="22" grpId="0"/>
      <p:bldP spid="23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B84E58-D828-B64D-8C76-50A3CD96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381000"/>
            <a:ext cx="8759952" cy="838200"/>
          </a:xfrm>
        </p:spPr>
        <p:txBody>
          <a:bodyPr/>
          <a:lstStyle/>
          <a:p>
            <a:r>
              <a:rPr lang="en-US" dirty="0"/>
              <a:t>Reducing the Complexity of TFC Designs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CA9AAC-B2D8-1B46-AF1F-B4FE5594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Focus on interaction between high impact factors</a:t>
            </a:r>
          </a:p>
          <a:p>
            <a:r>
              <a:rPr lang="en-US" sz="2400" dirty="0"/>
              <a:t>Strategic selection of the number of levels</a:t>
            </a:r>
          </a:p>
          <a:p>
            <a:pPr lvl="1"/>
            <a:r>
              <a:rPr lang="en-US" sz="2000" dirty="0"/>
              <a:t>Only explore more levels for those factors that have large impact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152CA-E149-F346-BA39-B7DA0623E9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3727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9F352-6C99-8B43-838F-B87D0859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3A45B-8394-E249-A84B-09EBA8F13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E8C35-52DB-7042-B8C7-152C7F293B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54074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Experimental Design Basics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C6BA4B-74E7-7948-B93C-9747C3674F90}"/>
                  </a:ext>
                </a:extLst>
              </p:cNvPr>
              <p:cNvSpPr txBox="1"/>
              <p:nvPr/>
            </p:nvSpPr>
            <p:spPr>
              <a:xfrm>
                <a:off x="472216" y="4511611"/>
                <a:ext cx="3202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index of factors.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∈{1,2}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C6BA4B-74E7-7948-B93C-9747C3674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16" y="4511611"/>
                <a:ext cx="3202159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7D2B4-D3FA-3747-9FCC-3B4F36932AAC}"/>
                  </a:ext>
                </a:extLst>
              </p:cNvPr>
              <p:cNvSpPr txBox="1"/>
              <p:nvPr/>
            </p:nvSpPr>
            <p:spPr>
              <a:xfrm>
                <a:off x="472216" y="4811178"/>
                <a:ext cx="7522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level of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𝑖𝑛𝑐𝑙𝑎𝑠𝑠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”, 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𝑝𝑢𝑙𝑙𝑜𝑢𝑡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∈{“1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h𝑜𝑢𝑟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”, “4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h𝑜𝑢𝑟𝑠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”}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7D2B4-D3FA-3747-9FCC-3B4F36932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16" y="4811178"/>
                <a:ext cx="7522187" cy="369332"/>
              </a:xfrm>
              <a:prstGeom prst="rect">
                <a:avLst/>
              </a:prstGeom>
              <a:blipFill>
                <a:blip r:embed="rId4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3927495" y="1647539"/>
                <a:ext cx="24411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the baseline (</a:t>
                </a:r>
                <a:r>
                  <a:rPr lang="en-US" u="sng" dirty="0"/>
                  <a:t>given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495" y="1647539"/>
                <a:ext cx="2441181" cy="276999"/>
              </a:xfrm>
              <a:prstGeom prst="rect">
                <a:avLst/>
              </a:prstGeom>
              <a:blipFill>
                <a:blip r:embed="rId5"/>
                <a:stretch>
                  <a:fillRect l="-3627" t="-26087" r="-4663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7467B56D-EAF6-1745-BE69-38D0FBF45F8A}"/>
              </a:ext>
            </a:extLst>
          </p:cNvPr>
          <p:cNvGrpSpPr/>
          <p:nvPr/>
        </p:nvGrpSpPr>
        <p:grpSpPr>
          <a:xfrm>
            <a:off x="466345" y="1008202"/>
            <a:ext cx="3081528" cy="2120255"/>
            <a:chOff x="713233" y="1008202"/>
            <a:chExt cx="3081528" cy="2120255"/>
          </a:xfrm>
        </p:grpSpPr>
        <p:pic>
          <p:nvPicPr>
            <p:cNvPr id="6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9AC22F4F-A2CE-2E46-B658-148DF7F3F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3233" y="1008202"/>
              <a:ext cx="3081528" cy="212025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ECAD084-3C20-3F45-8A98-08E3153D1B08}"/>
                </a:ext>
              </a:extLst>
            </p:cNvPr>
            <p:cNvSpPr txBox="1"/>
            <p:nvPr/>
          </p:nvSpPr>
          <p:spPr>
            <a:xfrm>
              <a:off x="2697480" y="1153392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Factor 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A7B4F4-9CA3-D44F-9524-71672321270B}"/>
                </a:ext>
              </a:extLst>
            </p:cNvPr>
            <p:cNvSpPr txBox="1"/>
            <p:nvPr/>
          </p:nvSpPr>
          <p:spPr>
            <a:xfrm rot="16200000">
              <a:off x="382375" y="2375058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Factor 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42B7E7-2595-444B-98CE-ABAEDE3ADE92}"/>
                  </a:ext>
                </a:extLst>
              </p:cNvPr>
              <p:cNvSpPr txBox="1"/>
              <p:nvPr/>
            </p:nvSpPr>
            <p:spPr>
              <a:xfrm>
                <a:off x="3898148" y="2143641"/>
                <a:ext cx="3734677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Single factor effect (</a:t>
                </a:r>
                <a:r>
                  <a:rPr lang="en-US" u="sng" dirty="0"/>
                  <a:t>calculated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42B7E7-2595-444B-98CE-ABAEDE3AD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148" y="2143641"/>
                <a:ext cx="3734677" cy="303096"/>
              </a:xfrm>
              <a:prstGeom prst="rect">
                <a:avLst/>
              </a:prstGeom>
              <a:blipFill>
                <a:blip r:embed="rId7"/>
                <a:stretch>
                  <a:fillRect l="-1356" t="-24000" r="-3051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79D5A3-3451-624B-B79C-444C3163C335}"/>
                  </a:ext>
                </a:extLst>
              </p:cNvPr>
              <p:cNvSpPr txBox="1"/>
              <p:nvPr/>
            </p:nvSpPr>
            <p:spPr>
              <a:xfrm>
                <a:off x="4441512" y="3834646"/>
                <a:ext cx="3018262" cy="705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,2,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,2,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79D5A3-3451-624B-B79C-444C3163C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512" y="3834646"/>
                <a:ext cx="3018262" cy="705001"/>
              </a:xfrm>
              <a:prstGeom prst="rect">
                <a:avLst/>
              </a:prstGeom>
              <a:blipFill>
                <a:blip r:embed="rId8"/>
                <a:stretch>
                  <a:fillRect l="-26778" t="-136842" r="-2092" b="-18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A1A11B6-BCEB-824A-9F8B-F72E2525A69E}"/>
                  </a:ext>
                </a:extLst>
              </p:cNvPr>
              <p:cNvSpPr txBox="1"/>
              <p:nvPr/>
            </p:nvSpPr>
            <p:spPr>
              <a:xfrm>
                <a:off x="472216" y="4304376"/>
                <a:ext cx="33822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Total number of experiments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A1A11B6-BCEB-824A-9F8B-F72E2525A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16" y="4304376"/>
                <a:ext cx="3382273" cy="276999"/>
              </a:xfrm>
              <a:prstGeom prst="rect">
                <a:avLst/>
              </a:prstGeom>
              <a:blipFill>
                <a:blip r:embed="rId9"/>
                <a:stretch>
                  <a:fillRect l="-2239" t="-21739" r="-2985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FE5C1B2-5B13-FB43-927F-C1E3B9803E84}"/>
              </a:ext>
            </a:extLst>
          </p:cNvPr>
          <p:cNvSpPr txBox="1"/>
          <p:nvPr/>
        </p:nvSpPr>
        <p:spPr>
          <a:xfrm>
            <a:off x="1442030" y="5650046"/>
            <a:ext cx="686072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Why decompose responses?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 way to understand the effect of factors and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Explicit understanding of assumptions of experiment.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3768818" y="965578"/>
                <a:ext cx="4998548" cy="4934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818" y="965578"/>
                <a:ext cx="4998548" cy="4934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A106BE-1C23-0F40-8B91-A2BA6122D9D8}"/>
                  </a:ext>
                </a:extLst>
              </p:cNvPr>
              <p:cNvSpPr txBox="1"/>
              <p:nvPr/>
            </p:nvSpPr>
            <p:spPr>
              <a:xfrm>
                <a:off x="353343" y="5109196"/>
                <a:ext cx="4172937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,2,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Measured</a:t>
                </a:r>
                <a:r>
                  <a:rPr lang="en-US" dirty="0"/>
                  <a:t> value of response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A106BE-1C23-0F40-8B91-A2BA6122D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43" y="5109196"/>
                <a:ext cx="4172937" cy="393121"/>
              </a:xfrm>
              <a:prstGeom prst="rect">
                <a:avLst/>
              </a:prstGeom>
              <a:blipFill>
                <a:blip r:embed="rId11"/>
                <a:stretch>
                  <a:fillRect t="-9375" r="-303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9482F4-F829-B44A-B33C-0071B0A08956}"/>
                  </a:ext>
                </a:extLst>
              </p:cNvPr>
              <p:cNvSpPr txBox="1"/>
              <p:nvPr/>
            </p:nvSpPr>
            <p:spPr>
              <a:xfrm>
                <a:off x="3888992" y="2577550"/>
                <a:ext cx="3866379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,2,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: Interaction effect (</a:t>
                </a:r>
                <a:r>
                  <a:rPr lang="en-US" u="sng" dirty="0"/>
                  <a:t>calculated</a:t>
                </a:r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9482F4-F829-B44A-B33C-0071B0A08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992" y="2577550"/>
                <a:ext cx="3866379" cy="300788"/>
              </a:xfrm>
              <a:prstGeom prst="rect">
                <a:avLst/>
              </a:prstGeom>
              <a:blipFill>
                <a:blip r:embed="rId12"/>
                <a:stretch>
                  <a:fillRect l="-2295" t="-29167" r="-2623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B67E87D-CC70-A54A-A83D-ACC21031952B}"/>
                  </a:ext>
                </a:extLst>
              </p:cNvPr>
              <p:cNvSpPr txBox="1"/>
              <p:nvPr/>
            </p:nvSpPr>
            <p:spPr>
              <a:xfrm>
                <a:off x="4441512" y="3158522"/>
                <a:ext cx="1284454" cy="707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B67E87D-CC70-A54A-A83D-ACC210319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512" y="3158522"/>
                <a:ext cx="1284454" cy="707310"/>
              </a:xfrm>
              <a:prstGeom prst="rect">
                <a:avLst/>
              </a:prstGeom>
              <a:blipFill>
                <a:blip r:embed="rId13"/>
                <a:stretch>
                  <a:fillRect l="-63725" t="-136842" r="-3922" b="-182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372CEE7-4604-584E-AFC5-F886F2268932}"/>
              </a:ext>
            </a:extLst>
          </p:cNvPr>
          <p:cNvSpPr txBox="1"/>
          <p:nvPr/>
        </p:nvSpPr>
        <p:spPr>
          <a:xfrm>
            <a:off x="3808770" y="289962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4196893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How Experiments, Levels are Indexed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C6BA4B-74E7-7948-B93C-9747C3674F90}"/>
                  </a:ext>
                </a:extLst>
              </p:cNvPr>
              <p:cNvSpPr txBox="1"/>
              <p:nvPr/>
            </p:nvSpPr>
            <p:spPr>
              <a:xfrm>
                <a:off x="365760" y="4261104"/>
                <a:ext cx="3157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– index of factors.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∈{1,2}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C6BA4B-74E7-7948-B93C-9747C3674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4261104"/>
                <a:ext cx="3157275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7D2B4-D3FA-3747-9FCC-3B4F36932AAC}"/>
                  </a:ext>
                </a:extLst>
              </p:cNvPr>
              <p:cNvSpPr txBox="1"/>
              <p:nvPr/>
            </p:nvSpPr>
            <p:spPr>
              <a:xfrm>
                <a:off x="371856" y="4596384"/>
                <a:ext cx="74260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- level of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𝑖𝑛𝑐𝑙𝑎𝑠𝑠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”, 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𝑝𝑢𝑙𝑙𝑜𝑢𝑡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∈{“1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h𝑜𝑢𝑟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”, “4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h𝑜𝑢𝑟𝑠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”}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7D2B4-D3FA-3747-9FCC-3B4F36932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56" y="4596384"/>
                <a:ext cx="7426007" cy="369332"/>
              </a:xfrm>
              <a:prstGeom prst="rect">
                <a:avLst/>
              </a:prstGeom>
              <a:blipFill>
                <a:blip r:embed="rId4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20">
                <a:extLst>
                  <a:ext uri="{FF2B5EF4-FFF2-40B4-BE49-F238E27FC236}">
                    <a16:creationId xmlns:a16="http://schemas.microsoft.com/office/drawing/2014/main" id="{58D0BA20-E356-854C-B92D-82301F1594C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447445" y="2150088"/>
              <a:ext cx="414791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2638">
                      <a:extLst>
                        <a:ext uri="{9D8B030D-6E8A-4147-A177-3AD203B41FA5}">
                          <a16:colId xmlns:a16="http://schemas.microsoft.com/office/drawing/2014/main" val="2779140159"/>
                        </a:ext>
                      </a:extLst>
                    </a:gridCol>
                    <a:gridCol w="1382638">
                      <a:extLst>
                        <a:ext uri="{9D8B030D-6E8A-4147-A177-3AD203B41FA5}">
                          <a16:colId xmlns:a16="http://schemas.microsoft.com/office/drawing/2014/main" val="1383316754"/>
                        </a:ext>
                      </a:extLst>
                    </a:gridCol>
                    <a:gridCol w="1382638">
                      <a:extLst>
                        <a:ext uri="{9D8B030D-6E8A-4147-A177-3AD203B41FA5}">
                          <a16:colId xmlns:a16="http://schemas.microsoft.com/office/drawing/2014/main" val="34136901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Time In </a:t>
                          </a:r>
                          <a:r>
                            <a:rPr lang="en-US" dirty="0" err="1"/>
                            <a:t>Instr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4644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hour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In-class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3811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hour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Pull-out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57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hours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In-class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50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hours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Pull-out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38250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20">
                <a:extLst>
                  <a:ext uri="{FF2B5EF4-FFF2-40B4-BE49-F238E27FC236}">
                    <a16:creationId xmlns:a16="http://schemas.microsoft.com/office/drawing/2014/main" id="{58D0BA20-E356-854C-B92D-82301F1594C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447445" y="2150088"/>
              <a:ext cx="414791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2638">
                      <a:extLst>
                        <a:ext uri="{9D8B030D-6E8A-4147-A177-3AD203B41FA5}">
                          <a16:colId xmlns:a16="http://schemas.microsoft.com/office/drawing/2014/main" val="2779140159"/>
                        </a:ext>
                      </a:extLst>
                    </a:gridCol>
                    <a:gridCol w="1382638">
                      <a:extLst>
                        <a:ext uri="{9D8B030D-6E8A-4147-A177-3AD203B41FA5}">
                          <a16:colId xmlns:a16="http://schemas.microsoft.com/office/drawing/2014/main" val="1383316754"/>
                        </a:ext>
                      </a:extLst>
                    </a:gridCol>
                    <a:gridCol w="1382638">
                      <a:extLst>
                        <a:ext uri="{9D8B030D-6E8A-4147-A177-3AD203B41FA5}">
                          <a16:colId xmlns:a16="http://schemas.microsoft.com/office/drawing/2014/main" val="34136901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Time In </a:t>
                          </a:r>
                          <a:r>
                            <a:rPr lang="en-US" dirty="0" err="1"/>
                            <a:t>Instr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4644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17" t="-103333" r="-20275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hour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In-class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3811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17" t="-210345" r="-202752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hour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Pull-out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57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17" t="-300000" r="-202752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hours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In-class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50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17" t="-413793" r="-20275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hours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Pull-out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38250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B680921-C925-274A-9F69-CD67C7FD5F1B}"/>
              </a:ext>
            </a:extLst>
          </p:cNvPr>
          <p:cNvSpPr txBox="1"/>
          <p:nvPr/>
        </p:nvSpPr>
        <p:spPr>
          <a:xfrm>
            <a:off x="5921982" y="176968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Factor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7E8E00-A58F-1946-9A97-01BD983A6A5D}"/>
              </a:ext>
            </a:extLst>
          </p:cNvPr>
          <p:cNvSpPr txBox="1"/>
          <p:nvPr/>
        </p:nvSpPr>
        <p:spPr>
          <a:xfrm>
            <a:off x="7354542" y="177577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Factor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5A00094-C6FC-9D4B-BE6E-66B92D8B43C5}"/>
                  </a:ext>
                </a:extLst>
              </p:cNvPr>
              <p:cNvSpPr txBox="1"/>
              <p:nvPr/>
            </p:nvSpPr>
            <p:spPr>
              <a:xfrm>
                <a:off x="434844" y="3923985"/>
                <a:ext cx="33822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Total number of experiments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5A00094-C6FC-9D4B-BE6E-66B92D8B4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44" y="3923985"/>
                <a:ext cx="3382273" cy="276999"/>
              </a:xfrm>
              <a:prstGeom prst="rect">
                <a:avLst/>
              </a:prstGeom>
              <a:blipFill>
                <a:blip r:embed="rId6"/>
                <a:stretch>
                  <a:fillRect l="-2622" t="-27273" r="-3371" b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D13236-6AB3-EA4E-B8C3-C00C7D8297C0}"/>
                  </a:ext>
                </a:extLst>
              </p:cNvPr>
              <p:cNvSpPr txBox="1"/>
              <p:nvPr/>
            </p:nvSpPr>
            <p:spPr>
              <a:xfrm>
                <a:off x="3768818" y="965578"/>
                <a:ext cx="4998548" cy="4934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D13236-6AB3-EA4E-B8C3-C00C7D829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818" y="965578"/>
                <a:ext cx="4998548" cy="4934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11ADC67F-B1A0-3C43-A5EF-DEA12F976F67}"/>
              </a:ext>
            </a:extLst>
          </p:cNvPr>
          <p:cNvGrpSpPr/>
          <p:nvPr/>
        </p:nvGrpSpPr>
        <p:grpSpPr>
          <a:xfrm>
            <a:off x="466345" y="1008202"/>
            <a:ext cx="3081528" cy="2120255"/>
            <a:chOff x="713233" y="1008202"/>
            <a:chExt cx="3081528" cy="2120255"/>
          </a:xfrm>
        </p:grpSpPr>
        <p:pic>
          <p:nvPicPr>
            <p:cNvPr id="25" name="Picture 24" descr="Diagram&#10;&#10;Description automatically generated">
              <a:extLst>
                <a:ext uri="{FF2B5EF4-FFF2-40B4-BE49-F238E27FC236}">
                  <a16:creationId xmlns:a16="http://schemas.microsoft.com/office/drawing/2014/main" id="{67D41519-A8C4-044D-82B3-D445F825A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233" y="1008202"/>
              <a:ext cx="3081528" cy="212025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0A56C4-78AC-D84A-8874-B991580018E7}"/>
                </a:ext>
              </a:extLst>
            </p:cNvPr>
            <p:cNvSpPr txBox="1"/>
            <p:nvPr/>
          </p:nvSpPr>
          <p:spPr>
            <a:xfrm>
              <a:off x="2697480" y="1153392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Factor 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57FF98-3323-D643-AF5F-5F7C2BC54740}"/>
                </a:ext>
              </a:extLst>
            </p:cNvPr>
            <p:cNvSpPr txBox="1"/>
            <p:nvPr/>
          </p:nvSpPr>
          <p:spPr>
            <a:xfrm rot="16200000">
              <a:off x="382375" y="2375058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Factor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7722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24" y="228600"/>
                <a:ext cx="8721646" cy="493405"/>
              </a:xfrm>
            </p:spPr>
            <p:txBody>
              <a:bodyPr/>
              <a:lstStyle/>
              <a:p>
                <a:r>
                  <a:rPr lang="en-US" dirty="0"/>
                  <a:t>Calculating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24" y="228600"/>
                <a:ext cx="8721646" cy="493405"/>
              </a:xfrm>
              <a:blipFill>
                <a:blip r:embed="rId3"/>
                <a:stretch>
                  <a:fillRect t="-15385" b="-5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388036" y="3564952"/>
                <a:ext cx="2126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baseline (</a:t>
                </a:r>
                <a:r>
                  <a:rPr lang="en-US" u="sng" dirty="0"/>
                  <a:t>given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36" y="3564952"/>
                <a:ext cx="2126993" cy="276999"/>
              </a:xfrm>
              <a:prstGeom prst="rect">
                <a:avLst/>
              </a:prstGeom>
              <a:blipFill>
                <a:blip r:embed="rId4"/>
                <a:stretch>
                  <a:fillRect l="-3550" t="-21739" r="-2367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42B7E7-2595-444B-98CE-ABAEDE3ADE92}"/>
                  </a:ext>
                </a:extLst>
              </p:cNvPr>
              <p:cNvSpPr txBox="1"/>
              <p:nvPr/>
            </p:nvSpPr>
            <p:spPr>
              <a:xfrm>
                <a:off x="388036" y="3925248"/>
                <a:ext cx="1169872" cy="312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0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42B7E7-2595-444B-98CE-ABAEDE3AD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36" y="3925248"/>
                <a:ext cx="1169872" cy="312330"/>
              </a:xfrm>
              <a:prstGeom prst="rect">
                <a:avLst/>
              </a:prstGeom>
              <a:blipFill>
                <a:blip r:embed="rId5"/>
                <a:stretch>
                  <a:fillRect l="-11828" t="-148000" r="-2151" b="-20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20">
                <a:extLst>
                  <a:ext uri="{FF2B5EF4-FFF2-40B4-BE49-F238E27FC236}">
                    <a16:creationId xmlns:a16="http://schemas.microsoft.com/office/drawing/2014/main" id="{58D0BA20-E356-854C-B92D-82301F1594C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242299" y="1354560"/>
              <a:ext cx="4538992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4748">
                      <a:extLst>
                        <a:ext uri="{9D8B030D-6E8A-4147-A177-3AD203B41FA5}">
                          <a16:colId xmlns:a16="http://schemas.microsoft.com/office/drawing/2014/main" val="2779140159"/>
                        </a:ext>
                      </a:extLst>
                    </a:gridCol>
                    <a:gridCol w="1134748">
                      <a:extLst>
                        <a:ext uri="{9D8B030D-6E8A-4147-A177-3AD203B41FA5}">
                          <a16:colId xmlns:a16="http://schemas.microsoft.com/office/drawing/2014/main" val="1599122651"/>
                        </a:ext>
                      </a:extLst>
                    </a:gridCol>
                    <a:gridCol w="1134748">
                      <a:extLst>
                        <a:ext uri="{9D8B030D-6E8A-4147-A177-3AD203B41FA5}">
                          <a16:colId xmlns:a16="http://schemas.microsoft.com/office/drawing/2014/main" val="1383316754"/>
                        </a:ext>
                      </a:extLst>
                    </a:gridCol>
                    <a:gridCol w="1134748">
                      <a:extLst>
                        <a:ext uri="{9D8B030D-6E8A-4147-A177-3AD203B41FA5}">
                          <a16:colId xmlns:a16="http://schemas.microsoft.com/office/drawing/2014/main" val="34136901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Indices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 In </a:t>
                          </a:r>
                          <a:r>
                            <a:rPr lang="en-US" dirty="0" err="1"/>
                            <a:t>Instr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4644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hour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In-class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3811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hour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Pull-out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57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hours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In-class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50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hours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Pull-out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38250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20">
                <a:extLst>
                  <a:ext uri="{FF2B5EF4-FFF2-40B4-BE49-F238E27FC236}">
                    <a16:creationId xmlns:a16="http://schemas.microsoft.com/office/drawing/2014/main" id="{58D0BA20-E356-854C-B92D-82301F1594C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242299" y="1354560"/>
              <a:ext cx="4538992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4748">
                      <a:extLst>
                        <a:ext uri="{9D8B030D-6E8A-4147-A177-3AD203B41FA5}">
                          <a16:colId xmlns:a16="http://schemas.microsoft.com/office/drawing/2014/main" val="2779140159"/>
                        </a:ext>
                      </a:extLst>
                    </a:gridCol>
                    <a:gridCol w="1134748">
                      <a:extLst>
                        <a:ext uri="{9D8B030D-6E8A-4147-A177-3AD203B41FA5}">
                          <a16:colId xmlns:a16="http://schemas.microsoft.com/office/drawing/2014/main" val="1599122651"/>
                        </a:ext>
                      </a:extLst>
                    </a:gridCol>
                    <a:gridCol w="1134748">
                      <a:extLst>
                        <a:ext uri="{9D8B030D-6E8A-4147-A177-3AD203B41FA5}">
                          <a16:colId xmlns:a16="http://schemas.microsoft.com/office/drawing/2014/main" val="1383316754"/>
                        </a:ext>
                      </a:extLst>
                    </a:gridCol>
                    <a:gridCol w="1134748">
                      <a:extLst>
                        <a:ext uri="{9D8B030D-6E8A-4147-A177-3AD203B41FA5}">
                          <a16:colId xmlns:a16="http://schemas.microsoft.com/office/drawing/2014/main" val="341369011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Indices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 In </a:t>
                          </a:r>
                          <a:r>
                            <a:rPr lang="en-US" dirty="0" err="1"/>
                            <a:t>Instr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4644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2247" t="-182759" r="-203371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hour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In-class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3811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2247" t="-282759" r="-203371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hour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Pull-out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57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2247" t="-370000" r="-203371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hours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In-class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50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2247" t="-486207" r="-203371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hours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Pull-out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38250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8EB7DF-CDBA-E74C-AE8C-EC921F8B34A4}"/>
                  </a:ext>
                </a:extLst>
              </p:cNvPr>
              <p:cNvSpPr txBox="1"/>
              <p:nvPr/>
            </p:nvSpPr>
            <p:spPr>
              <a:xfrm>
                <a:off x="3280732" y="3742032"/>
                <a:ext cx="2804870" cy="705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,2,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8EB7DF-CDBA-E74C-AE8C-EC921F8B3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732" y="3742032"/>
                <a:ext cx="2804870" cy="705001"/>
              </a:xfrm>
              <a:prstGeom prst="rect">
                <a:avLst/>
              </a:prstGeom>
              <a:blipFill>
                <a:blip r:embed="rId7"/>
                <a:stretch>
                  <a:fillRect l="-450" t="-136842" r="-2252" b="-18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010525-8676-CC43-8314-B3723DE46CB5}"/>
                  </a:ext>
                </a:extLst>
              </p:cNvPr>
              <p:cNvSpPr txBox="1"/>
              <p:nvPr/>
            </p:nvSpPr>
            <p:spPr>
              <a:xfrm>
                <a:off x="3800574" y="5540246"/>
                <a:ext cx="174406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010525-8676-CC43-8314-B3723DE46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574" y="5540246"/>
                <a:ext cx="1744067" cy="518604"/>
              </a:xfrm>
              <a:prstGeom prst="rect">
                <a:avLst/>
              </a:prstGeom>
              <a:blipFill>
                <a:blip r:embed="rId8"/>
                <a:stretch>
                  <a:fillRect l="-725" t="-7143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9B4977-8DBD-DD4E-8263-9D500066EF45}"/>
                  </a:ext>
                </a:extLst>
              </p:cNvPr>
              <p:cNvSpPr txBox="1"/>
              <p:nvPr/>
            </p:nvSpPr>
            <p:spPr>
              <a:xfrm>
                <a:off x="3780630" y="4401404"/>
                <a:ext cx="299902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9B4977-8DBD-DD4E-8263-9D500066E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630" y="4401404"/>
                <a:ext cx="2999026" cy="518604"/>
              </a:xfrm>
              <a:prstGeom prst="rect">
                <a:avLst/>
              </a:prstGeom>
              <a:blipFill>
                <a:blip r:embed="rId9"/>
                <a:stretch>
                  <a:fillRect t="-4762" r="-2532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9FD4B8-F37F-2E47-891B-226961A4B97C}"/>
                  </a:ext>
                </a:extLst>
              </p:cNvPr>
              <p:cNvSpPr txBox="1"/>
              <p:nvPr/>
            </p:nvSpPr>
            <p:spPr>
              <a:xfrm>
                <a:off x="3280732" y="6213004"/>
                <a:ext cx="3139769" cy="3344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9FD4B8-F37F-2E47-891B-226961A4B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732" y="6213004"/>
                <a:ext cx="3139769" cy="334451"/>
              </a:xfrm>
              <a:prstGeom prst="rect">
                <a:avLst/>
              </a:prstGeom>
              <a:blipFill>
                <a:blip r:embed="rId10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70D9BEB-4863-2E44-86E7-8C750E8077FA}"/>
              </a:ext>
            </a:extLst>
          </p:cNvPr>
          <p:cNvGrpSpPr/>
          <p:nvPr/>
        </p:nvGrpSpPr>
        <p:grpSpPr>
          <a:xfrm>
            <a:off x="466345" y="1008202"/>
            <a:ext cx="3081528" cy="2120255"/>
            <a:chOff x="713233" y="1008202"/>
            <a:chExt cx="3081528" cy="2120255"/>
          </a:xfrm>
        </p:grpSpPr>
        <p:pic>
          <p:nvPicPr>
            <p:cNvPr id="23" name="Picture 22" descr="Diagram&#10;&#10;Description automatically generated">
              <a:extLst>
                <a:ext uri="{FF2B5EF4-FFF2-40B4-BE49-F238E27FC236}">
                  <a16:creationId xmlns:a16="http://schemas.microsoft.com/office/drawing/2014/main" id="{5034C76F-64A3-D54C-B31E-491A9E620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13233" y="1008202"/>
              <a:ext cx="3081528" cy="212025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EBF51D8-F3FD-A346-A3C7-8CF89A75069B}"/>
                </a:ext>
              </a:extLst>
            </p:cNvPr>
            <p:cNvSpPr txBox="1"/>
            <p:nvPr/>
          </p:nvSpPr>
          <p:spPr>
            <a:xfrm>
              <a:off x="2697480" y="1153392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Factor 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21C4D7-501D-1E4D-AF16-A25AA5B464D0}"/>
                </a:ext>
              </a:extLst>
            </p:cNvPr>
            <p:cNvSpPr txBox="1"/>
            <p:nvPr/>
          </p:nvSpPr>
          <p:spPr>
            <a:xfrm rot="16200000">
              <a:off x="382375" y="2375058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Factor 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B93CE8-C18F-1441-93C2-3ED054E9E80B}"/>
                  </a:ext>
                </a:extLst>
              </p:cNvPr>
              <p:cNvSpPr txBox="1"/>
              <p:nvPr/>
            </p:nvSpPr>
            <p:spPr>
              <a:xfrm>
                <a:off x="249800" y="3134307"/>
                <a:ext cx="3300904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,2,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Measured</a:t>
                </a:r>
                <a:r>
                  <a:rPr lang="en-US" dirty="0"/>
                  <a:t> response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B93CE8-C18F-1441-93C2-3ED054E9E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00" y="3134307"/>
                <a:ext cx="3300904" cy="393121"/>
              </a:xfrm>
              <a:prstGeom prst="rect">
                <a:avLst/>
              </a:prstGeom>
              <a:blipFill>
                <a:blip r:embed="rId12"/>
                <a:stretch>
                  <a:fillRect t="-9375" r="-766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4612B49-1F9F-0D45-A9E3-563539F230DE}"/>
                  </a:ext>
                </a:extLst>
              </p:cNvPr>
              <p:cNvSpPr txBox="1"/>
              <p:nvPr/>
            </p:nvSpPr>
            <p:spPr>
              <a:xfrm>
                <a:off x="3768818" y="5053394"/>
                <a:ext cx="3754426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4612B49-1F9F-0D45-A9E3-563539F2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818" y="5053394"/>
                <a:ext cx="3754426" cy="391133"/>
              </a:xfrm>
              <a:prstGeom prst="rect">
                <a:avLst/>
              </a:prstGeom>
              <a:blipFill>
                <a:blip r:embed="rId13"/>
                <a:stretch>
                  <a:fillRect l="-1347" t="-6250" r="-2694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F2971E9-3B93-B544-9F52-E7CB0466655C}"/>
                  </a:ext>
                </a:extLst>
              </p:cNvPr>
              <p:cNvSpPr txBox="1"/>
              <p:nvPr/>
            </p:nvSpPr>
            <p:spPr>
              <a:xfrm>
                <a:off x="320040" y="4454717"/>
                <a:ext cx="2915670" cy="7160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,2,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,2,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F2971E9-3B93-B544-9F52-E7CB04666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" y="4454717"/>
                <a:ext cx="2915670" cy="716093"/>
              </a:xfrm>
              <a:prstGeom prst="rect">
                <a:avLst/>
              </a:prstGeom>
              <a:blipFill>
                <a:blip r:embed="rId14"/>
                <a:stretch>
                  <a:fillRect l="-28261" t="-134483" b="-179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967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Decomposing the Responses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471338" y="1858399"/>
                <a:ext cx="27890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the baseline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38" y="1858399"/>
                <a:ext cx="2789097" cy="276999"/>
              </a:xfrm>
              <a:prstGeom prst="rect">
                <a:avLst/>
              </a:prstGeom>
              <a:blipFill>
                <a:blip r:embed="rId3"/>
                <a:stretch>
                  <a:fillRect l="-2715" t="-27273" r="-4072" b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79D5A3-3451-624B-B79C-444C3163C335}"/>
                  </a:ext>
                </a:extLst>
              </p:cNvPr>
              <p:cNvSpPr txBox="1"/>
              <p:nvPr/>
            </p:nvSpPr>
            <p:spPr>
              <a:xfrm>
                <a:off x="6105420" y="2352488"/>
                <a:ext cx="1105495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79D5A3-3451-624B-B79C-444C3163C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420" y="2352488"/>
                <a:ext cx="1105495" cy="703526"/>
              </a:xfrm>
              <a:prstGeom prst="rect">
                <a:avLst/>
              </a:prstGeom>
              <a:blipFill>
                <a:blip r:embed="rId4"/>
                <a:stretch>
                  <a:fillRect l="-73864" t="-139286" r="-4545" b="-18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FE5C1B2-5B13-FB43-927F-C1E3B9803E84}"/>
              </a:ext>
            </a:extLst>
          </p:cNvPr>
          <p:cNvSpPr txBox="1"/>
          <p:nvPr/>
        </p:nvSpPr>
        <p:spPr>
          <a:xfrm>
            <a:off x="557819" y="4258306"/>
            <a:ext cx="686072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Why decompose responses?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 way to understand the effect of factors and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Explicit understanding of assumptions of experiment.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406617" y="1154951"/>
                <a:ext cx="3678828" cy="4914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17" y="1154951"/>
                <a:ext cx="3678828" cy="491417"/>
              </a:xfrm>
              <a:prstGeom prst="rect">
                <a:avLst/>
              </a:prstGeom>
              <a:blipFill>
                <a:blip r:embed="rId5"/>
                <a:stretch>
                  <a:fillRect b="-9302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B67E87D-CC70-A54A-A83D-ACC21031952B}"/>
                  </a:ext>
                </a:extLst>
              </p:cNvPr>
              <p:cNvSpPr txBox="1"/>
              <p:nvPr/>
            </p:nvSpPr>
            <p:spPr>
              <a:xfrm>
                <a:off x="6105420" y="1676364"/>
                <a:ext cx="2091726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B67E87D-CC70-A54A-A83D-ACC210319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420" y="1676364"/>
                <a:ext cx="2091726" cy="703526"/>
              </a:xfrm>
              <a:prstGeom prst="rect">
                <a:avLst/>
              </a:prstGeom>
              <a:blipFill>
                <a:blip r:embed="rId6"/>
                <a:stretch>
                  <a:fillRect l="-39157" t="-141071" r="-8434" b="-18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372CEE7-4604-584E-AFC5-F886F2268932}"/>
              </a:ext>
            </a:extLst>
          </p:cNvPr>
          <p:cNvSpPr txBox="1"/>
          <p:nvPr/>
        </p:nvSpPr>
        <p:spPr>
          <a:xfrm>
            <a:off x="5472678" y="141746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406617" y="2288463"/>
                <a:ext cx="366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Effect of enzyme 1 at level </a:t>
                </a:r>
                <a:r>
                  <a:rPr lang="en-US" i="1" dirty="0" err="1"/>
                  <a:t>i</a:t>
                </a:r>
                <a:r>
                  <a:rPr lang="en-US" i="1" dirty="0"/>
                  <a:t>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17" y="2288463"/>
                <a:ext cx="3661515" cy="369332"/>
              </a:xfrm>
              <a:prstGeom prst="rect">
                <a:avLst/>
              </a:prstGeom>
              <a:blipFill>
                <a:blip r:embed="rId7"/>
                <a:stretch>
                  <a:fillRect t="-6667" r="-346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5EC3157-3C33-C14D-9479-3965336D315B}"/>
                  </a:ext>
                </a:extLst>
              </p:cNvPr>
              <p:cNvSpPr txBox="1"/>
              <p:nvPr/>
            </p:nvSpPr>
            <p:spPr>
              <a:xfrm>
                <a:off x="307429" y="2827795"/>
                <a:ext cx="368075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Effect of enzyme 2 at level </a:t>
                </a:r>
                <a:r>
                  <a:rPr lang="en-US" i="1" dirty="0"/>
                  <a:t>j</a:t>
                </a:r>
                <a:r>
                  <a:rPr lang="en-US" dirty="0"/>
                  <a:t>.</a:t>
                </a:r>
                <a:endParaRPr lang="en-US" i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5EC3157-3C33-C14D-9479-3965336D3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29" y="2827795"/>
                <a:ext cx="3680751" cy="391646"/>
              </a:xfrm>
              <a:prstGeom prst="rect">
                <a:avLst/>
              </a:prstGeom>
              <a:blipFill>
                <a:blip r:embed="rId8"/>
                <a:stretch>
                  <a:fillRect t="-9375" r="-69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4F2367B-EDB6-7441-A4FD-3EAD5603D477}"/>
                  </a:ext>
                </a:extLst>
              </p:cNvPr>
              <p:cNvSpPr txBox="1"/>
              <p:nvPr/>
            </p:nvSpPr>
            <p:spPr>
              <a:xfrm>
                <a:off x="354042" y="3364822"/>
                <a:ext cx="3454728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: Interaction effect (</a:t>
                </a:r>
                <a:r>
                  <a:rPr lang="en-US" u="sng" dirty="0"/>
                  <a:t>calculated</a:t>
                </a:r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4F2367B-EDB6-7441-A4FD-3EAD5603D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42" y="3364822"/>
                <a:ext cx="3454728" cy="299313"/>
              </a:xfrm>
              <a:prstGeom prst="rect">
                <a:avLst/>
              </a:prstGeom>
              <a:blipFill>
                <a:blip r:embed="rId9"/>
                <a:stretch>
                  <a:fillRect l="-2198" t="-24000" r="-3297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10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Design of Experiments (DOE)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pic>
        <p:nvPicPr>
          <p:cNvPr id="13314" name="Picture 2" descr="Design of Experiments (DoE) | Method, Chemistry, Videos">
            <a:extLst>
              <a:ext uri="{FF2B5EF4-FFF2-40B4-BE49-F238E27FC236}">
                <a16:creationId xmlns:a16="http://schemas.microsoft.com/office/drawing/2014/main" id="{C176EC80-0088-F042-B839-B09C7DC2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2" y="856488"/>
            <a:ext cx="6163056" cy="286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D984C2-374B-F940-BC68-E1F9149E6268}"/>
              </a:ext>
            </a:extLst>
          </p:cNvPr>
          <p:cNvSpPr txBox="1"/>
          <p:nvPr/>
        </p:nvSpPr>
        <p:spPr>
          <a:xfrm>
            <a:off x="1061570" y="3737336"/>
            <a:ext cx="6686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Factor</a:t>
            </a:r>
            <a:r>
              <a:rPr lang="en-US" dirty="0"/>
              <a:t>: Something changed in the experiment (e.g., parameter)</a:t>
            </a:r>
          </a:p>
          <a:p>
            <a:r>
              <a:rPr lang="en-US" b="1" dirty="0"/>
              <a:t>Level of factor</a:t>
            </a:r>
            <a:r>
              <a:rPr lang="en-US" dirty="0"/>
              <a:t>: Value/setting of a factor</a:t>
            </a:r>
          </a:p>
          <a:p>
            <a:r>
              <a:rPr lang="en-US" b="1" dirty="0"/>
              <a:t>Response</a:t>
            </a:r>
            <a:r>
              <a:rPr lang="en-US" dirty="0"/>
              <a:t>:  Measured result of an experiment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28D3C-5C34-9947-ADFC-C65FFA2787A6}"/>
              </a:ext>
            </a:extLst>
          </p:cNvPr>
          <p:cNvSpPr txBox="1"/>
          <p:nvPr/>
        </p:nvSpPr>
        <p:spPr>
          <a:xfrm>
            <a:off x="1556365" y="5690677"/>
            <a:ext cx="528749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experimental design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Specifies the experiments to conduct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Components of the response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75F06-F3F3-004A-9B5A-00E296B7110B}"/>
              </a:ext>
            </a:extLst>
          </p:cNvPr>
          <p:cNvSpPr txBox="1"/>
          <p:nvPr/>
        </p:nvSpPr>
        <p:spPr>
          <a:xfrm>
            <a:off x="1556365" y="4991005"/>
            <a:ext cx="56739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 </a:t>
            </a:r>
            <a:r>
              <a:rPr lang="en-US" dirty="0"/>
              <a:t>specifies the levels for each factor.</a:t>
            </a:r>
          </a:p>
        </p:txBody>
      </p:sp>
    </p:spTree>
    <p:extLst>
      <p:ext uri="{BB962C8B-B14F-4D97-AF65-F5344CB8AC3E}">
        <p14:creationId xmlns:p14="http://schemas.microsoft.com/office/powerpoint/2010/main" val="353992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24" y="228600"/>
                <a:ext cx="8721646" cy="493405"/>
              </a:xfrm>
            </p:spPr>
            <p:txBody>
              <a:bodyPr/>
              <a:lstStyle/>
              <a:p>
                <a:r>
                  <a:rPr lang="en-US" dirty="0"/>
                  <a:t>Calculating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24" y="228600"/>
                <a:ext cx="8721646" cy="493405"/>
              </a:xfrm>
              <a:blipFill>
                <a:blip r:embed="rId3"/>
                <a:stretch>
                  <a:fillRect t="-15385" b="-5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8EB7DF-CDBA-E74C-AE8C-EC921F8B34A4}"/>
                  </a:ext>
                </a:extLst>
              </p:cNvPr>
              <p:cNvSpPr txBox="1"/>
              <p:nvPr/>
            </p:nvSpPr>
            <p:spPr>
              <a:xfrm>
                <a:off x="4204276" y="2132688"/>
                <a:ext cx="2117887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8EB7DF-CDBA-E74C-AE8C-EC921F8B3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276" y="2132688"/>
                <a:ext cx="2117887" cy="703526"/>
              </a:xfrm>
              <a:prstGeom prst="rect">
                <a:avLst/>
              </a:prstGeom>
              <a:blipFill>
                <a:blip r:embed="rId4"/>
                <a:stretch>
                  <a:fillRect l="-1198" t="-141071" r="-3593" b="-18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9B4977-8DBD-DD4E-8263-9D500066EF45}"/>
                  </a:ext>
                </a:extLst>
              </p:cNvPr>
              <p:cNvSpPr txBox="1"/>
              <p:nvPr/>
            </p:nvSpPr>
            <p:spPr>
              <a:xfrm>
                <a:off x="4704174" y="2792060"/>
                <a:ext cx="3579570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9B4977-8DBD-DD4E-8263-9D500066E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174" y="2792060"/>
                <a:ext cx="3579570" cy="703526"/>
              </a:xfrm>
              <a:prstGeom prst="rect">
                <a:avLst/>
              </a:prstGeom>
              <a:blipFill>
                <a:blip r:embed="rId5"/>
                <a:stretch>
                  <a:fillRect l="-6360" t="-136842" b="-18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9FD4B8-F37F-2E47-891B-226961A4B97C}"/>
                  </a:ext>
                </a:extLst>
              </p:cNvPr>
              <p:cNvSpPr txBox="1"/>
              <p:nvPr/>
            </p:nvSpPr>
            <p:spPr>
              <a:xfrm>
                <a:off x="3280732" y="6213004"/>
                <a:ext cx="3139769" cy="3344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9FD4B8-F37F-2E47-891B-226961A4B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732" y="6213004"/>
                <a:ext cx="3139769" cy="334451"/>
              </a:xfrm>
              <a:prstGeom prst="rect">
                <a:avLst/>
              </a:prstGeom>
              <a:blipFill>
                <a:blip r:embed="rId6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710EA8B-7286-9642-87F0-C80341CCC0B3}"/>
                  </a:ext>
                </a:extLst>
              </p:cNvPr>
              <p:cNvSpPr txBox="1"/>
              <p:nvPr/>
            </p:nvSpPr>
            <p:spPr>
              <a:xfrm>
                <a:off x="362709" y="936609"/>
                <a:ext cx="3678828" cy="4914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710EA8B-7286-9642-87F0-C80341CCC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9" y="936609"/>
                <a:ext cx="3678828" cy="491417"/>
              </a:xfrm>
              <a:prstGeom prst="rect">
                <a:avLst/>
              </a:prstGeom>
              <a:blipFill>
                <a:blip r:embed="rId7"/>
                <a:stretch>
                  <a:fillRect b="-11905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8722B0-E18A-E545-82C6-1C2E3BE99606}"/>
                  </a:ext>
                </a:extLst>
              </p:cNvPr>
              <p:cNvSpPr txBox="1"/>
              <p:nvPr/>
            </p:nvSpPr>
            <p:spPr>
              <a:xfrm>
                <a:off x="588540" y="3495586"/>
                <a:ext cx="3452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levels for factor </a:t>
                </a:r>
                <a:r>
                  <a:rPr lang="en-US" i="1" dirty="0"/>
                  <a:t>k</a:t>
                </a:r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8722B0-E18A-E545-82C6-1C2E3BE99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40" y="3495586"/>
                <a:ext cx="3452997" cy="276999"/>
              </a:xfrm>
              <a:prstGeom prst="rect">
                <a:avLst/>
              </a:prstGeom>
              <a:blipFill>
                <a:blip r:embed="rId8"/>
                <a:stretch>
                  <a:fillRect l="-2198" t="-26087" r="-2930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20F92F-64D8-3E46-BF09-122FDB109E69}"/>
                  </a:ext>
                </a:extLst>
              </p:cNvPr>
              <p:cNvSpPr txBox="1"/>
              <p:nvPr/>
            </p:nvSpPr>
            <p:spPr>
              <a:xfrm>
                <a:off x="4552847" y="3488623"/>
                <a:ext cx="2626425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20F92F-64D8-3E46-BF09-122FDB109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47" y="3488623"/>
                <a:ext cx="2626425" cy="703526"/>
              </a:xfrm>
              <a:prstGeom prst="rect">
                <a:avLst/>
              </a:prstGeom>
              <a:blipFill>
                <a:blip r:embed="rId9"/>
                <a:stretch>
                  <a:fillRect l="-11058" t="-136842" r="-2404" b="-182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F42175A-21AE-4744-86F2-EBF990412A68}"/>
                  </a:ext>
                </a:extLst>
              </p:cNvPr>
              <p:cNvSpPr txBox="1"/>
              <p:nvPr/>
            </p:nvSpPr>
            <p:spPr>
              <a:xfrm>
                <a:off x="4458359" y="4354255"/>
                <a:ext cx="3445110" cy="739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sub/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F42175A-21AE-4744-86F2-EBF990412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359" y="4354255"/>
                <a:ext cx="3445110" cy="739626"/>
              </a:xfrm>
              <a:prstGeom prst="rect">
                <a:avLst/>
              </a:prstGeom>
              <a:blipFill>
                <a:blip r:embed="rId10"/>
                <a:stretch>
                  <a:fillRect l="-5495" t="-130000" r="-3663" b="-17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726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2D7FF-419C-AC48-BC0A-E2A204021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D8FCF7-5918-D64A-8A60-9201F194F2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20">
                <a:extLst>
                  <a:ext uri="{FF2B5EF4-FFF2-40B4-BE49-F238E27FC236}">
                    <a16:creationId xmlns:a16="http://schemas.microsoft.com/office/drawing/2014/main" id="{27E587D0-42CE-A147-B35F-309ED37DFA0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57200" y="1004847"/>
              <a:ext cx="453898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9071">
                      <a:extLst>
                        <a:ext uri="{9D8B030D-6E8A-4147-A177-3AD203B41FA5}">
                          <a16:colId xmlns:a16="http://schemas.microsoft.com/office/drawing/2014/main" val="2779140159"/>
                        </a:ext>
                      </a:extLst>
                    </a:gridCol>
                    <a:gridCol w="963926">
                      <a:extLst>
                        <a:ext uri="{9D8B030D-6E8A-4147-A177-3AD203B41FA5}">
                          <a16:colId xmlns:a16="http://schemas.microsoft.com/office/drawing/2014/main" val="1599122651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1383316754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3413690118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124526402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304900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Indices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4644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3811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57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50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38250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20">
                <a:extLst>
                  <a:ext uri="{FF2B5EF4-FFF2-40B4-BE49-F238E27FC236}">
                    <a16:creationId xmlns:a16="http://schemas.microsoft.com/office/drawing/2014/main" id="{27E587D0-42CE-A147-B35F-309ED37DFA0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57200" y="1004847"/>
              <a:ext cx="453898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9071">
                      <a:extLst>
                        <a:ext uri="{9D8B030D-6E8A-4147-A177-3AD203B41FA5}">
                          <a16:colId xmlns:a16="http://schemas.microsoft.com/office/drawing/2014/main" val="2779140159"/>
                        </a:ext>
                      </a:extLst>
                    </a:gridCol>
                    <a:gridCol w="963926">
                      <a:extLst>
                        <a:ext uri="{9D8B030D-6E8A-4147-A177-3AD203B41FA5}">
                          <a16:colId xmlns:a16="http://schemas.microsoft.com/office/drawing/2014/main" val="1599122651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1383316754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3413690118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124526402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304900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Indices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345" r="-301667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345" r="-201667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6780" t="-10345" r="-105085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8333" t="-10345" r="-3333" b="-4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4644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895" t="-106667" r="-317105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3811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895" t="-213793" r="-31710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57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895" t="-303333" r="-31710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50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895" t="-417241" r="-317105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38250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869E5C-0910-4A4D-B40D-26B4E59F5C7A}"/>
                  </a:ext>
                </a:extLst>
              </p:cNvPr>
              <p:cNvSpPr txBox="1"/>
              <p:nvPr/>
            </p:nvSpPr>
            <p:spPr>
              <a:xfrm>
                <a:off x="3280732" y="3742032"/>
                <a:ext cx="2804870" cy="705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,2,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869E5C-0910-4A4D-B40D-26B4E59F5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732" y="3742032"/>
                <a:ext cx="2804870" cy="705001"/>
              </a:xfrm>
              <a:prstGeom prst="rect">
                <a:avLst/>
              </a:prstGeom>
              <a:blipFill>
                <a:blip r:embed="rId3"/>
                <a:stretch>
                  <a:fillRect l="-450" t="-136842" r="-2252" b="-18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57EE92-AA0E-454E-A1C1-C869C65D3FBF}"/>
                  </a:ext>
                </a:extLst>
              </p:cNvPr>
              <p:cNvSpPr txBox="1"/>
              <p:nvPr/>
            </p:nvSpPr>
            <p:spPr>
              <a:xfrm>
                <a:off x="3800574" y="5540246"/>
                <a:ext cx="174406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57EE92-AA0E-454E-A1C1-C869C65D3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574" y="5540246"/>
                <a:ext cx="1744067" cy="518604"/>
              </a:xfrm>
              <a:prstGeom prst="rect">
                <a:avLst/>
              </a:prstGeom>
              <a:blipFill>
                <a:blip r:embed="rId4"/>
                <a:stretch>
                  <a:fillRect l="-725" t="-7143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B0F8C2-AC59-6C4A-9638-E124EFC30A48}"/>
                  </a:ext>
                </a:extLst>
              </p:cNvPr>
              <p:cNvSpPr txBox="1"/>
              <p:nvPr/>
            </p:nvSpPr>
            <p:spPr>
              <a:xfrm>
                <a:off x="3780630" y="4401404"/>
                <a:ext cx="299902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B0F8C2-AC59-6C4A-9638-E124EFC30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630" y="4401404"/>
                <a:ext cx="2999026" cy="518604"/>
              </a:xfrm>
              <a:prstGeom prst="rect">
                <a:avLst/>
              </a:prstGeom>
              <a:blipFill>
                <a:blip r:embed="rId5"/>
                <a:stretch>
                  <a:fillRect t="-4762" r="-2532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CEF905-BA03-6047-AF62-7AF45C6F9854}"/>
                  </a:ext>
                </a:extLst>
              </p:cNvPr>
              <p:cNvSpPr txBox="1"/>
              <p:nvPr/>
            </p:nvSpPr>
            <p:spPr>
              <a:xfrm>
                <a:off x="3280732" y="6213004"/>
                <a:ext cx="3139769" cy="3344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CEF905-BA03-6047-AF62-7AF45C6F9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732" y="6213004"/>
                <a:ext cx="3139769" cy="334451"/>
              </a:xfrm>
              <a:prstGeom prst="rect">
                <a:avLst/>
              </a:prstGeom>
              <a:blipFill>
                <a:blip r:embed="rId6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CFFC13-58BD-0044-8A10-B566B0181F41}"/>
                  </a:ext>
                </a:extLst>
              </p:cNvPr>
              <p:cNvSpPr txBox="1"/>
              <p:nvPr/>
            </p:nvSpPr>
            <p:spPr>
              <a:xfrm>
                <a:off x="3768818" y="5053394"/>
                <a:ext cx="3754426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CFFC13-58BD-0044-8A10-B566B018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818" y="5053394"/>
                <a:ext cx="3754426" cy="391133"/>
              </a:xfrm>
              <a:prstGeom prst="rect">
                <a:avLst/>
              </a:prstGeom>
              <a:blipFill>
                <a:blip r:embed="rId7"/>
                <a:stretch>
                  <a:fillRect l="-1347" t="-6250" r="-2694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47F25F-D563-4E49-B541-847144ACEC3B}"/>
                  </a:ext>
                </a:extLst>
              </p:cNvPr>
              <p:cNvSpPr txBox="1"/>
              <p:nvPr/>
            </p:nvSpPr>
            <p:spPr>
              <a:xfrm>
                <a:off x="2780869" y="3134119"/>
                <a:ext cx="4998548" cy="4934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47F25F-D563-4E49-B541-847144ACE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869" y="3134119"/>
                <a:ext cx="4998548" cy="4934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45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2D7FF-419C-AC48-BC0A-E2A204021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D8FCF7-5918-D64A-8A60-9201F194F2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20">
                <a:extLst>
                  <a:ext uri="{FF2B5EF4-FFF2-40B4-BE49-F238E27FC236}">
                    <a16:creationId xmlns:a16="http://schemas.microsoft.com/office/drawing/2014/main" id="{27E587D0-42CE-A147-B35F-309ED37DFA0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82563" y="1839192"/>
              <a:ext cx="453898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9071">
                      <a:extLst>
                        <a:ext uri="{9D8B030D-6E8A-4147-A177-3AD203B41FA5}">
                          <a16:colId xmlns:a16="http://schemas.microsoft.com/office/drawing/2014/main" val="2779140159"/>
                        </a:ext>
                      </a:extLst>
                    </a:gridCol>
                    <a:gridCol w="963926">
                      <a:extLst>
                        <a:ext uri="{9D8B030D-6E8A-4147-A177-3AD203B41FA5}">
                          <a16:colId xmlns:a16="http://schemas.microsoft.com/office/drawing/2014/main" val="1599122651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1383316754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3413690118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124526402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304900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Indices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4644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3811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57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50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38250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20">
                <a:extLst>
                  <a:ext uri="{FF2B5EF4-FFF2-40B4-BE49-F238E27FC236}">
                    <a16:creationId xmlns:a16="http://schemas.microsoft.com/office/drawing/2014/main" id="{27E587D0-42CE-A147-B35F-309ED37DFA0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82563" y="1839192"/>
              <a:ext cx="453898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9071">
                      <a:extLst>
                        <a:ext uri="{9D8B030D-6E8A-4147-A177-3AD203B41FA5}">
                          <a16:colId xmlns:a16="http://schemas.microsoft.com/office/drawing/2014/main" val="2779140159"/>
                        </a:ext>
                      </a:extLst>
                    </a:gridCol>
                    <a:gridCol w="963926">
                      <a:extLst>
                        <a:ext uri="{9D8B030D-6E8A-4147-A177-3AD203B41FA5}">
                          <a16:colId xmlns:a16="http://schemas.microsoft.com/office/drawing/2014/main" val="1599122651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1383316754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3413690118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124526402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304900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Indices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897" r="-303333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897" r="-203333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6780" t="-6897" r="-106780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8333" t="-6897" r="-5000" b="-4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4644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895" t="-103333" r="-318421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3811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895" t="-210345" r="-318421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57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895" t="-300000" r="-318421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50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895" t="-413793" r="-318421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38250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25745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786E-5958-DE4A-AC4F-20654775F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DOE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E8CCE6-9AC6-B64D-B582-E7B09161DB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Choose factors</a:t>
                </a:r>
              </a:p>
              <a:p>
                <a:pPr lvl="1"/>
                <a:r>
                  <a:rPr lang="en-US" dirty="0"/>
                  <a:t>Parameters, initial concentrations</a:t>
                </a:r>
              </a:p>
              <a:p>
                <a:r>
                  <a:rPr lang="en-US" dirty="0"/>
                  <a:t>Choose levels for each factor</a:t>
                </a:r>
              </a:p>
              <a:p>
                <a:pPr lvl="1"/>
                <a:r>
                  <a:rPr lang="en-US" dirty="0"/>
                  <a:t>Include the baseline (no change).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is an experiment in which only parameter </a:t>
                </a:r>
                <a:r>
                  <a:rPr lang="en-US" i="1" dirty="0" err="1"/>
                  <a:t>i</a:t>
                </a:r>
                <a:r>
                  <a:rPr lang="en-US" i="1" dirty="0"/>
                  <a:t> is changed.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E8CCE6-9AC6-B64D-B582-E7B09161DB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A232E9-3F2E-B941-8991-2687814AD7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35500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24</a:t>
            </a:fld>
            <a:endParaRPr lang="en-US" altLang="x-none"/>
          </a:p>
        </p:txBody>
      </p:sp>
      <p:pic>
        <p:nvPicPr>
          <p:cNvPr id="13314" name="Picture 2" descr="Design of Experiments (DoE) | Method, Chemistry, Videos">
            <a:extLst>
              <a:ext uri="{FF2B5EF4-FFF2-40B4-BE49-F238E27FC236}">
                <a16:creationId xmlns:a16="http://schemas.microsoft.com/office/drawing/2014/main" id="{C176EC80-0088-F042-B839-B09C7DC2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2" y="856488"/>
            <a:ext cx="6163056" cy="286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D984C2-374B-F940-BC68-E1F9149E6268}"/>
              </a:ext>
            </a:extLst>
          </p:cNvPr>
          <p:cNvSpPr txBox="1"/>
          <p:nvPr/>
        </p:nvSpPr>
        <p:spPr>
          <a:xfrm>
            <a:off x="3945636" y="3531714"/>
            <a:ext cx="4511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Factor</a:t>
            </a:r>
            <a:r>
              <a:rPr lang="en-US" sz="1200" dirty="0"/>
              <a:t>: Something changed in the experiment (e.g., parameter)</a:t>
            </a:r>
          </a:p>
          <a:p>
            <a:r>
              <a:rPr lang="en-US" sz="1200" b="1" dirty="0"/>
              <a:t>Level of factor</a:t>
            </a:r>
            <a:r>
              <a:rPr lang="en-US" sz="1200" dirty="0"/>
              <a:t>: Value/setting of a factor.</a:t>
            </a:r>
          </a:p>
          <a:p>
            <a:r>
              <a:rPr lang="en-US" sz="1200" b="1" dirty="0"/>
              <a:t>Response</a:t>
            </a:r>
            <a:r>
              <a:rPr lang="en-US" sz="1200" dirty="0"/>
              <a:t>:  Measured result of an experiment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094F1-85B7-F644-B8BC-9D2F9BF5E73A}"/>
              </a:ext>
            </a:extLst>
          </p:cNvPr>
          <p:cNvSpPr/>
          <p:nvPr/>
        </p:nvSpPr>
        <p:spPr>
          <a:xfrm>
            <a:off x="3945636" y="904493"/>
            <a:ext cx="3461004" cy="2597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1E986-232A-B645-812C-25CBA723B16B}"/>
              </a:ext>
            </a:extLst>
          </p:cNvPr>
          <p:cNvSpPr txBox="1"/>
          <p:nvPr/>
        </p:nvSpPr>
        <p:spPr>
          <a:xfrm>
            <a:off x="4379976" y="1833990"/>
            <a:ext cx="4211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Baseline: Level “0” for all factors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2B3D96-CC80-9C4B-BEA4-962FB0CF64B6}"/>
              </a:ext>
            </a:extLst>
          </p:cNvPr>
          <p:cNvCxnSpPr/>
          <p:nvPr/>
        </p:nvCxnSpPr>
        <p:spPr>
          <a:xfrm flipH="1">
            <a:off x="2578608" y="1993392"/>
            <a:ext cx="1826185" cy="106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1B8E56-B4E5-164B-808C-708C6E08493E}"/>
              </a:ext>
            </a:extLst>
          </p:cNvPr>
          <p:cNvSpPr txBox="1"/>
          <p:nvPr/>
        </p:nvSpPr>
        <p:spPr>
          <a:xfrm>
            <a:off x="1755648" y="4736592"/>
            <a:ext cx="574388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Why DOE?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 effect of factors and levels in isolation.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one factor is </a:t>
            </a:r>
            <a:r>
              <a:rPr lang="en-US" i="1" dirty="0"/>
              <a:t>not</a:t>
            </a:r>
            <a:r>
              <a:rPr lang="en-US" dirty="0"/>
              <a:t> at baseline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 interaction of factors and levels in combination.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than one factor is </a:t>
            </a:r>
            <a:r>
              <a:rPr lang="en-US" i="1" dirty="0"/>
              <a:t>not</a:t>
            </a:r>
            <a:r>
              <a:rPr lang="en-US" dirty="0"/>
              <a:t> at baseline.</a:t>
            </a:r>
          </a:p>
        </p:txBody>
      </p:sp>
    </p:spTree>
    <p:extLst>
      <p:ext uri="{BB962C8B-B14F-4D97-AF65-F5344CB8AC3E}">
        <p14:creationId xmlns:p14="http://schemas.microsoft.com/office/powerpoint/2010/main" val="376092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25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52020BC-5547-FD40-8607-9E46119C62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41196" y="2632964"/>
              <a:ext cx="4546863" cy="15043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2185">
                      <a:extLst>
                        <a:ext uri="{9D8B030D-6E8A-4147-A177-3AD203B41FA5}">
                          <a16:colId xmlns:a16="http://schemas.microsoft.com/office/drawing/2014/main" val="3587747090"/>
                        </a:ext>
                      </a:extLst>
                    </a:gridCol>
                    <a:gridCol w="1312306">
                      <a:extLst>
                        <a:ext uri="{9D8B030D-6E8A-4147-A177-3AD203B41FA5}">
                          <a16:colId xmlns:a16="http://schemas.microsoft.com/office/drawing/2014/main" val="4114118684"/>
                        </a:ext>
                      </a:extLst>
                    </a:gridCol>
                    <a:gridCol w="1455656">
                      <a:extLst>
                        <a:ext uri="{9D8B030D-6E8A-4147-A177-3AD203B41FA5}">
                          <a16:colId xmlns:a16="http://schemas.microsoft.com/office/drawing/2014/main" val="1884594593"/>
                        </a:ext>
                      </a:extLst>
                    </a:gridCol>
                    <a:gridCol w="1136716">
                      <a:extLst>
                        <a:ext uri="{9D8B030D-6E8A-4147-A177-3AD203B41FA5}">
                          <a16:colId xmlns:a16="http://schemas.microsoft.com/office/drawing/2014/main" val="21392529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0898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1,−1,2,−1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1,−1,2,0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1,−1,2,1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2949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1,0,2,−1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1,0,2,0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1,0,2,1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0458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1,1,2,−1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1,1,2,0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1,1,2,1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12345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52020BC-5547-FD40-8607-9E46119C62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41196" y="2632964"/>
              <a:ext cx="4546863" cy="15043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2185">
                      <a:extLst>
                        <a:ext uri="{9D8B030D-6E8A-4147-A177-3AD203B41FA5}">
                          <a16:colId xmlns:a16="http://schemas.microsoft.com/office/drawing/2014/main" val="3587747090"/>
                        </a:ext>
                      </a:extLst>
                    </a:gridCol>
                    <a:gridCol w="1312306">
                      <a:extLst>
                        <a:ext uri="{9D8B030D-6E8A-4147-A177-3AD203B41FA5}">
                          <a16:colId xmlns:a16="http://schemas.microsoft.com/office/drawing/2014/main" val="4114118684"/>
                        </a:ext>
                      </a:extLst>
                    </a:gridCol>
                    <a:gridCol w="1455656">
                      <a:extLst>
                        <a:ext uri="{9D8B030D-6E8A-4147-A177-3AD203B41FA5}">
                          <a16:colId xmlns:a16="http://schemas.microsoft.com/office/drawing/2014/main" val="1884594593"/>
                        </a:ext>
                      </a:extLst>
                    </a:gridCol>
                    <a:gridCol w="1136716">
                      <a:extLst>
                        <a:ext uri="{9D8B030D-6E8A-4147-A177-3AD203B41FA5}">
                          <a16:colId xmlns:a16="http://schemas.microsoft.com/office/drawing/2014/main" val="21392529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0898123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485" t="-106667" r="-200971" b="-2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4783" t="-106667" r="-80000" b="-2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6667" r="-2222" b="-2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2949419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485" t="-206667" r="-200971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4783" t="-206667" r="-8000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6667" r="-2222" b="-1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0458322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485" t="-306667" r="-200971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4783" t="-306667" r="-80000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6667" r="-2222" b="-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12345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877EDB4-A4D3-DB42-90DC-A25E02FE2895}"/>
              </a:ext>
            </a:extLst>
          </p:cNvPr>
          <p:cNvSpPr txBox="1"/>
          <p:nvPr/>
        </p:nvSpPr>
        <p:spPr>
          <a:xfrm>
            <a:off x="3624041" y="224697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1EDCFB-C730-D046-8BF6-205EE486EC49}"/>
              </a:ext>
            </a:extLst>
          </p:cNvPr>
          <p:cNvSpPr txBox="1"/>
          <p:nvPr/>
        </p:nvSpPr>
        <p:spPr>
          <a:xfrm>
            <a:off x="749808" y="336371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57DC9-40AD-4644-B5CC-D1888287FC2A}"/>
                  </a:ext>
                </a:extLst>
              </p:cNvPr>
              <p:cNvSpPr txBox="1"/>
              <p:nvPr/>
            </p:nvSpPr>
            <p:spPr>
              <a:xfrm>
                <a:off x="341727" y="1020826"/>
                <a:ext cx="3980577" cy="947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,2,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Measured</a:t>
                </a:r>
                <a:r>
                  <a:rPr lang="en-US" dirty="0"/>
                  <a:t> response when: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Enzyme 1 (factor 1)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Enzyme 1 (factor 2)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57DC9-40AD-4644-B5CC-D1888287F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27" y="1020826"/>
                <a:ext cx="3980577" cy="947119"/>
              </a:xfrm>
              <a:prstGeom prst="rect">
                <a:avLst/>
              </a:prstGeom>
              <a:blipFill>
                <a:blip r:embed="rId3"/>
                <a:stretch>
                  <a:fillRect l="-635" t="-3947" r="-317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479922C-BFC3-5F4C-81DF-B5608F925F4D}"/>
              </a:ext>
            </a:extLst>
          </p:cNvPr>
          <p:cNvSpPr/>
          <p:nvPr/>
        </p:nvSpPr>
        <p:spPr>
          <a:xfrm>
            <a:off x="1893539" y="3007613"/>
            <a:ext cx="3919114" cy="11463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F215F9-6ACA-9146-A2B4-5B6AC0050B26}"/>
              </a:ext>
            </a:extLst>
          </p:cNvPr>
          <p:cNvSpPr/>
          <p:nvPr/>
        </p:nvSpPr>
        <p:spPr>
          <a:xfrm>
            <a:off x="1216601" y="2611556"/>
            <a:ext cx="4596051" cy="16301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C80E00-69D4-5F4F-AB13-10741E87E442}"/>
              </a:ext>
            </a:extLst>
          </p:cNvPr>
          <p:cNvSpPr txBox="1"/>
          <p:nvPr/>
        </p:nvSpPr>
        <p:spPr>
          <a:xfrm>
            <a:off x="1609344" y="5291295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the levels for E1, E2?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D01E54-2233-E041-9BB7-FACB2020F09E}"/>
              </a:ext>
            </a:extLst>
          </p:cNvPr>
          <p:cNvSpPr txBox="1"/>
          <p:nvPr/>
        </p:nvSpPr>
        <p:spPr>
          <a:xfrm>
            <a:off x="1609344" y="5757782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entries in the table?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8">
                <a:extLst>
                  <a:ext uri="{FF2B5EF4-FFF2-40B4-BE49-F238E27FC236}">
                    <a16:creationId xmlns:a16="http://schemas.microsoft.com/office/drawing/2014/main" id="{6DB54964-0B2B-A344-9EEF-AE7601DE171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99449" y="1687298"/>
              <a:ext cx="2837797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625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91539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(Factor)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E1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E2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8">
                <a:extLst>
                  <a:ext uri="{FF2B5EF4-FFF2-40B4-BE49-F238E27FC236}">
                    <a16:creationId xmlns:a16="http://schemas.microsoft.com/office/drawing/2014/main" id="{6DB54964-0B2B-A344-9EEF-AE7601DE171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99449" y="1687298"/>
              <a:ext cx="2837797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625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91539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11" t="-6667" r="-151111" b="-2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E1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E2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8">
                <a:extLst>
                  <a:ext uri="{FF2B5EF4-FFF2-40B4-BE49-F238E27FC236}">
                    <a16:creationId xmlns:a16="http://schemas.microsoft.com/office/drawing/2014/main" id="{9D08D63A-4A9C-8046-8B91-2C5D526B95E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05152" y="1611114"/>
              <a:ext cx="2709432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617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(Level)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%</a:t>
                          </a:r>
                          <a:r>
                            <a:rPr lang="en-US" dirty="0" err="1"/>
                            <a:t>Chg</a:t>
                          </a:r>
                          <a:r>
                            <a:rPr lang="en-US" dirty="0"/>
                            <a:t> Concentration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8">
                <a:extLst>
                  <a:ext uri="{FF2B5EF4-FFF2-40B4-BE49-F238E27FC236}">
                    <a16:creationId xmlns:a16="http://schemas.microsoft.com/office/drawing/2014/main" id="{9D08D63A-4A9C-8046-8B91-2C5D526B95E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05152" y="1611114"/>
              <a:ext cx="2709432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3922" r="-161446" b="-18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%</a:t>
                          </a:r>
                          <a:r>
                            <a:rPr lang="en-US" dirty="0" err="1"/>
                            <a:t>Chg</a:t>
                          </a:r>
                          <a:r>
                            <a:rPr lang="en-US" dirty="0"/>
                            <a:t> Concentration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8548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Analyzing Experimental 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26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C6BA4B-74E7-7948-B93C-9747C3674F90}"/>
                  </a:ext>
                </a:extLst>
              </p:cNvPr>
              <p:cNvSpPr txBox="1"/>
              <p:nvPr/>
            </p:nvSpPr>
            <p:spPr>
              <a:xfrm>
                <a:off x="1442030" y="1803778"/>
                <a:ext cx="2433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index of factors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C6BA4B-74E7-7948-B93C-9747C3674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030" y="1803778"/>
                <a:ext cx="2433743" cy="369332"/>
              </a:xfrm>
              <a:prstGeom prst="rect">
                <a:avLst/>
              </a:prstGeom>
              <a:blipFill>
                <a:blip r:embed="rId3"/>
                <a:stretch>
                  <a:fillRect t="-10345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7D2B4-D3FA-3747-9FCC-3B4F36932AAC}"/>
                  </a:ext>
                </a:extLst>
              </p:cNvPr>
              <p:cNvSpPr txBox="1"/>
              <p:nvPr/>
            </p:nvSpPr>
            <p:spPr>
              <a:xfrm>
                <a:off x="1442030" y="2103345"/>
                <a:ext cx="23328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level of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7D2B4-D3FA-3747-9FCC-3B4F36932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030" y="2103345"/>
                <a:ext cx="2332883" cy="369332"/>
              </a:xfrm>
              <a:prstGeom prst="rect">
                <a:avLst/>
              </a:prstGeom>
              <a:blipFill>
                <a:blip r:embed="rId4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4595007" y="2123027"/>
                <a:ext cx="24411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the baseline (</a:t>
                </a:r>
                <a:r>
                  <a:rPr lang="en-US" u="sng" dirty="0"/>
                  <a:t>given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007" y="2123027"/>
                <a:ext cx="2441181" cy="276999"/>
              </a:xfrm>
              <a:prstGeom prst="rect">
                <a:avLst/>
              </a:prstGeom>
              <a:blipFill>
                <a:blip r:embed="rId5"/>
                <a:stretch>
                  <a:fillRect l="-3109" t="-26087" r="-5181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42B7E7-2595-444B-98CE-ABAEDE3ADE92}"/>
                  </a:ext>
                </a:extLst>
              </p:cNvPr>
              <p:cNvSpPr txBox="1"/>
              <p:nvPr/>
            </p:nvSpPr>
            <p:spPr>
              <a:xfrm>
                <a:off x="4565660" y="2619129"/>
                <a:ext cx="3734677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Single factor effect (</a:t>
                </a:r>
                <a:r>
                  <a:rPr lang="en-US" u="sng" dirty="0"/>
                  <a:t>calculated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42B7E7-2595-444B-98CE-ABAEDE3AD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660" y="2619129"/>
                <a:ext cx="3734677" cy="303096"/>
              </a:xfrm>
              <a:prstGeom prst="rect">
                <a:avLst/>
              </a:prstGeom>
              <a:blipFill>
                <a:blip r:embed="rId6"/>
                <a:stretch>
                  <a:fillRect l="-1695" t="-29167" r="-2712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FE5C1B2-5B13-FB43-927F-C1E3B9803E84}"/>
              </a:ext>
            </a:extLst>
          </p:cNvPr>
          <p:cNvSpPr txBox="1"/>
          <p:nvPr/>
        </p:nvSpPr>
        <p:spPr>
          <a:xfrm>
            <a:off x="1439615" y="3849245"/>
            <a:ext cx="686072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Why decompose responses?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 way to understand the effect of factors and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Explicit understanding of assumptions of experiment.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1610834" y="965578"/>
                <a:ext cx="5072927" cy="5348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834" y="965578"/>
                <a:ext cx="5072927" cy="534826"/>
              </a:xfrm>
              <a:prstGeom prst="rect">
                <a:avLst/>
              </a:prstGeom>
              <a:blipFill>
                <a:blip r:embed="rId7"/>
                <a:stretch>
                  <a:fillRect b="-2174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A106BE-1C23-0F40-8B91-A2BA6122D9D8}"/>
                  </a:ext>
                </a:extLst>
              </p:cNvPr>
              <p:cNvSpPr txBox="1"/>
              <p:nvPr/>
            </p:nvSpPr>
            <p:spPr>
              <a:xfrm>
                <a:off x="4455750" y="1661079"/>
                <a:ext cx="4173771" cy="424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Measured</a:t>
                </a:r>
                <a:r>
                  <a:rPr lang="en-US" dirty="0"/>
                  <a:t> value of response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A106BE-1C23-0F40-8B91-A2BA6122D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750" y="1661079"/>
                <a:ext cx="4173771" cy="424347"/>
              </a:xfrm>
              <a:prstGeom prst="rect">
                <a:avLst/>
              </a:prstGeom>
              <a:blipFill>
                <a:blip r:embed="rId8"/>
                <a:stretch>
                  <a:fillRect t="-8571" r="-30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9482F4-F829-B44A-B33C-0071B0A08956}"/>
                  </a:ext>
                </a:extLst>
              </p:cNvPr>
              <p:cNvSpPr txBox="1"/>
              <p:nvPr/>
            </p:nvSpPr>
            <p:spPr>
              <a:xfrm>
                <a:off x="4556504" y="3053038"/>
                <a:ext cx="3866379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,2,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: Interaction effect (</a:t>
                </a:r>
                <a:r>
                  <a:rPr lang="en-US" u="sng" dirty="0"/>
                  <a:t>calculated</a:t>
                </a:r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9482F4-F829-B44A-B33C-0071B0A08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504" y="3053038"/>
                <a:ext cx="3866379" cy="300788"/>
              </a:xfrm>
              <a:prstGeom prst="rect">
                <a:avLst/>
              </a:prstGeom>
              <a:blipFill>
                <a:blip r:embed="rId9"/>
                <a:stretch>
                  <a:fillRect l="-2288" t="-29167" r="-2614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762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2A77-7249-F947-A353-F0CDE870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31511-8C25-0B4B-844F-8FF16DC23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0647"/>
            <a:ext cx="8229600" cy="4572001"/>
          </a:xfrm>
        </p:spPr>
        <p:txBody>
          <a:bodyPr/>
          <a:lstStyle/>
          <a:p>
            <a:r>
              <a:rPr lang="en-US" dirty="0"/>
              <a:t>Evaluating the effect on a metabolite of variations in the amount of two enzymes.</a:t>
            </a:r>
          </a:p>
          <a:p>
            <a:r>
              <a:rPr lang="en-US" dirty="0"/>
              <a:t>Factors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E1: Amount of Enzyme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E2: Amount of Enzyme 2</a:t>
            </a:r>
          </a:p>
          <a:p>
            <a:pPr marL="514350" indent="-457200"/>
            <a:r>
              <a:rPr lang="en-US" dirty="0"/>
              <a:t>The levels are the amounts of the enzyme (e.g., 5 </a:t>
            </a:r>
            <a:r>
              <a:rPr lang="en-US" dirty="0" err="1"/>
              <a:t>nM</a:t>
            </a:r>
            <a:r>
              <a:rPr lang="en-US" dirty="0"/>
              <a:t>). These are coded as:</a:t>
            </a:r>
          </a:p>
          <a:p>
            <a:pPr marL="914400" lvl="1" indent="-457200"/>
            <a:r>
              <a:rPr lang="en-US" dirty="0"/>
              <a:t>-1: below the baseline</a:t>
            </a:r>
          </a:p>
          <a:p>
            <a:pPr marL="914400" lvl="1" indent="-457200"/>
            <a:r>
              <a:rPr lang="en-US" dirty="0"/>
              <a:t>0: baseline</a:t>
            </a:r>
          </a:p>
          <a:p>
            <a:pPr marL="914400" lvl="1" indent="-457200"/>
            <a:r>
              <a:rPr lang="en-US" dirty="0"/>
              <a:t>+1: above the baseline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7C49F5-DBAE-6343-925F-77A4091E3D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27</a:t>
            </a:fld>
            <a:endParaRPr lang="en-US" altLang="x-none"/>
          </a:p>
        </p:txBody>
      </p:sp>
      <p:pic>
        <p:nvPicPr>
          <p:cNvPr id="1026" name="Picture 2" descr="Metabolism Experiment">
            <a:extLst>
              <a:ext uri="{FF2B5EF4-FFF2-40B4-BE49-F238E27FC236}">
                <a16:creationId xmlns:a16="http://schemas.microsoft.com/office/drawing/2014/main" id="{CB463786-3C2F-BF41-BB66-A5B24E55D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470" y="381000"/>
            <a:ext cx="1636999" cy="151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397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24" y="228600"/>
                <a:ext cx="8721646" cy="493405"/>
              </a:xfrm>
            </p:spPr>
            <p:txBody>
              <a:bodyPr/>
              <a:lstStyle/>
              <a:p>
                <a:r>
                  <a:rPr lang="en-US" dirty="0"/>
                  <a:t>Calculating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24" y="228600"/>
                <a:ext cx="8721646" cy="493405"/>
              </a:xfrm>
              <a:blipFill>
                <a:blip r:embed="rId3"/>
                <a:stretch>
                  <a:fillRect t="-15385" b="-5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28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8EB7DF-CDBA-E74C-AE8C-EC921F8B34A4}"/>
                  </a:ext>
                </a:extLst>
              </p:cNvPr>
              <p:cNvSpPr txBox="1"/>
              <p:nvPr/>
            </p:nvSpPr>
            <p:spPr>
              <a:xfrm>
                <a:off x="554288" y="2047292"/>
                <a:ext cx="2446824" cy="472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8EB7DF-CDBA-E74C-AE8C-EC921F8B3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88" y="2047292"/>
                <a:ext cx="2446824" cy="472950"/>
              </a:xfrm>
              <a:prstGeom prst="rect">
                <a:avLst/>
              </a:prstGeom>
              <a:blipFill>
                <a:blip r:embed="rId4"/>
                <a:stretch>
                  <a:fillRect l="-1031" r="-2062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9FD4B8-F37F-2E47-891B-226961A4B97C}"/>
                  </a:ext>
                </a:extLst>
              </p:cNvPr>
              <p:cNvSpPr txBox="1"/>
              <p:nvPr/>
            </p:nvSpPr>
            <p:spPr>
              <a:xfrm>
                <a:off x="3280732" y="6213004"/>
                <a:ext cx="3139769" cy="3344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9FD4B8-F37F-2E47-891B-226961A4B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732" y="6213004"/>
                <a:ext cx="3139769" cy="334451"/>
              </a:xfrm>
              <a:prstGeom prst="rect">
                <a:avLst/>
              </a:prstGeom>
              <a:blipFill>
                <a:blip r:embed="rId5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C939EA5-2275-7D4A-811C-BE170EC70292}"/>
                  </a:ext>
                </a:extLst>
              </p:cNvPr>
              <p:cNvSpPr txBox="1"/>
              <p:nvPr/>
            </p:nvSpPr>
            <p:spPr>
              <a:xfrm>
                <a:off x="1610834" y="965578"/>
                <a:ext cx="5072927" cy="5348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C939EA5-2275-7D4A-811C-BE170EC70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834" y="965578"/>
                <a:ext cx="5072927" cy="534826"/>
              </a:xfrm>
              <a:prstGeom prst="rect">
                <a:avLst/>
              </a:prstGeom>
              <a:blipFill>
                <a:blip r:embed="rId6"/>
                <a:stretch>
                  <a:fillRect b="-2174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0C5255C-77E1-2441-8587-0AA876BB6B2C}"/>
                  </a:ext>
                </a:extLst>
              </p:cNvPr>
              <p:cNvSpPr txBox="1"/>
              <p:nvPr/>
            </p:nvSpPr>
            <p:spPr>
              <a:xfrm>
                <a:off x="3446802" y="1998432"/>
                <a:ext cx="45087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since only </a:t>
                </a:r>
                <a:r>
                  <a:rPr lang="en-US" sz="2800" i="1" dirty="0" err="1"/>
                  <a:t>i</a:t>
                </a:r>
                <a:r>
                  <a:rPr lang="en-US" sz="2800" i="1" dirty="0"/>
                  <a:t> </a:t>
                </a:r>
                <a:r>
                  <a:rPr lang="en-US" sz="2800" dirty="0"/>
                  <a:t>changed.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0C5255C-77E1-2441-8587-0AA876BB6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802" y="1998432"/>
                <a:ext cx="4508735" cy="523220"/>
              </a:xfrm>
              <a:prstGeom prst="rect">
                <a:avLst/>
              </a:prstGeom>
              <a:blipFill>
                <a:blip r:embed="rId7"/>
                <a:stretch>
                  <a:fillRect l="-562" t="-11905" r="-196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86BBCE-B55D-6D41-A4E1-2EBE49998F6C}"/>
                  </a:ext>
                </a:extLst>
              </p:cNvPr>
              <p:cNvSpPr txBox="1"/>
              <p:nvPr/>
            </p:nvSpPr>
            <p:spPr>
              <a:xfrm>
                <a:off x="581719" y="2622026"/>
                <a:ext cx="5648854" cy="516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86BBCE-B55D-6D41-A4E1-2EBE49998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19" y="2622026"/>
                <a:ext cx="5648854" cy="516295"/>
              </a:xfrm>
              <a:prstGeom prst="rect">
                <a:avLst/>
              </a:prstGeom>
              <a:blipFill>
                <a:blip r:embed="rId8"/>
                <a:stretch>
                  <a:fillRect l="-67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895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E663-C48D-1145-A683-75A307F9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Factor at a Time (OFT): 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C19F00-E076-5648-9C84-AE05D56C4D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A37D5D-DCF9-B74D-9064-910DE52C3ADC}"/>
                  </a:ext>
                </a:extLst>
              </p:cNvPr>
              <p:cNvSpPr txBox="1"/>
              <p:nvPr/>
            </p:nvSpPr>
            <p:spPr>
              <a:xfrm>
                <a:off x="495635" y="1219200"/>
                <a:ext cx="3160481" cy="611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,+⋯+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A37D5D-DCF9-B74D-9064-910DE52C3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35" y="1219200"/>
                <a:ext cx="3160481" cy="611193"/>
              </a:xfrm>
              <a:prstGeom prst="rect">
                <a:avLst/>
              </a:prstGeom>
              <a:blipFill>
                <a:blip r:embed="rId2"/>
                <a:stretch>
                  <a:fillRect t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20">
                <a:extLst>
                  <a:ext uri="{FF2B5EF4-FFF2-40B4-BE49-F238E27FC236}">
                    <a16:creationId xmlns:a16="http://schemas.microsoft.com/office/drawing/2014/main" id="{ED77D2C9-05A6-9041-9C01-9125801764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09410" y="3110208"/>
              <a:ext cx="464037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1334">
                      <a:extLst>
                        <a:ext uri="{9D8B030D-6E8A-4147-A177-3AD203B41FA5}">
                          <a16:colId xmlns:a16="http://schemas.microsoft.com/office/drawing/2014/main" val="2779140159"/>
                        </a:ext>
                      </a:extLst>
                    </a:gridCol>
                    <a:gridCol w="985456">
                      <a:extLst>
                        <a:ext uri="{9D8B030D-6E8A-4147-A177-3AD203B41FA5}">
                          <a16:colId xmlns:a16="http://schemas.microsoft.com/office/drawing/2014/main" val="1599122651"/>
                        </a:ext>
                      </a:extLst>
                    </a:gridCol>
                    <a:gridCol w="773395">
                      <a:extLst>
                        <a:ext uri="{9D8B030D-6E8A-4147-A177-3AD203B41FA5}">
                          <a16:colId xmlns:a16="http://schemas.microsoft.com/office/drawing/2014/main" val="1383316754"/>
                        </a:ext>
                      </a:extLst>
                    </a:gridCol>
                    <a:gridCol w="773395">
                      <a:extLst>
                        <a:ext uri="{9D8B030D-6E8A-4147-A177-3AD203B41FA5}">
                          <a16:colId xmlns:a16="http://schemas.microsoft.com/office/drawing/2014/main" val="3413690118"/>
                        </a:ext>
                      </a:extLst>
                    </a:gridCol>
                    <a:gridCol w="773395">
                      <a:extLst>
                        <a:ext uri="{9D8B030D-6E8A-4147-A177-3AD203B41FA5}">
                          <a16:colId xmlns:a16="http://schemas.microsoft.com/office/drawing/2014/main" val="2934170455"/>
                        </a:ext>
                      </a:extLst>
                    </a:gridCol>
                    <a:gridCol w="773395">
                      <a:extLst>
                        <a:ext uri="{9D8B030D-6E8A-4147-A177-3AD203B41FA5}">
                          <a16:colId xmlns:a16="http://schemas.microsoft.com/office/drawing/2014/main" val="9886273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Indices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4644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3811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57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50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38250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20">
                <a:extLst>
                  <a:ext uri="{FF2B5EF4-FFF2-40B4-BE49-F238E27FC236}">
                    <a16:creationId xmlns:a16="http://schemas.microsoft.com/office/drawing/2014/main" id="{ED77D2C9-05A6-9041-9C01-9125801764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09410" y="3110208"/>
              <a:ext cx="464037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1334">
                      <a:extLst>
                        <a:ext uri="{9D8B030D-6E8A-4147-A177-3AD203B41FA5}">
                          <a16:colId xmlns:a16="http://schemas.microsoft.com/office/drawing/2014/main" val="2779140159"/>
                        </a:ext>
                      </a:extLst>
                    </a:gridCol>
                    <a:gridCol w="985456">
                      <a:extLst>
                        <a:ext uri="{9D8B030D-6E8A-4147-A177-3AD203B41FA5}">
                          <a16:colId xmlns:a16="http://schemas.microsoft.com/office/drawing/2014/main" val="1599122651"/>
                        </a:ext>
                      </a:extLst>
                    </a:gridCol>
                    <a:gridCol w="773395">
                      <a:extLst>
                        <a:ext uri="{9D8B030D-6E8A-4147-A177-3AD203B41FA5}">
                          <a16:colId xmlns:a16="http://schemas.microsoft.com/office/drawing/2014/main" val="1383316754"/>
                        </a:ext>
                      </a:extLst>
                    </a:gridCol>
                    <a:gridCol w="773395">
                      <a:extLst>
                        <a:ext uri="{9D8B030D-6E8A-4147-A177-3AD203B41FA5}">
                          <a16:colId xmlns:a16="http://schemas.microsoft.com/office/drawing/2014/main" val="3413690118"/>
                        </a:ext>
                      </a:extLst>
                    </a:gridCol>
                    <a:gridCol w="773395">
                      <a:extLst>
                        <a:ext uri="{9D8B030D-6E8A-4147-A177-3AD203B41FA5}">
                          <a16:colId xmlns:a16="http://schemas.microsoft.com/office/drawing/2014/main" val="2934170455"/>
                        </a:ext>
                      </a:extLst>
                    </a:gridCol>
                    <a:gridCol w="773395">
                      <a:extLst>
                        <a:ext uri="{9D8B030D-6E8A-4147-A177-3AD203B41FA5}">
                          <a16:colId xmlns:a16="http://schemas.microsoft.com/office/drawing/2014/main" val="9886273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Indices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639" t="-6897" r="-304918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639" t="-6897" r="-204918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639" t="-6897" r="-104918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639" t="-6897" r="-4918" b="-4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4644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7692" t="-103333" r="-316667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3811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7692" t="-210345" r="-316667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57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7692" t="-300000" r="-316667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50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7692" t="-413793" r="-31666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38250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B79DDA-2E3E-0D49-8E89-62125D4C7CA2}"/>
                  </a:ext>
                </a:extLst>
              </p:cNvPr>
              <p:cNvSpPr txBox="1"/>
              <p:nvPr/>
            </p:nvSpPr>
            <p:spPr>
              <a:xfrm>
                <a:off x="3158549" y="1677683"/>
                <a:ext cx="165160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B79DDA-2E3E-0D49-8E89-62125D4C7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549" y="1677683"/>
                <a:ext cx="1651606" cy="303096"/>
              </a:xfrm>
              <a:prstGeom prst="rect">
                <a:avLst/>
              </a:prstGeom>
              <a:blipFill>
                <a:blip r:embed="rId4"/>
                <a:stretch>
                  <a:fillRect l="-763" r="-229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350A08-B3B5-B045-84B4-5D7D287D455D}"/>
                  </a:ext>
                </a:extLst>
              </p:cNvPr>
              <p:cNvSpPr txBox="1"/>
              <p:nvPr/>
            </p:nvSpPr>
            <p:spPr>
              <a:xfrm>
                <a:off x="566928" y="1700784"/>
                <a:ext cx="2432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Calculating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for OFT: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350A08-B3B5-B045-84B4-5D7D287D4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8" y="1700784"/>
                <a:ext cx="2432717" cy="369332"/>
              </a:xfrm>
              <a:prstGeom prst="rect">
                <a:avLst/>
              </a:prstGeom>
              <a:blipFill>
                <a:blip r:embed="rId5"/>
                <a:stretch>
                  <a:fillRect l="-2073" t="-3226" r="-103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33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Perspective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13314" name="Picture 2" descr="Design of Experiments (DoE) | Method, Chemistry, Videos">
            <a:extLst>
              <a:ext uri="{FF2B5EF4-FFF2-40B4-BE49-F238E27FC236}">
                <a16:creationId xmlns:a16="http://schemas.microsoft.com/office/drawing/2014/main" id="{C176EC80-0088-F042-B839-B09C7DC2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2" y="856488"/>
            <a:ext cx="6163056" cy="286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D984C2-374B-F940-BC68-E1F9149E6268}"/>
              </a:ext>
            </a:extLst>
          </p:cNvPr>
          <p:cNvSpPr txBox="1"/>
          <p:nvPr/>
        </p:nvSpPr>
        <p:spPr>
          <a:xfrm>
            <a:off x="4069080" y="3587716"/>
            <a:ext cx="4511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Factor</a:t>
            </a:r>
            <a:r>
              <a:rPr lang="en-US" sz="1200" dirty="0"/>
              <a:t>: Something changed in the experiment (e.g., parameter)</a:t>
            </a:r>
          </a:p>
          <a:p>
            <a:r>
              <a:rPr lang="en-US" sz="1200" b="1" dirty="0"/>
              <a:t>Level of factor</a:t>
            </a:r>
            <a:r>
              <a:rPr lang="en-US" sz="1200" dirty="0"/>
              <a:t>: Value/setting of a factor.</a:t>
            </a:r>
          </a:p>
          <a:p>
            <a:r>
              <a:rPr lang="en-US" sz="1200" b="1" dirty="0"/>
              <a:t>Response</a:t>
            </a:r>
            <a:r>
              <a:rPr lang="en-US" sz="1200" dirty="0"/>
              <a:t>:  Measured result of an experiment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094F1-85B7-F644-B8BC-9D2F9BF5E73A}"/>
              </a:ext>
            </a:extLst>
          </p:cNvPr>
          <p:cNvSpPr/>
          <p:nvPr/>
        </p:nvSpPr>
        <p:spPr>
          <a:xfrm>
            <a:off x="3945636" y="904493"/>
            <a:ext cx="3461004" cy="2597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1E986-232A-B645-812C-25CBA723B16B}"/>
              </a:ext>
            </a:extLst>
          </p:cNvPr>
          <p:cNvSpPr txBox="1"/>
          <p:nvPr/>
        </p:nvSpPr>
        <p:spPr>
          <a:xfrm>
            <a:off x="4379976" y="1833990"/>
            <a:ext cx="4211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Baseline: Level “0” for all factors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2B3D96-CC80-9C4B-BEA4-962FB0CF64B6}"/>
              </a:ext>
            </a:extLst>
          </p:cNvPr>
          <p:cNvCxnSpPr/>
          <p:nvPr/>
        </p:nvCxnSpPr>
        <p:spPr>
          <a:xfrm flipH="1">
            <a:off x="2578608" y="1993392"/>
            <a:ext cx="1826185" cy="106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D242CE-FE72-F642-ADD4-A2D278E89FC2}"/>
              </a:ext>
            </a:extLst>
          </p:cNvPr>
          <p:cNvSpPr txBox="1"/>
          <p:nvPr/>
        </p:nvSpPr>
        <p:spPr>
          <a:xfrm>
            <a:off x="1189309" y="5078182"/>
            <a:ext cx="7209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there are often a large number of factors, an experiment is specified by the levels of factors that are </a:t>
            </a:r>
            <a:r>
              <a:rPr lang="en-US" i="1" dirty="0"/>
              <a:t>not</a:t>
            </a:r>
            <a:r>
              <a:rPr lang="en-US" dirty="0"/>
              <a:t> at their baseline values.</a:t>
            </a:r>
          </a:p>
        </p:txBody>
      </p:sp>
    </p:spTree>
    <p:extLst>
      <p:ext uri="{BB962C8B-B14F-4D97-AF65-F5344CB8AC3E}">
        <p14:creationId xmlns:p14="http://schemas.microsoft.com/office/powerpoint/2010/main" val="339078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D966-254F-DE44-96C7-A8D5F2D7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Factors in Combination (TFC)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D01F6-08F0-BB44-8C03-099333FB39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30</a:t>
            </a:fld>
            <a:endParaRPr lang="en-US" altLang="x-none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F4A87B96-DD4E-E846-9A07-0916F22FEE30}"/>
              </a:ext>
            </a:extLst>
          </p:cNvPr>
          <p:cNvGraphicFramePr>
            <a:graphicFrameLocks noGrp="1"/>
          </p:cNvGraphicFramePr>
          <p:nvPr/>
        </p:nvGraphicFramePr>
        <p:xfrm>
          <a:off x="2325624" y="1181101"/>
          <a:ext cx="4312920" cy="1572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282448432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2093100773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729574387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1474237187"/>
                    </a:ext>
                  </a:extLst>
                </a:gridCol>
              </a:tblGrid>
              <a:tr h="4602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Factorial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82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681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10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9629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6513F1-5661-FF4F-9488-FE841518D09A}"/>
                  </a:ext>
                </a:extLst>
              </p:cNvPr>
              <p:cNvSpPr txBox="1"/>
              <p:nvPr/>
            </p:nvSpPr>
            <p:spPr>
              <a:xfrm>
                <a:off x="676656" y="3059198"/>
                <a:ext cx="6216061" cy="612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,+⋯+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1,2,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6513F1-5661-FF4F-9488-FE841518D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3059198"/>
                <a:ext cx="6216061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A3F97A5-6EE9-0B4B-8CE4-DB8DA215E959}"/>
              </a:ext>
            </a:extLst>
          </p:cNvPr>
          <p:cNvSpPr txBox="1"/>
          <p:nvPr/>
        </p:nvSpPr>
        <p:spPr>
          <a:xfrm>
            <a:off x="3196351" y="833629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#experiments (16 Factors)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250D07-A231-8245-A0B0-D90D0DFDD826}"/>
                  </a:ext>
                </a:extLst>
              </p:cNvPr>
              <p:cNvSpPr txBox="1"/>
              <p:nvPr/>
            </p:nvSpPr>
            <p:spPr>
              <a:xfrm>
                <a:off x="650413" y="4730408"/>
                <a:ext cx="4584717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= baseline response (no change in factors)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250D07-A231-8245-A0B0-D90D0DFDD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13" y="4730408"/>
                <a:ext cx="4584717" cy="300660"/>
              </a:xfrm>
              <a:prstGeom prst="rect">
                <a:avLst/>
              </a:prstGeom>
              <a:blipFill>
                <a:blip r:embed="rId4"/>
                <a:stretch>
                  <a:fillRect l="-1381" t="-20833" r="-2210" b="-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05171C-524D-C944-AABB-2AEF3587E8C3}"/>
                  </a:ext>
                </a:extLst>
              </p:cNvPr>
              <p:cNvSpPr txBox="1"/>
              <p:nvPr/>
            </p:nvSpPr>
            <p:spPr>
              <a:xfrm>
                <a:off x="638221" y="5018026"/>
                <a:ext cx="333392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= effect of factor </a:t>
                </a:r>
                <a:r>
                  <a:rPr lang="en-US" i="1" dirty="0"/>
                  <a:t>k </a:t>
                </a:r>
                <a:r>
                  <a:rPr lang="en-US" dirty="0"/>
                  <a:t>at level </a:t>
                </a:r>
                <a:r>
                  <a:rPr lang="en-US" i="1" dirty="0" err="1"/>
                  <a:t>i</a:t>
                </a:r>
                <a:r>
                  <a:rPr lang="en-US" i="1" baseline="-25000" dirty="0" err="1"/>
                  <a:t>k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05171C-524D-C944-AABB-2AEF3587E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21" y="5018026"/>
                <a:ext cx="3333926" cy="303096"/>
              </a:xfrm>
              <a:prstGeom prst="rect">
                <a:avLst/>
              </a:prstGeom>
              <a:blipFill>
                <a:blip r:embed="rId5"/>
                <a:stretch>
                  <a:fillRect l="-1901" t="-28000" r="-1901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8BCDF8-EAF8-BC46-B0F9-9AE6C311E60A}"/>
                  </a:ext>
                </a:extLst>
              </p:cNvPr>
              <p:cNvSpPr txBox="1"/>
              <p:nvPr/>
            </p:nvSpPr>
            <p:spPr>
              <a:xfrm>
                <a:off x="647365" y="4407320"/>
                <a:ext cx="1360501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= response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8BCDF8-EAF8-BC46-B0F9-9AE6C311E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65" y="4407320"/>
                <a:ext cx="1360501" cy="300660"/>
              </a:xfrm>
              <a:prstGeom prst="rect">
                <a:avLst/>
              </a:prstGeom>
              <a:blipFill>
                <a:blip r:embed="rId6"/>
                <a:stretch>
                  <a:fillRect l="-5556" t="-20833" r="-10185" b="-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35690D-D66F-3748-B414-BEA2713736B6}"/>
                  </a:ext>
                </a:extLst>
              </p:cNvPr>
              <p:cNvSpPr txBox="1"/>
              <p:nvPr/>
            </p:nvSpPr>
            <p:spPr>
              <a:xfrm>
                <a:off x="616885" y="5408170"/>
                <a:ext cx="6608284" cy="334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= effect of interaction of factors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at levels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35690D-D66F-3748-B414-BEA271373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5" y="5408170"/>
                <a:ext cx="6608284" cy="334002"/>
              </a:xfrm>
              <a:prstGeom prst="rect">
                <a:avLst/>
              </a:prstGeom>
              <a:blipFill>
                <a:blip r:embed="rId7"/>
                <a:stretch>
                  <a:fillRect l="-1344" t="-21429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5A76A1-1C35-1840-BD0A-BA9C8FE621E9}"/>
                  </a:ext>
                </a:extLst>
              </p:cNvPr>
              <p:cNvSpPr txBox="1"/>
              <p:nvPr/>
            </p:nvSpPr>
            <p:spPr>
              <a:xfrm>
                <a:off x="2102392" y="3684009"/>
                <a:ext cx="1014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terms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5A76A1-1C35-1840-BD0A-BA9C8FE62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392" y="3684009"/>
                <a:ext cx="1014188" cy="369332"/>
              </a:xfrm>
              <a:prstGeom prst="rect">
                <a:avLst/>
              </a:prstGeom>
              <a:blipFill>
                <a:blip r:embed="rId8"/>
                <a:stretch>
                  <a:fillRect t="-3226" r="-3704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7898BF-AEC7-0847-AFF0-9CD97652C341}"/>
                  </a:ext>
                </a:extLst>
              </p:cNvPr>
              <p:cNvSpPr txBox="1"/>
              <p:nvPr/>
            </p:nvSpPr>
            <p:spPr>
              <a:xfrm>
                <a:off x="4450080" y="3702505"/>
                <a:ext cx="1240532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terms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7898BF-AEC7-0847-AFF0-9CD97652C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80" y="3702505"/>
                <a:ext cx="1240532" cy="506870"/>
              </a:xfrm>
              <a:prstGeom prst="rect">
                <a:avLst/>
              </a:prstGeom>
              <a:blipFill>
                <a:blip r:embed="rId9"/>
                <a:stretch>
                  <a:fillRect r="-4082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3B76694-7CD6-5844-BC51-28A7FFA9E641}"/>
              </a:ext>
            </a:extLst>
          </p:cNvPr>
          <p:cNvSpPr txBox="1"/>
          <p:nvPr/>
        </p:nvSpPr>
        <p:spPr>
          <a:xfrm rot="16200000">
            <a:off x="2333311" y="3074795"/>
            <a:ext cx="441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{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A5404B-D81D-A944-B145-38C099F18C8A}"/>
              </a:ext>
            </a:extLst>
          </p:cNvPr>
          <p:cNvSpPr txBox="1"/>
          <p:nvPr/>
        </p:nvSpPr>
        <p:spPr>
          <a:xfrm rot="16200000">
            <a:off x="4756644" y="3083943"/>
            <a:ext cx="441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784884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86A6-8677-0A44-8E04-676B6A57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Combinatorics in DOE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69156-610A-9F49-A6A8-13633635D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a table with 5 parameters</a:t>
            </a:r>
          </a:p>
          <a:p>
            <a:pPr lvl="1"/>
            <a:r>
              <a:rPr lang="en-US" dirty="0"/>
              <a:t>2 at a time 3 levels</a:t>
            </a:r>
          </a:p>
          <a:p>
            <a:pPr lvl="1"/>
            <a:r>
              <a:rPr lang="en-US" dirty="0"/>
              <a:t>3 at a time 3 levels</a:t>
            </a:r>
          </a:p>
          <a:p>
            <a:r>
              <a:rPr lang="en-US" dirty="0"/>
              <a:t>Combinatorics: Multiply</a:t>
            </a:r>
          </a:p>
          <a:p>
            <a:pPr lvl="1"/>
            <a:r>
              <a:rPr lang="en-US" dirty="0"/>
              <a:t>Number of combinations of parameters</a:t>
            </a:r>
          </a:p>
          <a:p>
            <a:pPr lvl="1"/>
            <a:r>
              <a:rPr lang="en-US" dirty="0"/>
              <a:t>Number of combinations of levels for each combination of parameters</a:t>
            </a:r>
          </a:p>
          <a:p>
            <a:pPr lvl="1"/>
            <a:r>
              <a:rPr lang="en-US" dirty="0"/>
              <a:t>Formula</a:t>
            </a:r>
          </a:p>
          <a:p>
            <a:r>
              <a:rPr lang="en-US" dirty="0"/>
              <a:t>Question on combinatorics of experiments on HW, assuming 1 s/simulation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74A1DD-5C24-3E4D-A44A-86C147279C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5662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F03082-B000-6141-B097-DAB0507BC4CF}"/>
              </a:ext>
            </a:extLst>
          </p:cNvPr>
          <p:cNvSpPr txBox="1"/>
          <p:nvPr/>
        </p:nvSpPr>
        <p:spPr>
          <a:xfrm>
            <a:off x="341727" y="2054400"/>
            <a:ext cx="813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Wolf model, the factors are 16 parameters. Consider 5 levels.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265456"/>
                  </p:ext>
                </p:extLst>
              </p:nvPr>
            </p:nvGraphicFramePr>
            <p:xfrm>
              <a:off x="502920" y="2521062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(Factor)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265456"/>
                  </p:ext>
                </p:extLst>
              </p:nvPr>
            </p:nvGraphicFramePr>
            <p:xfrm>
              <a:off x="502920" y="2521062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6897" r="-149091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4903624"/>
                  </p:ext>
                </p:extLst>
              </p:nvPr>
            </p:nvGraphicFramePr>
            <p:xfrm>
              <a:off x="5200128" y="2562003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(Level)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4903624"/>
                  </p:ext>
                </p:extLst>
              </p:nvPr>
            </p:nvGraphicFramePr>
            <p:xfrm>
              <a:off x="5200128" y="2562003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20" t="-6897" r="-163415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4ADF37-EDBA-894E-A6C7-005610C108E0}"/>
                  </a:ext>
                </a:extLst>
              </p:cNvPr>
              <p:cNvSpPr txBox="1"/>
              <p:nvPr/>
            </p:nvSpPr>
            <p:spPr>
              <a:xfrm>
                <a:off x="652000" y="5394960"/>
                <a:ext cx="364170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4ADF37-EDBA-894E-A6C7-005610C10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00" y="5394960"/>
                <a:ext cx="3641703" cy="381515"/>
              </a:xfrm>
              <a:prstGeom prst="rect">
                <a:avLst/>
              </a:prstGeom>
              <a:blipFill>
                <a:blip r:embed="rId5"/>
                <a:stretch>
                  <a:fillRect l="-1394" t="-9375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634DA815-8F4D-9A4B-BD69-FD9542674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223782"/>
              </p:ext>
            </p:extLst>
          </p:nvPr>
        </p:nvGraphicFramePr>
        <p:xfrm>
          <a:off x="4462272" y="5082032"/>
          <a:ext cx="42458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466">
                  <a:extLst>
                    <a:ext uri="{9D8B030D-6E8A-4147-A177-3AD203B41FA5}">
                      <a16:colId xmlns:a16="http://schemas.microsoft.com/office/drawing/2014/main" val="3376888700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2241941459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3223308684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318717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Pct </a:t>
                      </a:r>
                      <a:r>
                        <a:rPr lang="en-US" sz="1200" dirty="0" err="1"/>
                        <a:t>Chg</a:t>
                      </a:r>
                      <a:r>
                        <a:rPr lang="en-US" sz="12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Parameter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Pct </a:t>
                      </a:r>
                      <a:r>
                        <a:rPr lang="en-US" sz="1200" dirty="0" err="1"/>
                        <a:t>Chg</a:t>
                      </a:r>
                      <a:r>
                        <a:rPr lang="en-US" sz="1200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4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4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35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608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2D4C4-F905-C749-9052-F583691045A6}"/>
                  </a:ext>
                </a:extLst>
              </p:cNvPr>
              <p:cNvSpPr txBox="1"/>
              <p:nvPr/>
            </p:nvSpPr>
            <p:spPr>
              <a:xfrm>
                <a:off x="630664" y="5766816"/>
                <a:ext cx="3641703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2D4C4-F905-C749-9052-F58369104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64" y="5766816"/>
                <a:ext cx="3641703" cy="381515"/>
              </a:xfrm>
              <a:prstGeom prst="rect">
                <a:avLst/>
              </a:prstGeom>
              <a:blipFill>
                <a:blip r:embed="rId6"/>
                <a:stretch>
                  <a:fillRect l="-1389" t="-12903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2868DA-64B9-EF4E-ACC3-C8833FAFABF5}"/>
                  </a:ext>
                </a:extLst>
              </p:cNvPr>
              <p:cNvSpPr txBox="1"/>
              <p:nvPr/>
            </p:nvSpPr>
            <p:spPr>
              <a:xfrm>
                <a:off x="627616" y="6147816"/>
                <a:ext cx="3463512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2868DA-64B9-EF4E-ACC3-C8833FAFA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16" y="6147816"/>
                <a:ext cx="3463512" cy="381515"/>
              </a:xfrm>
              <a:prstGeom prst="rect">
                <a:avLst/>
              </a:prstGeom>
              <a:blipFill>
                <a:blip r:embed="rId7"/>
                <a:stretch>
                  <a:fillRect l="-1460" t="-12903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513F016-8352-C643-AF70-2C6A4A40DF1D}"/>
              </a:ext>
            </a:extLst>
          </p:cNvPr>
          <p:cNvSpPr/>
          <p:nvPr/>
        </p:nvSpPr>
        <p:spPr>
          <a:xfrm>
            <a:off x="4462272" y="5445156"/>
            <a:ext cx="4434840" cy="11689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56A581-749E-0F4E-9755-2F5AC7BFE9CB}"/>
                  </a:ext>
                </a:extLst>
              </p:cNvPr>
              <p:cNvSpPr txBox="1"/>
              <p:nvPr/>
            </p:nvSpPr>
            <p:spPr>
              <a:xfrm>
                <a:off x="327745" y="792008"/>
                <a:ext cx="3814699" cy="986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  <m:sub/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Measured</a:t>
                </a:r>
                <a:r>
                  <a:rPr lang="en-US" dirty="0"/>
                  <a:t> response when: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 err="1"/>
                  <a:t>i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All other factors are at baseline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56A581-749E-0F4E-9755-2F5AC7BFE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45" y="792008"/>
                <a:ext cx="3814699" cy="986617"/>
              </a:xfrm>
              <a:prstGeom prst="rect">
                <a:avLst/>
              </a:prstGeom>
              <a:blipFill>
                <a:blip r:embed="rId8"/>
                <a:stretch>
                  <a:fillRect l="-993" t="-3797" r="-331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06EF8A-70D9-AF47-9787-C00B12A82178}"/>
                  </a:ext>
                </a:extLst>
              </p:cNvPr>
              <p:cNvSpPr txBox="1"/>
              <p:nvPr/>
            </p:nvSpPr>
            <p:spPr>
              <a:xfrm>
                <a:off x="4640348" y="729350"/>
                <a:ext cx="3981411" cy="1277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Measured</a:t>
                </a:r>
                <a:r>
                  <a:rPr lang="en-US" dirty="0"/>
                  <a:t> response when: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 err="1"/>
                  <a:t>i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/>
                  <a:t>j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All other factors are at baseline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06EF8A-70D9-AF47-9787-C00B12A82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348" y="729350"/>
                <a:ext cx="3981411" cy="1277657"/>
              </a:xfrm>
              <a:prstGeom prst="rect">
                <a:avLst/>
              </a:prstGeom>
              <a:blipFill>
                <a:blip r:embed="rId9"/>
                <a:stretch>
                  <a:fillRect l="-955" t="-2970" r="-318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90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4" grpId="0" animBg="1"/>
      <p:bldP spid="15" grpId="1" animBg="1"/>
      <p:bldP spid="16" grpId="0" animBg="1"/>
      <p:bldP spid="16" grpId="1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57DC9-40AD-4644-B5CC-D1888287FC2A}"/>
                  </a:ext>
                </a:extLst>
              </p:cNvPr>
              <p:cNvSpPr txBox="1"/>
              <p:nvPr/>
            </p:nvSpPr>
            <p:spPr>
              <a:xfrm>
                <a:off x="1841343" y="3748675"/>
                <a:ext cx="1591077" cy="847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1,1,2,2,3,4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57DC9-40AD-4644-B5CC-D1888287F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343" y="3748675"/>
                <a:ext cx="1591077" cy="847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165097"/>
                  </p:ext>
                </p:extLst>
              </p:nvPr>
            </p:nvGraphicFramePr>
            <p:xfrm>
              <a:off x="502920" y="1094598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(Factor)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165097"/>
                  </p:ext>
                </p:extLst>
              </p:nvPr>
            </p:nvGraphicFramePr>
            <p:xfrm>
              <a:off x="502920" y="1094598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9" t="-6897" r="-149091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0064376"/>
                  </p:ext>
                </p:extLst>
              </p:nvPr>
            </p:nvGraphicFramePr>
            <p:xfrm>
              <a:off x="5200128" y="1135539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(Level)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0064376"/>
                  </p:ext>
                </p:extLst>
              </p:nvPr>
            </p:nvGraphicFramePr>
            <p:xfrm>
              <a:off x="5200128" y="1135539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20" t="-6897" r="-163415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6D8186C-5678-0A47-97BC-057C60FCD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06870"/>
              </p:ext>
            </p:extLst>
          </p:nvPr>
        </p:nvGraphicFramePr>
        <p:xfrm>
          <a:off x="1234441" y="4307841"/>
          <a:ext cx="27094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716">
                  <a:extLst>
                    <a:ext uri="{9D8B030D-6E8A-4147-A177-3AD203B41FA5}">
                      <a16:colId xmlns:a16="http://schemas.microsoft.com/office/drawing/2014/main" val="214901315"/>
                    </a:ext>
                  </a:extLst>
                </a:gridCol>
                <a:gridCol w="1354716">
                  <a:extLst>
                    <a:ext uri="{9D8B030D-6E8A-4147-A177-3AD203B41FA5}">
                      <a16:colId xmlns:a16="http://schemas.microsoft.com/office/drawing/2014/main" val="3296433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Pct </a:t>
                      </a:r>
                      <a:r>
                        <a:rPr lang="en-US" dirty="0" err="1"/>
                        <a:t>Chg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04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J0_inputFlux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50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4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3522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BCE67E-B0FD-3A47-A5A7-3A8E11F3EBCA}"/>
                  </a:ext>
                </a:extLst>
              </p:cNvPr>
              <p:cNvSpPr txBox="1"/>
              <p:nvPr/>
            </p:nvSpPr>
            <p:spPr>
              <a:xfrm>
                <a:off x="5486751" y="3748675"/>
                <a:ext cx="1872372" cy="847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1,1,2,2,3,4,4,3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BCE67E-B0FD-3A47-A5A7-3A8E11F3E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751" y="3748675"/>
                <a:ext cx="1872372" cy="847220"/>
              </a:xfrm>
              <a:prstGeom prst="rect">
                <a:avLst/>
              </a:prstGeom>
              <a:blipFill>
                <a:blip r:embed="rId6"/>
                <a:stretch>
                  <a:fillRect r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2BCD4F-C01D-CC41-A956-5DA14C19A621}"/>
              </a:ext>
            </a:extLst>
          </p:cNvPr>
          <p:cNvCxnSpPr>
            <a:cxnSpLocks/>
          </p:cNvCxnSpPr>
          <p:nvPr/>
        </p:nvCxnSpPr>
        <p:spPr>
          <a:xfrm flipH="1">
            <a:off x="4114800" y="4385389"/>
            <a:ext cx="2259018" cy="664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C33E42-9770-0F43-9A4F-51674094DDBD}"/>
                  </a:ext>
                </a:extLst>
              </p:cNvPr>
              <p:cNvSpPr txBox="1"/>
              <p:nvPr/>
            </p:nvSpPr>
            <p:spPr>
              <a:xfrm>
                <a:off x="4687655" y="4971992"/>
                <a:ext cx="2877711" cy="65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Level 3 is the baseline. So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1,1,2,2,3,4,4,3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1,1,2,2,3,4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C33E42-9770-0F43-9A4F-51674094D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655" y="4971992"/>
                <a:ext cx="2877711" cy="658514"/>
              </a:xfrm>
              <a:prstGeom prst="rect">
                <a:avLst/>
              </a:prstGeom>
              <a:blipFill>
                <a:blip r:embed="rId7"/>
                <a:stretch>
                  <a:fillRect l="-1762" t="-3774" r="-881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78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2DD6-F134-3C4D-BFC2-0DB10B9B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a Set of Experiments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8DCCEEA-CB19-8348-AF5E-6F1ED2B158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024" y="1207007"/>
                <a:ext cx="9015984" cy="4572001"/>
              </a:xfrm>
            </p:spPr>
            <p:txBody>
              <a:bodyPr/>
              <a:lstStyle/>
              <a:p>
                <a:r>
                  <a:rPr lang="en-US" dirty="0"/>
                  <a:t>Factors: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Levels: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Experiments</a:t>
                </a:r>
              </a:p>
              <a:p>
                <a:pPr lvl="1"/>
                <a:r>
                  <a:rPr lang="en-US" dirty="0"/>
                  <a:t>Baseline (0FC):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(baseline)</a:t>
                </a:r>
              </a:p>
              <a:p>
                <a:pPr lvl="1"/>
                <a:r>
                  <a:rPr lang="en-US" dirty="0"/>
                  <a:t>One way design (1WD):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Two way design (2WD):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Three way design (3WD):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8DCCEEA-CB19-8348-AF5E-6F1ED2B158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24" y="1207007"/>
                <a:ext cx="9015984" cy="4572001"/>
              </a:xfrm>
              <a:blipFill>
                <a:blip r:embed="rId2"/>
                <a:stretch>
                  <a:fillRect l="-985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8481CC-81EA-EA44-967D-00C16216A2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7060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for </a:t>
            </a:r>
            <a:r>
              <a:rPr lang="en-US" i="1" dirty="0" err="1"/>
              <a:t>n</a:t>
            </a:r>
            <a:r>
              <a:rPr lang="en-US" dirty="0" err="1"/>
              <a:t>WD</a:t>
            </a:r>
            <a:r>
              <a:rPr lang="en-US" dirty="0"/>
              <a:t> (Wolf): Part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4259739"/>
                  </p:ext>
                </p:extLst>
              </p:nvPr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4259739"/>
                  </p:ext>
                </p:extLst>
              </p:nvPr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28" t="-10345" r="-272340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1A3F705-91C8-A747-AB14-010024459EB7}"/>
              </a:ext>
            </a:extLst>
          </p:cNvPr>
          <p:cNvSpPr txBox="1"/>
          <p:nvPr/>
        </p:nvSpPr>
        <p:spPr>
          <a:xfrm>
            <a:off x="3262983" y="2388933"/>
            <a:ext cx="192175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All parameters at </a:t>
            </a:r>
          </a:p>
          <a:p>
            <a:r>
              <a:rPr lang="en-US" dirty="0"/>
              <a:t>0 Pct </a:t>
            </a:r>
            <a:r>
              <a:rPr lang="en-US" dirty="0" err="1"/>
              <a:t>Chg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A48571-D365-104C-BE5E-1A756D2EC5B1}"/>
              </a:ext>
            </a:extLst>
          </p:cNvPr>
          <p:cNvSpPr txBox="1"/>
          <p:nvPr/>
        </p:nvSpPr>
        <p:spPr>
          <a:xfrm>
            <a:off x="3162397" y="213842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0WD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4958EE-A431-5143-A132-7DB9806D09DB}"/>
              </a:ext>
            </a:extLst>
          </p:cNvPr>
          <p:cNvSpPr txBox="1"/>
          <p:nvPr/>
        </p:nvSpPr>
        <p:spPr>
          <a:xfrm>
            <a:off x="6270859" y="175252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1WD:</a:t>
            </a:r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E92D996B-A046-6341-AC42-9B7A23311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62391"/>
              </p:ext>
            </p:extLst>
          </p:nvPr>
        </p:nvGraphicFramePr>
        <p:xfrm>
          <a:off x="5589325" y="2448353"/>
          <a:ext cx="270967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836">
                  <a:extLst>
                    <a:ext uri="{9D8B030D-6E8A-4147-A177-3AD203B41FA5}">
                      <a16:colId xmlns:a16="http://schemas.microsoft.com/office/drawing/2014/main" val="845824486"/>
                    </a:ext>
                  </a:extLst>
                </a:gridCol>
                <a:gridCol w="1354836">
                  <a:extLst>
                    <a:ext uri="{9D8B030D-6E8A-4147-A177-3AD203B41FA5}">
                      <a16:colId xmlns:a16="http://schemas.microsoft.com/office/drawing/2014/main" val="553490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Pct </a:t>
                      </a:r>
                      <a:r>
                        <a:rPr lang="en-US" dirty="0" err="1"/>
                        <a:t>Chg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15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2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0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8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5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731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16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2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67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165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034405"/>
                  </p:ext>
                </p:extLst>
              </p:nvPr>
            </p:nvGraphicFramePr>
            <p:xfrm>
              <a:off x="502921" y="3433099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034405"/>
                  </p:ext>
                </p:extLst>
              </p:nvPr>
            </p:nvGraphicFramePr>
            <p:xfrm>
              <a:off x="502921" y="3433099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39" t="-6667" r="-185366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0093AF9-DC7F-4647-8152-D530B4A250AC}"/>
              </a:ext>
            </a:extLst>
          </p:cNvPr>
          <p:cNvSpPr txBox="1"/>
          <p:nvPr/>
        </p:nvSpPr>
        <p:spPr>
          <a:xfrm>
            <a:off x="6104124" y="211559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0WD +</a:t>
            </a:r>
          </a:p>
        </p:txBody>
      </p:sp>
    </p:spTree>
    <p:extLst>
      <p:ext uri="{BB962C8B-B14F-4D97-AF65-F5344CB8AC3E}">
        <p14:creationId xmlns:p14="http://schemas.microsoft.com/office/powerpoint/2010/main" val="273203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of Experiments (Wolf): Part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28" t="-10345" r="-272340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E92D996B-A046-6341-AC42-9B7A23311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200371"/>
              </p:ext>
            </p:extLst>
          </p:nvPr>
        </p:nvGraphicFramePr>
        <p:xfrm>
          <a:off x="4410976" y="789447"/>
          <a:ext cx="4318249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088">
                  <a:extLst>
                    <a:ext uri="{9D8B030D-6E8A-4147-A177-3AD203B41FA5}">
                      <a16:colId xmlns:a16="http://schemas.microsoft.com/office/drawing/2014/main" val="845824486"/>
                    </a:ext>
                  </a:extLst>
                </a:gridCol>
                <a:gridCol w="740037">
                  <a:extLst>
                    <a:ext uri="{9D8B030D-6E8A-4147-A177-3AD203B41FA5}">
                      <a16:colId xmlns:a16="http://schemas.microsoft.com/office/drawing/2014/main" val="553490728"/>
                    </a:ext>
                  </a:extLst>
                </a:gridCol>
                <a:gridCol w="1356279">
                  <a:extLst>
                    <a:ext uri="{9D8B030D-6E8A-4147-A177-3AD203B41FA5}">
                      <a16:colId xmlns:a16="http://schemas.microsoft.com/office/drawing/2014/main" val="2513221957"/>
                    </a:ext>
                  </a:extLst>
                </a:gridCol>
                <a:gridCol w="802845">
                  <a:extLst>
                    <a:ext uri="{9D8B030D-6E8A-4147-A177-3AD203B41FA5}">
                      <a16:colId xmlns:a16="http://schemas.microsoft.com/office/drawing/2014/main" val="2565265048"/>
                    </a:ext>
                  </a:extLst>
                </a:gridCol>
              </a:tblGrid>
              <a:tr h="2461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%1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%2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15218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24508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0873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87591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5294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73155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1610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2881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676949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7451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1656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0515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94384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73119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7251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535422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099072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40937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47229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262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424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3433099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3433099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39" t="-6667" r="-185366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5F4B7E2-011B-0448-8C1C-63CE40ED6608}"/>
              </a:ext>
            </a:extLst>
          </p:cNvPr>
          <p:cNvSpPr txBox="1"/>
          <p:nvPr/>
        </p:nvSpPr>
        <p:spPr>
          <a:xfrm>
            <a:off x="2152672" y="5762192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2WD: 0WD + 1WD +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F96536-35C3-3241-B0CA-99A134DAE606}"/>
              </a:ext>
            </a:extLst>
          </p:cNvPr>
          <p:cNvGrpSpPr/>
          <p:nvPr/>
        </p:nvGrpSpPr>
        <p:grpSpPr>
          <a:xfrm rot="16200000">
            <a:off x="6505102" y="6226323"/>
            <a:ext cx="129996" cy="431681"/>
            <a:chOff x="2831592" y="4916459"/>
            <a:chExt cx="129996" cy="4316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18A1A8C-90D7-4B44-9C26-19B5E15DFB9D}"/>
                </a:ext>
              </a:extLst>
            </p:cNvPr>
            <p:cNvSpPr/>
            <p:nvPr/>
          </p:nvSpPr>
          <p:spPr>
            <a:xfrm>
              <a:off x="2831592" y="49164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3EF569B-56B2-9F49-8733-E2C51178A710}"/>
                </a:ext>
              </a:extLst>
            </p:cNvPr>
            <p:cNvSpPr/>
            <p:nvPr/>
          </p:nvSpPr>
          <p:spPr>
            <a:xfrm>
              <a:off x="2831592" y="50688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122C89B-2CE3-AD48-9FF1-D6D0898FCE2E}"/>
                </a:ext>
              </a:extLst>
            </p:cNvPr>
            <p:cNvSpPr/>
            <p:nvPr/>
          </p:nvSpPr>
          <p:spPr>
            <a:xfrm>
              <a:off x="2831592" y="52212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663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B642-637F-9D48-83FB-47238A26A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5584"/>
            <a:ext cx="8229600" cy="838200"/>
          </a:xfrm>
        </p:spPr>
        <p:txBody>
          <a:bodyPr/>
          <a:lstStyle/>
          <a:p>
            <a:r>
              <a:rPr lang="en-US" dirty="0"/>
              <a:t>Counting the Number of Experiments in </a:t>
            </a:r>
            <a:r>
              <a:rPr lang="en-US" i="1" dirty="0" err="1"/>
              <a:t>n</a:t>
            </a:r>
            <a:r>
              <a:rPr lang="en-US" dirty="0" err="1"/>
              <a:t>WD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F6FC525-5DBE-294C-AF12-3A5720735E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37965"/>
                <a:ext cx="8229600" cy="3841424"/>
              </a:xfrm>
            </p:spPr>
            <p:txBody>
              <a:bodyPr/>
              <a:lstStyle/>
              <a:p>
                <a:r>
                  <a:rPr lang="en-US" dirty="0"/>
                  <a:t>Given </a:t>
                </a:r>
                <a:r>
                  <a:rPr lang="en-US" i="1" dirty="0"/>
                  <a:t>K </a:t>
                </a:r>
                <a:r>
                  <a:rPr lang="en-US" dirty="0"/>
                  <a:t>factors and </a:t>
                </a:r>
                <a:r>
                  <a:rPr lang="en-US" i="1" dirty="0"/>
                  <a:t>M</a:t>
                </a:r>
                <a:r>
                  <a:rPr lang="en-US" dirty="0"/>
                  <a:t> levels (including baseline) for each factor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Number of experiments in </a:t>
                </a:r>
                <a:r>
                  <a:rPr lang="en-US" i="1" dirty="0"/>
                  <a:t>n</a:t>
                </a:r>
                <a:r>
                  <a:rPr lang="en-US" dirty="0"/>
                  <a:t>-Way Design (</a:t>
                </a:r>
                <a:r>
                  <a:rPr lang="en-US" i="1" dirty="0" err="1"/>
                  <a:t>n</a:t>
                </a:r>
                <a:r>
                  <a:rPr lang="en-US" dirty="0" err="1"/>
                  <a:t>WD</a:t>
                </a:r>
                <a:r>
                  <a:rPr lang="en-US" dirty="0"/>
                  <a:t>) is sum of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Product of</a:t>
                </a:r>
              </a:p>
              <a:p>
                <a:pPr lvl="2"/>
                <a:r>
                  <a:rPr lang="en-US" dirty="0"/>
                  <a:t>Number of combinations of </a:t>
                </a:r>
                <a:r>
                  <a:rPr lang="en-US" i="1" dirty="0"/>
                  <a:t>n </a:t>
                </a:r>
                <a:r>
                  <a:rPr lang="en-US" dirty="0"/>
                  <a:t>factors</a:t>
                </a:r>
              </a:p>
              <a:p>
                <a:pPr lvl="2"/>
                <a:r>
                  <a:rPr lang="en-US" dirty="0"/>
                  <a:t>Number of combinations of </a:t>
                </a:r>
                <a:r>
                  <a:rPr lang="en-US" i="1" dirty="0"/>
                  <a:t>n</a:t>
                </a:r>
                <a:r>
                  <a:rPr lang="en-US" dirty="0"/>
                  <a:t> sets of levels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F6FC525-5DBE-294C-AF12-3A5720735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37965"/>
                <a:ext cx="8229600" cy="3841424"/>
              </a:xfrm>
              <a:blipFill>
                <a:blip r:embed="rId2"/>
                <a:stretch>
                  <a:fillRect l="-1080" t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43AC4F-C4BB-994A-9931-1196149432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F2FCF16-B417-CC45-9B0D-7BAD11DE18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0445554"/>
                  </p:ext>
                </p:extLst>
              </p:nvPr>
            </p:nvGraphicFramePr>
            <p:xfrm>
              <a:off x="5290400" y="4728906"/>
              <a:ext cx="28637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1893">
                      <a:extLst>
                        <a:ext uri="{9D8B030D-6E8A-4147-A177-3AD203B41FA5}">
                          <a16:colId xmlns:a16="http://schemas.microsoft.com/office/drawing/2014/main" val="974282346"/>
                        </a:ext>
                      </a:extLst>
                    </a:gridCol>
                    <a:gridCol w="1431893">
                      <a:extLst>
                        <a:ext uri="{9D8B030D-6E8A-4147-A177-3AD203B41FA5}">
                          <a16:colId xmlns:a16="http://schemas.microsoft.com/office/drawing/2014/main" val="3763216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796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14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1+5=6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1829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6+40=46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057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46+80=126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75111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F2FCF16-B417-CC45-9B0D-7BAD11DE18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0445554"/>
                  </p:ext>
                </p:extLst>
              </p:nvPr>
            </p:nvGraphicFramePr>
            <p:xfrm>
              <a:off x="5290400" y="4728906"/>
              <a:ext cx="28637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1893">
                      <a:extLst>
                        <a:ext uri="{9D8B030D-6E8A-4147-A177-3AD203B41FA5}">
                          <a16:colId xmlns:a16="http://schemas.microsoft.com/office/drawing/2014/main" val="974282346"/>
                        </a:ext>
                      </a:extLst>
                    </a:gridCol>
                    <a:gridCol w="1431893">
                      <a:extLst>
                        <a:ext uri="{9D8B030D-6E8A-4147-A177-3AD203B41FA5}">
                          <a16:colId xmlns:a16="http://schemas.microsoft.com/office/drawing/2014/main" val="3763216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3448" r="-100877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770" t="-3448" r="-1770" b="-4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796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14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1+5=6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1829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6+40=46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057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46+80=126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75111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3B01C6-887E-6744-B0B7-EF0A00FAA77E}"/>
                  </a:ext>
                </a:extLst>
              </p:cNvPr>
              <p:cNvSpPr txBox="1"/>
              <p:nvPr/>
            </p:nvSpPr>
            <p:spPr>
              <a:xfrm>
                <a:off x="5977538" y="4310110"/>
                <a:ext cx="15662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3B01C6-887E-6744-B0B7-EF0A00FAA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538" y="4310110"/>
                <a:ext cx="156626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41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163141</TotalTime>
  <Words>2754</Words>
  <Application>Microsoft Macintosh PowerPoint</Application>
  <PresentationFormat>On-screen Show (4:3)</PresentationFormat>
  <Paragraphs>819</Paragraphs>
  <Slides>31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Cambria Math</vt:lpstr>
      <vt:lpstr>Office Theme</vt:lpstr>
      <vt:lpstr>BIOE 498 / BIOE 599: Computational Systems Biology for Medical Applications   Lab: Design of Experiments Revisited  </vt:lpstr>
      <vt:lpstr>Key Concepts in Design of Experiments (DOE)</vt:lpstr>
      <vt:lpstr>Our Perspective</vt:lpstr>
      <vt:lpstr>Specifying Experiments</vt:lpstr>
      <vt:lpstr>More Complicated Experiments</vt:lpstr>
      <vt:lpstr>Specifying a Set of Experiments</vt:lpstr>
      <vt:lpstr>Experiments for nWD (Wolf): Part 1</vt:lpstr>
      <vt:lpstr>Set of Experiments (Wolf): Part 2</vt:lpstr>
      <vt:lpstr>Counting the Number of Experiments in nWD</vt:lpstr>
      <vt:lpstr>Analyzing Experimental Results</vt:lpstr>
      <vt:lpstr>Calculating μ, α, γ</vt:lpstr>
      <vt:lpstr>Calculate Components of Response </vt:lpstr>
      <vt:lpstr>Components of Response in Example</vt:lpstr>
      <vt:lpstr>Reducing the Complexity of TFC Designs</vt:lpstr>
      <vt:lpstr>BACKUP</vt:lpstr>
      <vt:lpstr>Experimental Design Basics</vt:lpstr>
      <vt:lpstr>How Experiments, Levels are Indexed</vt:lpstr>
      <vt:lpstr>Calculating α, γ</vt:lpstr>
      <vt:lpstr>Decomposing the Responses</vt:lpstr>
      <vt:lpstr>Calculating α, γ</vt:lpstr>
      <vt:lpstr>Complete the Table</vt:lpstr>
      <vt:lpstr>Complete the Table</vt:lpstr>
      <vt:lpstr>Scope of DOE</vt:lpstr>
      <vt:lpstr>Why DOE?</vt:lpstr>
      <vt:lpstr>Experiments</vt:lpstr>
      <vt:lpstr>Analyzing Experimental Results</vt:lpstr>
      <vt:lpstr>Experiment</vt:lpstr>
      <vt:lpstr>Calculating α, γ</vt:lpstr>
      <vt:lpstr>One Factor at a Time (OFT): Design</vt:lpstr>
      <vt:lpstr>Two Factors in Combination (TFC) Design</vt:lpstr>
      <vt:lpstr>Combinatorics in DOE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2672</cp:revision>
  <dcterms:created xsi:type="dcterms:W3CDTF">2008-11-04T22:35:39Z</dcterms:created>
  <dcterms:modified xsi:type="dcterms:W3CDTF">2021-02-08T22:45:56Z</dcterms:modified>
</cp:coreProperties>
</file>