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7" r:id="rId2"/>
    <p:sldId id="363" r:id="rId3"/>
    <p:sldId id="353" r:id="rId4"/>
    <p:sldId id="350" r:id="rId5"/>
    <p:sldId id="349" r:id="rId6"/>
    <p:sldId id="265" r:id="rId7"/>
    <p:sldId id="258" r:id="rId8"/>
    <p:sldId id="275" r:id="rId9"/>
    <p:sldId id="354" r:id="rId10"/>
    <p:sldId id="351" r:id="rId11"/>
    <p:sldId id="277" r:id="rId12"/>
    <p:sldId id="355" r:id="rId13"/>
    <p:sldId id="356" r:id="rId14"/>
    <p:sldId id="357" r:id="rId15"/>
    <p:sldId id="352" r:id="rId16"/>
    <p:sldId id="364" r:id="rId17"/>
    <p:sldId id="365" r:id="rId18"/>
    <p:sldId id="366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/>
    <p:restoredTop sz="91325"/>
  </p:normalViewPr>
  <p:slideViewPr>
    <p:cSldViewPr snapToObjects="1">
      <p:cViewPr varScale="1">
        <p:scale>
          <a:sx n="95" d="100"/>
          <a:sy n="95" d="100"/>
        </p:scale>
        <p:origin x="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in video: 0, 1:50, 2:20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youtube.com/watch?v=c3RN9zz77Cs" TargetMode="Externa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Parameter 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Gauss-Newton</a:t>
            </a:r>
          </a:p>
          <a:p>
            <a:r>
              <a:rPr lang="en-US" dirty="0" err="1"/>
              <a:t>Lavenberg</a:t>
            </a:r>
            <a:r>
              <a:rPr lang="en-US" dirty="0"/>
              <a:t>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6BFAC-9729-A847-ABBC-EA5B5274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1000"/>
            <a:ext cx="107495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0C343-0D6B-5D47-914F-34B6EBE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/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/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/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blipFill>
                <a:blip r:embed="rId6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4E0-1C4A-AC4C-95F7-2D456CE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EDEC-DC3F-6E4A-B7CF-0F342C097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38D00-F864-FF40-9DE6-5B185471608E}"/>
              </a:ext>
            </a:extLst>
          </p:cNvPr>
          <p:cNvGrpSpPr/>
          <p:nvPr/>
        </p:nvGrpSpPr>
        <p:grpSpPr>
          <a:xfrm>
            <a:off x="381000" y="1165225"/>
            <a:ext cx="7816560" cy="4527550"/>
            <a:chOff x="533400" y="1165225"/>
            <a:chExt cx="7816560" cy="4527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98337-2261-1F4B-A676-42CDD65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165225"/>
              <a:ext cx="7816560" cy="45275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/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/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Challenges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Choosing learning rate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Non-convex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blipFill>
                <a:blip r:embed="rId4"/>
                <a:stretch>
                  <a:fillRect l="-2041" t="-2469" r="-81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AC10E2-27C3-DC41-8F8F-E51EC978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96D-3690-D44A-A934-65770ABE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(Gauss) Newton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D1B43-FA9A-DD4F-A1B6-A78A72F8E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/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Approximation 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With simple algebra: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54DF09-C715-F649-8100-DC58B441AE0B}"/>
              </a:ext>
            </a:extLst>
          </p:cNvPr>
          <p:cNvSpPr txBox="1"/>
          <p:nvPr/>
        </p:nvSpPr>
        <p:spPr>
          <a:xfrm>
            <a:off x="1037315" y="685800"/>
            <a:ext cx="604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Extends Newton’s method for finding roots.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F5491-3068-B640-8CCD-B8A2E0A9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46A6E-E669-9B4F-9670-D4941F552B95}"/>
              </a:ext>
            </a:extLst>
          </p:cNvPr>
          <p:cNvGrpSpPr/>
          <p:nvPr/>
        </p:nvGrpSpPr>
        <p:grpSpPr>
          <a:xfrm>
            <a:off x="1143000" y="2214265"/>
            <a:ext cx="5058685" cy="2357735"/>
            <a:chOff x="1981200" y="1680865"/>
            <a:chExt cx="5981700" cy="2984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91EE08-F1EF-9B4A-9859-6E124B62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1680865"/>
              <a:ext cx="5537200" cy="2984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/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blipFill>
                  <a:blip r:embed="rId5"/>
                  <a:stretch>
                    <a:fillRect l="-10891" t="-26316" r="-22772" b="-7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/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blipFill>
                  <a:blip r:embed="rId6"/>
                  <a:stretch>
                    <a:fillRect l="-10891" t="-26316" r="-22772"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/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/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/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17241" t="-5263" r="-20690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87CEF-6B7F-A349-84AC-B5D24AFD83B8}"/>
              </a:ext>
            </a:extLst>
          </p:cNvPr>
          <p:cNvSpPr/>
          <p:nvPr/>
        </p:nvSpPr>
        <p:spPr>
          <a:xfrm>
            <a:off x="457199" y="1367135"/>
            <a:ext cx="836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Newton’s method for finding roots, that is where </a:t>
            </a:r>
            <a:r>
              <a:rPr lang="en-US" sz="2400" b="1" i="1" dirty="0"/>
              <a:t>f(x)=0.</a:t>
            </a:r>
          </a:p>
        </p:txBody>
      </p:sp>
    </p:spTree>
    <p:extLst>
      <p:ext uri="{BB962C8B-B14F-4D97-AF65-F5344CB8AC3E}">
        <p14:creationId xmlns:p14="http://schemas.microsoft.com/office/powerpoint/2010/main" val="3142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A0C-4940-BC4F-8053-1C3BFB65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Gauss-Newton &amp;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At a minima, the derivative must be 0.</a:t>
                </a:r>
              </a:p>
              <a:p>
                <a:pPr marL="457200" lvl="1" indent="0">
                  <a:buNone/>
                </a:pPr>
                <a:r>
                  <a:rPr lang="en-US" dirty="0"/>
                  <a:t>So, find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instead of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Gauss-Newton generalizes from scalar valued functions to vector valued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is Jacobian, </a:t>
                </a:r>
                <a:r>
                  <a:rPr lang="en-US" i="1" dirty="0"/>
                  <a:t>H</a:t>
                </a:r>
                <a:r>
                  <a:rPr lang="en-US" dirty="0"/>
                  <a:t> is hessian</a:t>
                </a:r>
                <a:endParaRPr lang="en-US" i="1" dirty="0"/>
              </a:p>
              <a:p>
                <a:r>
                  <a:rPr lang="en-US" dirty="0"/>
                  <a:t>Issues</a:t>
                </a:r>
              </a:p>
              <a:p>
                <a:pPr lvl="1"/>
                <a:r>
                  <a:rPr lang="en-US" dirty="0"/>
                  <a:t>Handling non-convex functions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  <a:blipFill>
                <a:blip r:embed="rId2"/>
                <a:stretch>
                  <a:fillRect l="-1541" t="-1385" r="-154" b="-1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D7A09-F039-BE48-9234-8D3F8D018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9DEE-E443-6949-AC08-84E78677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90601"/>
            <a:ext cx="3895725" cy="2264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7BAC4-60D2-744F-9B4A-F531AD2EA7BF}"/>
              </a:ext>
            </a:extLst>
          </p:cNvPr>
          <p:cNvSpPr/>
          <p:nvPr/>
        </p:nvSpPr>
        <p:spPr>
          <a:xfrm>
            <a:off x="609600" y="3276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 0 through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(exclusive):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temperature(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random </a:t>
            </a:r>
            <a:r>
              <a:rPr lang="en-US" sz="2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neighbour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≥ random(0, 1):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the final state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04E3F-0B41-0947-9E86-FC444BD24492}"/>
              </a:ext>
            </a:extLst>
          </p:cNvPr>
          <p:cNvSpPr txBox="1"/>
          <p:nvPr/>
        </p:nvSpPr>
        <p:spPr>
          <a:xfrm>
            <a:off x="4724400" y="2123005"/>
            <a:ext cx="34387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Addresses local minima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8338-4209-0245-999E-8A9486A6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A94-A204-3D41-8D80-7E75874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CD32-4D16-6146-976A-896EA599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Solutions are vectors</a:t>
            </a:r>
          </a:p>
          <a:p>
            <a:pPr lvl="1"/>
            <a:r>
              <a:rPr lang="en-US" dirty="0"/>
              <a:t>Population of agents (candidate solutions</a:t>
            </a:r>
          </a:p>
          <a:p>
            <a:pPr lvl="1"/>
            <a:r>
              <a:rPr lang="en-US" dirty="0"/>
              <a:t>Create new agents by combining existing agents (combinations of vector elements)</a:t>
            </a:r>
          </a:p>
          <a:p>
            <a:pPr lvl="1"/>
            <a:r>
              <a:rPr lang="en-US" dirty="0"/>
              <a:t>Keep agents that improve the objective function</a:t>
            </a:r>
          </a:p>
          <a:p>
            <a:r>
              <a:rPr lang="en-US" dirty="0"/>
              <a:t>Does not consider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579-829F-DB48-B2DA-3884C22ED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40C7E7-3552-7744-9B42-B4F6ADD8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CA9-9494-B043-8F2E-77F23888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Differential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AD8-0D18-1443-B30E-4F64BE062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DBCDF-795A-904C-A7F2-9CB53153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89" y="4036748"/>
            <a:ext cx="3810000" cy="2439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71A73-4D82-2149-9BD3-23ACBB2A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6800"/>
            <a:ext cx="3813579" cy="2441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42A94-D24E-0545-B38C-8B178119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94" y="1163121"/>
            <a:ext cx="3810000" cy="2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D107-B2CE-E04E-AA92-B1317822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Differential 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03031-F068-7F4E-B845-67951E4E8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88D9-6D44-0440-86DE-485EE686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077200" cy="19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Experimental</a:t>
            </a:r>
            <a:br>
              <a:rPr lang="en-US" sz="6000" dirty="0"/>
            </a:br>
            <a:r>
              <a:rPr lang="en-US" sz="6000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32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Lecture_8*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107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D512-E804-ED48-8D75-FEE5C68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r>
              <a:rPr lang="en-US" sz="3200" dirty="0"/>
              <a:t>Question: Which optimization method is best?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</p:spPr>
            <p:txBody>
              <a:bodyPr/>
              <a:lstStyle/>
              <a:p>
                <a:r>
                  <a:rPr lang="en-US" sz="2800" dirty="0"/>
                  <a:t>Factors to change?</a:t>
                </a:r>
              </a:p>
              <a:p>
                <a:pPr lvl="1"/>
                <a:r>
                  <a:rPr lang="en-US" sz="2400" dirty="0"/>
                  <a:t>Optimization method: </a:t>
                </a:r>
              </a:p>
              <a:p>
                <a:pPr lvl="2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leastsq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dual_annealing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differential_evolution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dirty="0"/>
                  <a:t>Network structures: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Kinetics: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800" dirty="0">
                    <a:cs typeface="Courier New" panose="02070309020205020404" pitchFamily="49" charset="0"/>
                  </a:rPr>
                  <a:t>Challenges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Adapting codes for new experiments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run! (need replications)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keep track of.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  <a:blipFill>
                <a:blip r:embed="rId2"/>
                <a:stretch>
                  <a:fillRect l="-1389" t="-1667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3D89A-B1A3-3441-B85C-3551380B4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79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02B-425C-6646-ABEE-5EBBC95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Copy the lecture_7 notebook</a:t>
                </a:r>
              </a:p>
              <a:p>
                <a:r>
                  <a:rPr lang="en-US" dirty="0"/>
                  <a:t>Adapt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Run 5 replications of 2 values for the kinetics constants to assess accuracy of </a:t>
                </a:r>
                <a:r>
                  <a:rPr lang="en-US" dirty="0" err="1"/>
                  <a:t>leastsq</a:t>
                </a:r>
                <a:r>
                  <a:rPr lang="en-US" dirty="0"/>
                  <a:t> vs. </a:t>
                </a:r>
                <a:r>
                  <a:rPr lang="en-US" dirty="0" err="1"/>
                  <a:t>differential_evolution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47ED-BE63-5749-A5B4-4B251231C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179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996-3161-0F4B-A545-D2005214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17B-35E2-6343-8CC5-0CF4A99E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be constantly changing notebook codes</a:t>
            </a:r>
          </a:p>
          <a:p>
            <a:r>
              <a:rPr lang="en-US" dirty="0"/>
              <a:t>What is a more convenient computational abstraction?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62CC-60F8-694D-B325-A975BE3DD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156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Errata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9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to 2 Parameter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564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stCxn id="24" idx="3"/>
          </p:cNvCxnSpPr>
          <p:nvPr/>
        </p:nvCxnSpPr>
        <p:spPr>
          <a:xfrm>
            <a:off x="1813546" y="3214674"/>
            <a:ext cx="185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/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quality and efficiency of an optimization technique</a:t>
                </a:r>
              </a:p>
              <a:p>
                <a:r>
                  <a:rPr lang="en-US" sz="2400" dirty="0"/>
                  <a:t>depends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(non-convex?)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Number of parameters (determines size of search space)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point for the search. </a:t>
                </a:r>
                <a:r>
                  <a:rPr lang="en-US" sz="2400" dirty="0">
                    <a:hlinkClick r:id="rId4"/>
                  </a:rPr>
                  <a:t>Choose wisely.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blipFill>
                <a:blip r:embed="rId5"/>
                <a:stretch>
                  <a:fillRect l="-1069" t="-2548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/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blipFill>
                <a:blip r:embed="rId6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/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blipFill>
                <a:blip r:embed="rId7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</p:spPr>
            <p:txBody>
              <a:bodyPr/>
              <a:lstStyle/>
              <a:p>
                <a:r>
                  <a:rPr lang="en-US" sz="3200" dirty="0"/>
                  <a:t>Parameter Optimization</a:t>
                </a:r>
                <a:br>
                  <a:rPr lang="en-US" sz="3200" dirty="0"/>
                </a:b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  <a:blipFill>
                <a:blip r:embed="rId8"/>
                <a:stretch>
                  <a:fillRect t="-7463" b="-5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/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blipFill>
                <a:blip r:embed="rId9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Optimization</a:t>
            </a:r>
            <a:br>
              <a:rPr lang="en-US" sz="6000" dirty="0"/>
            </a:br>
            <a:r>
              <a:rPr lang="en-US" sz="6000" dirty="0"/>
              <a:t>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308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174097</TotalTime>
  <Words>619</Words>
  <Application>Microsoft Macintosh PowerPoint</Application>
  <PresentationFormat>On-screen Show (4:3)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Modeling Fitting: Parameter Optimization Techniques  </vt:lpstr>
      <vt:lpstr>Downloads</vt:lpstr>
      <vt:lpstr>Errata</vt:lpstr>
      <vt:lpstr>Correction to 2 Parameter Model</vt:lpstr>
      <vt:lpstr>Review</vt:lpstr>
      <vt:lpstr>Model Fitting Work flow</vt:lpstr>
      <vt:lpstr>Parameter Optimization Summary</vt:lpstr>
      <vt:lpstr>Parameter Optimization Minimize J(θ ̂)</vt:lpstr>
      <vt:lpstr>Optimization Techniques</vt:lpstr>
      <vt:lpstr>Optimization Techniques</vt:lpstr>
      <vt:lpstr>Gradient Descent</vt:lpstr>
      <vt:lpstr>Gradient Descent In Brief</vt:lpstr>
      <vt:lpstr>(Gauss) Newton</vt:lpstr>
      <vt:lpstr>Gauss-Newton &amp; Minima</vt:lpstr>
      <vt:lpstr>Simulated Annealing</vt:lpstr>
      <vt:lpstr>Differential Evolution</vt:lpstr>
      <vt:lpstr>Illustration of Differential Evolution</vt:lpstr>
      <vt:lpstr>Details of Differential Evolution</vt:lpstr>
      <vt:lpstr>Experimental Design</vt:lpstr>
      <vt:lpstr>Question: Which optimization method is best? </vt:lpstr>
      <vt:lpstr>Class Exercise</vt:lpstr>
      <vt:lpstr>More Sophisticated Infrastructure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2688</cp:revision>
  <cp:lastPrinted>2018-09-27T21:17:03Z</cp:lastPrinted>
  <dcterms:created xsi:type="dcterms:W3CDTF">2008-11-04T22:35:39Z</dcterms:created>
  <dcterms:modified xsi:type="dcterms:W3CDTF">2019-10-16T18:17:10Z</dcterms:modified>
</cp:coreProperties>
</file>