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7" r:id="rId2"/>
    <p:sldId id="348" r:id="rId3"/>
    <p:sldId id="349" r:id="rId4"/>
    <p:sldId id="352" r:id="rId5"/>
    <p:sldId id="350" r:id="rId6"/>
    <p:sldId id="351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1204"/>
  </p:normalViewPr>
  <p:slideViewPr>
    <p:cSldViewPr snapToObjects="1">
      <p:cViewPr varScale="1">
        <p:scale>
          <a:sx n="97" d="100"/>
          <a:sy n="97" d="100"/>
        </p:scale>
        <p:origin x="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10/23/18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10/23/18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Estimating Confidence in Models and Parameters: II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31C9-53C0-3E4B-B070-2B97952A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A181-11CB-8B4F-9798-E1A306EC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Cross validation</a:t>
            </a:r>
          </a:p>
          <a:p>
            <a:r>
              <a:rPr lang="en-US" sz="2000" dirty="0"/>
              <a:t>Confidence intervals and bootstrapping</a:t>
            </a:r>
          </a:p>
          <a:p>
            <a:pPr lvl="1"/>
            <a:r>
              <a:rPr lang="en-US" sz="1600" dirty="0"/>
              <a:t>Definition</a:t>
            </a:r>
          </a:p>
          <a:p>
            <a:pPr lvl="1"/>
            <a:r>
              <a:rPr lang="en-US" sz="1600" dirty="0"/>
              <a:t>Estimation techniques: Hessian, simulation, bootstrapping</a:t>
            </a:r>
          </a:p>
          <a:p>
            <a:r>
              <a:rPr lang="en-US" sz="2000" dirty="0"/>
              <a:t>In class exercise: Enzyme Kinetics</a:t>
            </a:r>
          </a:p>
          <a:p>
            <a:pPr lvl="1"/>
            <a:r>
              <a:rPr lang="en-US" sz="1600" dirty="0"/>
              <a:t>Problem with correlated parameter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08DFD-0B14-294A-9B6E-DDE41EC79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569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5D3A-7042-DC4F-BC06-8B46E0B6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Estimate model quality</a:t>
            </a:r>
          </a:p>
          <a:p>
            <a:r>
              <a:rPr lang="en-US" dirty="0"/>
              <a:t>Folds</a:t>
            </a:r>
          </a:p>
          <a:p>
            <a:r>
              <a:rPr lang="en-US" dirty="0"/>
              <a:t>Training and test data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Variance vs. bias trade-off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972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F2C-AE53-374A-92E6-43CA22D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67F1-0B9B-EA43-ADF5-B64D6CD8E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72A79-AFD0-7B43-98BE-13188C126C46}"/>
              </a:ext>
            </a:extLst>
          </p:cNvPr>
          <p:cNvSpPr/>
          <p:nvPr/>
        </p:nvSpPr>
        <p:spPr>
          <a:xfrm>
            <a:off x="1219200" y="12192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 full data set into </a:t>
            </a:r>
            <a:r>
              <a:rPr lang="en-US" sz="2400" b="1" i="1" dirty="0"/>
              <a:t>N</a:t>
            </a:r>
            <a:r>
              <a:rPr lang="en-US" sz="2400" b="1" dirty="0"/>
              <a:t> Folds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37913-787B-804F-B077-ABC3DD76D40F}"/>
              </a:ext>
            </a:extLst>
          </p:cNvPr>
          <p:cNvSpPr/>
          <p:nvPr/>
        </p:nvSpPr>
        <p:spPr>
          <a:xfrm>
            <a:off x="762000" y="25908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Construct </a:t>
            </a:r>
            <a:r>
              <a:rPr lang="en-US" sz="2400" b="1" i="1" dirty="0"/>
              <a:t>N</a:t>
            </a:r>
            <a:r>
              <a:rPr lang="en-US" sz="2400" b="1" dirty="0"/>
              <a:t> training data sets and </a:t>
            </a:r>
            <a:r>
              <a:rPr lang="en-US" sz="2400" b="1" i="1" dirty="0"/>
              <a:t>N</a:t>
            </a:r>
            <a:r>
              <a:rPr lang="en-US" sz="2400" b="1" dirty="0"/>
              <a:t> test data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95FAE-F9F0-9D44-ADBA-8123F3B09B1A}"/>
              </a:ext>
            </a:extLst>
          </p:cNvPr>
          <p:cNvSpPr/>
          <p:nvPr/>
        </p:nvSpPr>
        <p:spPr>
          <a:xfrm>
            <a:off x="1219200" y="39624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Obtain </a:t>
            </a:r>
            <a:r>
              <a:rPr lang="en-US" sz="2400" b="1" i="1" dirty="0"/>
              <a:t>N</a:t>
            </a:r>
            <a:r>
              <a:rPr lang="en-US" sz="2400" b="1" dirty="0"/>
              <a:t> evaluations of the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D0E68-3444-F84E-9E75-93D0FCF24EAE}"/>
              </a:ext>
            </a:extLst>
          </p:cNvPr>
          <p:cNvSpPr/>
          <p:nvPr/>
        </p:nvSpPr>
        <p:spPr>
          <a:xfrm>
            <a:off x="1219200" y="5317435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Report statistics of the evaluations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4E811-B290-374E-956E-AB9781A6CCF7}"/>
              </a:ext>
            </a:extLst>
          </p:cNvPr>
          <p:cNvCxnSpPr/>
          <p:nvPr/>
        </p:nvCxnSpPr>
        <p:spPr>
          <a:xfrm>
            <a:off x="2705100" y="2133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477F8-2B42-5B40-AE75-274B5CBF0817}"/>
              </a:ext>
            </a:extLst>
          </p:cNvPr>
          <p:cNvCxnSpPr>
            <a:cxnSpLocks/>
          </p:cNvCxnSpPr>
          <p:nvPr/>
        </p:nvCxnSpPr>
        <p:spPr>
          <a:xfrm>
            <a:off x="2667000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F9B0715-5F1D-E449-8B55-BDD49668B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08740"/>
              </p:ext>
            </p:extLst>
          </p:nvPr>
        </p:nvGraphicFramePr>
        <p:xfrm>
          <a:off x="7543800" y="381000"/>
          <a:ext cx="83312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00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594696-5046-6C4C-AAB5-1064F0A3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82686"/>
              </p:ext>
            </p:extLst>
          </p:nvPr>
        </p:nvGraphicFramePr>
        <p:xfrm>
          <a:off x="5867400" y="1219200"/>
          <a:ext cx="83312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00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28BFC37-5092-994F-BE9C-5746EAC01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79174"/>
              </p:ext>
            </p:extLst>
          </p:nvPr>
        </p:nvGraphicFramePr>
        <p:xfrm>
          <a:off x="4724400" y="267716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00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037C4E1-C3F4-EA42-8688-6E3A933D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84551"/>
              </p:ext>
            </p:extLst>
          </p:nvPr>
        </p:nvGraphicFramePr>
        <p:xfrm>
          <a:off x="5715000" y="267716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00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0841CC1-4DC8-8949-9935-16A41B22A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86078"/>
              </p:ext>
            </p:extLst>
          </p:nvPr>
        </p:nvGraphicFramePr>
        <p:xfrm>
          <a:off x="8006080" y="26670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00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4DBE9BF-2790-4940-A7B3-17595199E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34155"/>
              </p:ext>
            </p:extLst>
          </p:nvPr>
        </p:nvGraphicFramePr>
        <p:xfrm>
          <a:off x="7010400" y="26670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00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FF534E-3EF9-6A4E-A5AE-1F9D1F477FF0}"/>
              </a:ext>
            </a:extLst>
          </p:cNvPr>
          <p:cNvSpPr txBox="1"/>
          <p:nvPr/>
        </p:nvSpPr>
        <p:spPr>
          <a:xfrm>
            <a:off x="4724400" y="22860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DCE87-3BDA-FA40-A9A1-89695AFD5906}"/>
              </a:ext>
            </a:extLst>
          </p:cNvPr>
          <p:cNvSpPr txBox="1"/>
          <p:nvPr/>
        </p:nvSpPr>
        <p:spPr>
          <a:xfrm>
            <a:off x="5658981" y="22860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227B-135F-5541-A7B4-ED8B6C10FA42}"/>
              </a:ext>
            </a:extLst>
          </p:cNvPr>
          <p:cNvSpPr txBox="1"/>
          <p:nvPr/>
        </p:nvSpPr>
        <p:spPr>
          <a:xfrm>
            <a:off x="7010400" y="2297668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55AE9C-FA4B-4044-A3FD-3DDB6C2C60FF}"/>
              </a:ext>
            </a:extLst>
          </p:cNvPr>
          <p:cNvSpPr txBox="1"/>
          <p:nvPr/>
        </p:nvSpPr>
        <p:spPr>
          <a:xfrm>
            <a:off x="7944981" y="229766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/>
              <p:nvPr/>
            </p:nvSpPr>
            <p:spPr>
              <a:xfrm>
                <a:off x="5814267" y="4199462"/>
                <a:ext cx="61683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67" y="4199462"/>
                <a:ext cx="616836" cy="465961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/>
              <p:nvPr/>
            </p:nvSpPr>
            <p:spPr>
              <a:xfrm>
                <a:off x="8024067" y="4202668"/>
                <a:ext cx="616836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067" y="4202668"/>
                <a:ext cx="616836" cy="466666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959467-3409-E04C-9FF8-ECB7310F765C}"/>
              </a:ext>
            </a:extLst>
          </p:cNvPr>
          <p:cNvCxnSpPr>
            <a:endCxn id="29" idx="0"/>
          </p:cNvCxnSpPr>
          <p:nvPr/>
        </p:nvCxnSpPr>
        <p:spPr>
          <a:xfrm flipH="1">
            <a:off x="6122685" y="3144520"/>
            <a:ext cx="8875" cy="1054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D2F85C-1DF6-D245-AB0D-02CE994C72E7}"/>
              </a:ext>
            </a:extLst>
          </p:cNvPr>
          <p:cNvCxnSpPr/>
          <p:nvPr/>
        </p:nvCxnSpPr>
        <p:spPr>
          <a:xfrm flipH="1">
            <a:off x="8296925" y="3124200"/>
            <a:ext cx="8875" cy="1054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/>
              <p:nvPr/>
            </p:nvSpPr>
            <p:spPr>
              <a:xfrm>
                <a:off x="6245958" y="5410200"/>
                <a:ext cx="1145442" cy="744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58" y="5410200"/>
                <a:ext cx="1145442" cy="744499"/>
              </a:xfrm>
              <a:prstGeom prst="rect">
                <a:avLst/>
              </a:prstGeom>
              <a:blipFill>
                <a:blip r:embed="rId4"/>
                <a:stretch>
                  <a:fillRect l="-5556" r="-1111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818E51-0E2A-9B4A-B7A8-9D55B616D7F6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>
            <a:off x="6122685" y="4665423"/>
            <a:ext cx="695994" cy="74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E39C96-9778-6745-B20E-811D7736F66A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6818679" y="4669334"/>
            <a:ext cx="1513806" cy="740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62965-4722-BE4D-9152-F89DA0EAC1CF}"/>
              </a:ext>
            </a:extLst>
          </p:cNvPr>
          <p:cNvCxnSpPr>
            <a:stCxn id="6" idx="2"/>
          </p:cNvCxnSpPr>
          <p:nvPr/>
        </p:nvCxnSpPr>
        <p:spPr>
          <a:xfrm>
            <a:off x="2590800" y="3505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  <p:bldP spid="27" grpId="0"/>
      <p:bldP spid="28" grpId="0"/>
      <p:bldP spid="29" grpId="0"/>
      <p:bldP spid="30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3FE1-0219-A344-BD0A-D047CF37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6EC7-F388-314F-94D6-AC9AF308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BEE2-6666-7341-B916-EFB957592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24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5835-FFCF-FA45-BF22-1AAA8B1F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Folds Using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E4EF-ED60-E746-9460-6F234B47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35B90-D11A-3F4B-9A88-6FD321E2BB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1257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179928</TotalTime>
  <Words>130</Words>
  <Application>Microsoft Macintosh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Cambria Math</vt:lpstr>
      <vt:lpstr>Office Theme</vt:lpstr>
      <vt:lpstr>BIOE 498 / BIOE 599: Computational Systems Biology for Medical Applications  CSE 599V: Advancing Biomedical Models  Lecture 9: Estimating Confidence in Models and Parameters: II  </vt:lpstr>
      <vt:lpstr>Notes</vt:lpstr>
      <vt:lpstr>Cross Validation Basics</vt:lpstr>
      <vt:lpstr>Cross Validation Workflow</vt:lpstr>
      <vt:lpstr>Python Generators</vt:lpstr>
      <vt:lpstr>Creating Folds Using Generators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2866</cp:revision>
  <cp:lastPrinted>2018-10-12T18:44:59Z</cp:lastPrinted>
  <dcterms:created xsi:type="dcterms:W3CDTF">2008-11-04T22:35:39Z</dcterms:created>
  <dcterms:modified xsi:type="dcterms:W3CDTF">2018-10-24T16:31:45Z</dcterms:modified>
</cp:coreProperties>
</file>