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50"/>
  </p:notesMasterIdLst>
  <p:sldIdLst>
    <p:sldId id="271" r:id="rId4"/>
    <p:sldId id="258" r:id="rId5"/>
    <p:sldId id="273" r:id="rId6"/>
    <p:sldId id="274" r:id="rId7"/>
    <p:sldId id="275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310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11" r:id="rId37"/>
    <p:sldId id="303" r:id="rId38"/>
    <p:sldId id="304" r:id="rId39"/>
    <p:sldId id="305" r:id="rId40"/>
    <p:sldId id="260" r:id="rId41"/>
    <p:sldId id="263" r:id="rId42"/>
    <p:sldId id="261" r:id="rId43"/>
    <p:sldId id="259" r:id="rId44"/>
    <p:sldId id="306" r:id="rId45"/>
    <p:sldId id="307" r:id="rId46"/>
    <p:sldId id="308" r:id="rId47"/>
    <p:sldId id="309" r:id="rId48"/>
    <p:sldId id="26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8319" autoAdjust="0"/>
  </p:normalViewPr>
  <p:slideViewPr>
    <p:cSldViewPr snapToGrid="0">
      <p:cViewPr>
        <p:scale>
          <a:sx n="93" d="100"/>
          <a:sy n="93" d="100"/>
        </p:scale>
        <p:origin x="848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40321-08AA-C24B-BBE7-35D7471694C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9B168-077F-C04F-8259-849DA6EE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68D2A-2E9C-3243-8AB3-59085856541C}" type="slidenum">
              <a:rPr lang="en-US"/>
              <a:pPr/>
              <a:t>16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25716-1180-104D-B187-A00495066884}" type="slidenum">
              <a:rPr lang="en-US"/>
              <a:pPr/>
              <a:t>17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AAAC9-D354-B442-B558-A3D6D8B1DBAB}" type="slidenum">
              <a:rPr lang="en-US"/>
              <a:pPr/>
              <a:t>18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0F3ED-621A-DB45-9D60-25673C8AC341}" type="slidenum">
              <a:rPr lang="en-US"/>
              <a:pPr/>
              <a:t>19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C4FBC-768F-384B-B741-9FFCE48B2F04}" type="slidenum">
              <a:rPr lang="en-US"/>
              <a:pPr/>
              <a:t>20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90EE9-FA65-154B-B3D8-D40FCFA355BC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8F74D-B7B6-6C45-A566-3C663FB8DD17}" type="slidenum">
              <a:rPr lang="en-US"/>
              <a:pPr/>
              <a:t>22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C521F-3232-C54E-9939-6C2EC78DC566}" type="slidenum">
              <a:rPr lang="en-US"/>
              <a:pPr/>
              <a:t>23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AB084-655F-9A4D-8E64-0AA7583F47C7}" type="slidenum">
              <a:rPr lang="en-US"/>
              <a:pPr/>
              <a:t>24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9218B-CE0F-3A47-BF47-35DE42850BC3}" type="slidenum">
              <a:rPr lang="en-US"/>
              <a:pPr/>
              <a:t>25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3396E-B1F6-7F4B-9B0E-7B46F6B67C23}" type="slidenum">
              <a:rPr lang="en-US"/>
              <a:pPr/>
              <a:t>26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97523-26AD-144D-A317-66329CFE0FB9}" type="slidenum">
              <a:rPr lang="en-US"/>
              <a:pPr/>
              <a:t>27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F7B5C-BC41-3B4B-A9EC-55A1AA92CC7A}" type="slidenum">
              <a:rPr lang="en-US"/>
              <a:pPr/>
              <a:t>28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DB493-1697-9841-974B-57724700F46F}" type="slidenum">
              <a:rPr lang="en-US"/>
              <a:pPr/>
              <a:t>29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11DF0E-1404-7641-91B0-150B0642A138}" type="slidenum">
              <a:rPr lang="en-US"/>
              <a:pPr/>
              <a:t>30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9F02A-C5F9-8E4F-9A65-1DB4574454D8}" type="slidenum">
              <a:rPr lang="en-US"/>
              <a:pPr/>
              <a:t>31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F45D0-1DB0-5E46-8953-C788BED5B113}" type="slidenum">
              <a:rPr lang="en-US"/>
              <a:pPr/>
              <a:t>32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15B257-8C62-B04C-9871-B3405F79B8E2}" type="slidenum">
              <a:rPr lang="en-US" sz="1200">
                <a:solidFill>
                  <a:prstClr val="black"/>
                </a:solidFill>
              </a:rPr>
              <a:pPr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E0C59-5B9D-0B4D-B357-51C17AF2BB04}" type="slidenum">
              <a:rPr lang="en-US"/>
              <a:pPr/>
              <a:t>8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19E6F-A1AE-DA48-B492-B871AD76C32F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D7413-0B09-1446-913A-CCF2EB0BB906}" type="slidenum">
              <a:rPr lang="en-US"/>
              <a:pPr/>
              <a:t>13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147D2-CFFA-134D-9F6C-942CE68FCBEF}" type="slidenum">
              <a:rPr lang="en-US"/>
              <a:pPr/>
              <a:t>14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2923C-3AE2-0E40-8D2D-F600979C9AEB}" type="slidenum">
              <a:rPr lang="en-US"/>
              <a:pPr/>
              <a:t>15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7CE57-441E-064F-A3A0-8A13270942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5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1E3EB-5D6D-FF44-AD31-E82E3BC562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8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8824A-4FF5-944C-B66E-39F5B791D3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ADD7-2EE0-AA4D-AC8D-F9329113F40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1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A1874-6908-EC47-AD70-CE487A821AF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F8392-271A-0646-AB46-587F6CC079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8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9D810-6219-C141-8DCD-A1E087B4AD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88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1885E-C305-4F47-B774-82CD0A433F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2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5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3A234-C172-0E4C-9EDB-21E44E377C7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13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342F6-9755-AF43-9714-FBCEB49300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86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2480D-08AF-5740-9A9E-60EDACC55F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88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F9FEF-E478-DD49-B9B2-7F0E5DA5404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65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0F7DC-3B63-384D-B2F1-6AEF89B474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13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6ED55-B57E-7149-8BE5-6ACCDE4F23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04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DC08D-7241-D040-9268-E7AE131A54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04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21366-1718-444A-82D9-66C448A756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336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018D4-B3D8-2043-9144-DD287BABEA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57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D5390-B3B6-B248-B0CA-234F6F104D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6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2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47AF1-DFE9-6240-A6F3-84C313E781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48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0F57B-609D-FD43-B067-59FE6F2E346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37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CCB60-5B93-6B41-A42A-84B65325716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99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DE7F8-4B4E-D64A-B00A-0EF8F5688E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9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5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8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84A7-635B-504B-97E6-DFA309DFC600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0F46-38E1-AE4F-B53E-DDDB6825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6C9F68E-CBD5-A747-9074-C68BB4A52DA8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2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ＭＳ Ｐゴシック" pitchFamily="31" charset="-128"/>
          <a:cs typeface="ＭＳ Ｐゴシック" pitchFamily="3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ＭＳ Ｐゴシック" pitchFamily="31" charset="-128"/>
          <a:cs typeface="ＭＳ Ｐゴシック" pitchFamily="3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ＭＳ Ｐゴシック" pitchFamily="31" charset="-128"/>
          <a:cs typeface="ＭＳ Ｐゴシック" pitchFamily="3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ＭＳ Ｐゴシック" pitchFamily="31" charset="-128"/>
          <a:cs typeface="ＭＳ Ｐゴシック" pitchFamily="3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ＭＳ Ｐゴシック" pitchFamily="31" charset="-128"/>
          <a:cs typeface="ＭＳ Ｐゴシック" pitchFamily="3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ＭＳ Ｐゴシック" pitchFamily="31" charset="-128"/>
          <a:cs typeface="ＭＳ Ｐゴシック" pitchFamily="3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ＭＳ Ｐゴシック" pitchFamily="31" charset="-128"/>
          <a:cs typeface="ＭＳ Ｐゴシック" pitchFamily="3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ＭＳ Ｐゴシック" pitchFamily="31" charset="-128"/>
          <a:cs typeface="ＭＳ Ｐゴシック" pitchFamily="3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84E7E97E-AFE6-6C41-A5C4-0044EF7A211B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7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9.png"/><Relationship Id="rId3" Type="http://schemas.openxmlformats.org/officeDocument/2006/relationships/image" Target="../media/image5.gif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10" Type="http://schemas.openxmlformats.org/officeDocument/2006/relationships/image" Target="../media/image3.emf"/><Relationship Id="rId4" Type="http://schemas.openxmlformats.org/officeDocument/2006/relationships/image" Target="../media/image6.jpeg"/><Relationship Id="rId9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320" y="2551543"/>
            <a:ext cx="78005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Arial"/>
                <a:cs typeface="Arial"/>
              </a:rPr>
              <a:t>Part 2</a:t>
            </a:r>
          </a:p>
          <a:p>
            <a:r>
              <a:rPr lang="en-US" sz="3200" b="1" dirty="0">
                <a:solidFill>
                  <a:srgbClr val="800000"/>
                </a:solidFill>
                <a:latin typeface="Arial"/>
                <a:cs typeface="Arial"/>
              </a:rPr>
              <a:t>Exact Numerical Solutions for the DCM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19382" y="5043770"/>
            <a:ext cx="84963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ts val="2400"/>
              </a:spcBef>
            </a:pPr>
            <a:r>
              <a:rPr lang="en-US" sz="2800" dirty="0"/>
              <a:t>Donald Jacobs</a:t>
            </a:r>
            <a:r>
              <a:rPr lang="en-US" sz="2800" b="0" dirty="0"/>
              <a:t>, Professor</a:t>
            </a:r>
          </a:p>
          <a:p>
            <a:pPr algn="ctr"/>
            <a:r>
              <a:rPr lang="en-US" sz="2800" b="0" dirty="0">
                <a:solidFill>
                  <a:srgbClr val="00542A"/>
                </a:solidFill>
              </a:rPr>
              <a:t>Department of Physics and Optical Science</a:t>
            </a:r>
          </a:p>
        </p:txBody>
      </p:sp>
      <p:pic>
        <p:nvPicPr>
          <p:cNvPr id="5" name="Picture 6" descr="UNC Charlot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51" y="142909"/>
            <a:ext cx="38862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49596" y="435062"/>
            <a:ext cx="210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Contact:</a:t>
            </a:r>
          </a:p>
          <a:p>
            <a:r>
              <a:rPr lang="en-US" b="1" dirty="0"/>
              <a:t>djacobs1@uncc.edu</a:t>
            </a:r>
          </a:p>
        </p:txBody>
      </p:sp>
    </p:spTree>
    <p:extLst>
      <p:ext uri="{BB962C8B-B14F-4D97-AF65-F5344CB8AC3E}">
        <p14:creationId xmlns:p14="http://schemas.microsoft.com/office/powerpoint/2010/main" val="412856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1" name="Picture 7" descr="m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20" y="1125538"/>
            <a:ext cx="3948113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505883" y="1298575"/>
            <a:ext cx="2017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Constraint types</a:t>
            </a:r>
          </a:p>
        </p:txBody>
      </p:sp>
      <p:grpSp>
        <p:nvGrpSpPr>
          <p:cNvPr id="72728" name="Group 24"/>
          <p:cNvGrpSpPr>
            <a:grpSpLocks/>
          </p:cNvGrpSpPr>
          <p:nvPr/>
        </p:nvGrpSpPr>
        <p:grpSpPr bwMode="auto">
          <a:xfrm>
            <a:off x="1493183" y="3167063"/>
            <a:ext cx="2736850" cy="833437"/>
            <a:chOff x="327" y="1509"/>
            <a:chExt cx="1724" cy="525"/>
          </a:xfrm>
        </p:grpSpPr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>
              <a:off x="421" y="1779"/>
              <a:ext cx="603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6" name="Text Box 12"/>
            <p:cNvSpPr txBox="1">
              <a:spLocks noChangeArrowheads="1"/>
            </p:cNvSpPr>
            <p:nvPr/>
          </p:nvSpPr>
          <p:spPr bwMode="auto">
            <a:xfrm>
              <a:off x="327" y="1803"/>
              <a:ext cx="1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medium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hydrogen bond</a:t>
              </a:r>
              <a:r>
                <a:rPr lang="ja-JP" altLang="en-US">
                  <a:latin typeface="Arial"/>
                </a:rPr>
                <a:t>”</a:t>
              </a:r>
              <a:endParaRPr lang="en-US"/>
            </a:p>
          </p:txBody>
        </p:sp>
        <p:sp>
          <p:nvSpPr>
            <p:cNvPr id="72718" name="Text Box 14"/>
            <p:cNvSpPr txBox="1">
              <a:spLocks noChangeArrowheads="1"/>
            </p:cNvSpPr>
            <p:nvPr/>
          </p:nvSpPr>
          <p:spPr bwMode="auto">
            <a:xfrm>
              <a:off x="347" y="1509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(U, </a:t>
              </a:r>
              <a:r>
                <a:rPr lang="en-US">
                  <a:sym typeface="Symbol" charset="0"/>
                </a:rPr>
                <a:t>)</a:t>
              </a:r>
            </a:p>
          </p:txBody>
        </p:sp>
      </p:grpSp>
      <p:grpSp>
        <p:nvGrpSpPr>
          <p:cNvPr id="72729" name="Group 25"/>
          <p:cNvGrpSpPr>
            <a:grpSpLocks/>
          </p:cNvGrpSpPr>
          <p:nvPr/>
        </p:nvGrpSpPr>
        <p:grpSpPr bwMode="auto">
          <a:xfrm>
            <a:off x="1493183" y="1854200"/>
            <a:ext cx="2495550" cy="831850"/>
            <a:chOff x="327" y="880"/>
            <a:chExt cx="1572" cy="524"/>
          </a:xfrm>
        </p:grpSpPr>
        <p:sp>
          <p:nvSpPr>
            <p:cNvPr id="72712" name="Line 8"/>
            <p:cNvSpPr>
              <a:spLocks noChangeShapeType="1"/>
            </p:cNvSpPr>
            <p:nvPr/>
          </p:nvSpPr>
          <p:spPr bwMode="auto">
            <a:xfrm>
              <a:off x="412" y="1150"/>
              <a:ext cx="6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4" name="Text Box 10"/>
            <p:cNvSpPr txBox="1">
              <a:spLocks noChangeArrowheads="1"/>
            </p:cNvSpPr>
            <p:nvPr/>
          </p:nvSpPr>
          <p:spPr bwMode="auto">
            <a:xfrm>
              <a:off x="327" y="1173"/>
              <a:ext cx="1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Strong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covalent bond</a:t>
              </a:r>
              <a:r>
                <a:rPr lang="ja-JP" altLang="en-US">
                  <a:latin typeface="Arial"/>
                </a:rPr>
                <a:t>”</a:t>
              </a:r>
              <a:endParaRPr lang="en-US"/>
            </a:p>
          </p:txBody>
        </p:sp>
        <p:sp>
          <p:nvSpPr>
            <p:cNvPr id="72717" name="Text Box 13"/>
            <p:cNvSpPr txBox="1">
              <a:spLocks noChangeArrowheads="1"/>
            </p:cNvSpPr>
            <p:nvPr/>
          </p:nvSpPr>
          <p:spPr bwMode="auto">
            <a:xfrm>
              <a:off x="347" y="88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(U</a:t>
              </a:r>
              <a:r>
                <a:rPr lang="en-US" baseline="-25000"/>
                <a:t>c</a:t>
              </a:r>
              <a:r>
                <a:rPr lang="en-US"/>
                <a:t>, </a:t>
              </a:r>
              <a:r>
                <a:rPr lang="en-US">
                  <a:sym typeface="Symbol" charset="0"/>
                </a:rPr>
                <a:t></a:t>
              </a:r>
              <a:r>
                <a:rPr lang="en-US" baseline="-25000">
                  <a:sym typeface="Symbol" charset="0"/>
                </a:rPr>
                <a:t>c</a:t>
              </a:r>
              <a:r>
                <a:rPr lang="en-US">
                  <a:sym typeface="Symbol" charset="0"/>
                </a:rPr>
                <a:t>)</a:t>
              </a:r>
            </a:p>
          </p:txBody>
        </p:sp>
      </p:grpSp>
      <p:grpSp>
        <p:nvGrpSpPr>
          <p:cNvPr id="72727" name="Group 23"/>
          <p:cNvGrpSpPr>
            <a:grpSpLocks/>
          </p:cNvGrpSpPr>
          <p:nvPr/>
        </p:nvGrpSpPr>
        <p:grpSpPr bwMode="auto">
          <a:xfrm>
            <a:off x="1493183" y="4400550"/>
            <a:ext cx="2419350" cy="1438275"/>
            <a:chOff x="327" y="2349"/>
            <a:chExt cx="1524" cy="906"/>
          </a:xfrm>
        </p:grpSpPr>
        <p:grpSp>
          <p:nvGrpSpPr>
            <p:cNvPr id="72725" name="Group 21"/>
            <p:cNvGrpSpPr>
              <a:grpSpLocks/>
            </p:cNvGrpSpPr>
            <p:nvPr/>
          </p:nvGrpSpPr>
          <p:grpSpPr bwMode="auto">
            <a:xfrm>
              <a:off x="327" y="2619"/>
              <a:ext cx="1524" cy="636"/>
              <a:chOff x="327" y="2322"/>
              <a:chExt cx="1524" cy="636"/>
            </a:xfrm>
          </p:grpSpPr>
          <p:sp>
            <p:nvSpPr>
              <p:cNvPr id="72719" name="Line 15"/>
              <p:cNvSpPr>
                <a:spLocks noChangeShapeType="1"/>
              </p:cNvSpPr>
              <p:nvPr/>
            </p:nvSpPr>
            <p:spPr bwMode="auto">
              <a:xfrm>
                <a:off x="448" y="2359"/>
                <a:ext cx="402" cy="30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0" name="Line 16"/>
              <p:cNvSpPr>
                <a:spLocks noChangeShapeType="1"/>
              </p:cNvSpPr>
              <p:nvPr/>
            </p:nvSpPr>
            <p:spPr bwMode="auto">
              <a:xfrm flipH="1">
                <a:off x="835" y="2359"/>
                <a:ext cx="402" cy="30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1" name="Oval 17"/>
              <p:cNvSpPr>
                <a:spLocks noChangeArrowheads="1"/>
              </p:cNvSpPr>
              <p:nvPr/>
            </p:nvSpPr>
            <p:spPr bwMode="auto">
              <a:xfrm>
                <a:off x="797" y="2605"/>
                <a:ext cx="92" cy="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2" name="Arc 18"/>
              <p:cNvSpPr>
                <a:spLocks/>
              </p:cNvSpPr>
              <p:nvPr/>
            </p:nvSpPr>
            <p:spPr bwMode="auto">
              <a:xfrm>
                <a:off x="588" y="2322"/>
                <a:ext cx="470" cy="166"/>
              </a:xfrm>
              <a:custGeom>
                <a:avLst/>
                <a:gdLst>
                  <a:gd name="G0" fmla="+- 21206 0 0"/>
                  <a:gd name="G1" fmla="+- 21600 0 0"/>
                  <a:gd name="G2" fmla="+- 21600 0 0"/>
                  <a:gd name="T0" fmla="*/ 0 w 42806"/>
                  <a:gd name="T1" fmla="*/ 17491 h 22974"/>
                  <a:gd name="T2" fmla="*/ 42762 w 42806"/>
                  <a:gd name="T3" fmla="*/ 22974 h 22974"/>
                  <a:gd name="T4" fmla="*/ 21206 w 42806"/>
                  <a:gd name="T5" fmla="*/ 21600 h 22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806" h="22974" fill="none" extrusionOk="0">
                    <a:moveTo>
                      <a:pt x="0" y="17491"/>
                    </a:moveTo>
                    <a:cubicBezTo>
                      <a:pt x="1968" y="7334"/>
                      <a:pt x="10860" y="-1"/>
                      <a:pt x="21206" y="-1"/>
                    </a:cubicBezTo>
                    <a:cubicBezTo>
                      <a:pt x="33135" y="0"/>
                      <a:pt x="42806" y="9670"/>
                      <a:pt x="42806" y="21600"/>
                    </a:cubicBezTo>
                    <a:cubicBezTo>
                      <a:pt x="42806" y="22058"/>
                      <a:pt x="42791" y="22516"/>
                      <a:pt x="42762" y="22974"/>
                    </a:cubicBezTo>
                  </a:path>
                  <a:path w="42806" h="22974" stroke="0" extrusionOk="0">
                    <a:moveTo>
                      <a:pt x="0" y="17491"/>
                    </a:moveTo>
                    <a:cubicBezTo>
                      <a:pt x="1968" y="7334"/>
                      <a:pt x="10860" y="-1"/>
                      <a:pt x="21206" y="-1"/>
                    </a:cubicBezTo>
                    <a:cubicBezTo>
                      <a:pt x="33135" y="0"/>
                      <a:pt x="42806" y="9670"/>
                      <a:pt x="42806" y="21600"/>
                    </a:cubicBezTo>
                    <a:cubicBezTo>
                      <a:pt x="42806" y="22058"/>
                      <a:pt x="42791" y="22516"/>
                      <a:pt x="42762" y="22974"/>
                    </a:cubicBezTo>
                    <a:lnTo>
                      <a:pt x="21206" y="21600"/>
                    </a:lnTo>
                    <a:close/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Text Box 20"/>
              <p:cNvSpPr txBox="1">
                <a:spLocks noChangeArrowheads="1"/>
              </p:cNvSpPr>
              <p:nvPr/>
            </p:nvSpPr>
            <p:spPr bwMode="auto">
              <a:xfrm>
                <a:off x="327" y="2727"/>
                <a:ext cx="15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Weak </a:t>
                </a:r>
                <a:r>
                  <a:rPr lang="ja-JP" altLang="en-US">
                    <a:latin typeface="Arial"/>
                  </a:rPr>
                  <a:t>“</a:t>
                </a:r>
                <a:r>
                  <a:rPr lang="en-US"/>
                  <a:t>dihedral angle</a:t>
                </a:r>
                <a:r>
                  <a:rPr lang="ja-JP" altLang="en-US">
                    <a:latin typeface="Arial"/>
                  </a:rPr>
                  <a:t>”</a:t>
                </a:r>
                <a:endParaRPr lang="en-US"/>
              </a:p>
            </p:txBody>
          </p:sp>
        </p:grpSp>
        <p:sp>
          <p:nvSpPr>
            <p:cNvPr id="72726" name="Text Box 22"/>
            <p:cNvSpPr txBox="1">
              <a:spLocks noChangeArrowheads="1"/>
            </p:cNvSpPr>
            <p:nvPr/>
          </p:nvSpPr>
          <p:spPr bwMode="auto">
            <a:xfrm>
              <a:off x="365" y="2349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(V, </a:t>
              </a:r>
              <a:r>
                <a:rPr lang="en-US">
                  <a:sym typeface="Symbol" charset="0"/>
                </a:rPr>
                <a:t>)</a:t>
              </a:r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-40537" y="0"/>
            <a:ext cx="9255471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Distance Constraint Model for a Flexible Molecule</a:t>
            </a:r>
          </a:p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An illustrative two dimensional toy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51046" y="2940413"/>
            <a:ext cx="95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#BF=2</a:t>
            </a:r>
            <a:r>
              <a:rPr lang="en-US" baseline="30000" dirty="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51046" y="4247372"/>
            <a:ext cx="95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#BF=2</a:t>
            </a:r>
            <a:r>
              <a:rPr lang="en-US" baseline="30000" dirty="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046" y="5527184"/>
            <a:ext cx="95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#BF=2</a:t>
            </a:r>
            <a:r>
              <a:rPr lang="en-US" baseline="30000" dirty="0">
                <a:solidFill>
                  <a:srgbClr val="800000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14131" y="5902442"/>
            <a:ext cx="4519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Total #BF in partition function = 112</a:t>
            </a:r>
            <a:endParaRPr lang="en-US" sz="2000" b="1" baseline="30000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1046" y="1606558"/>
            <a:ext cx="95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#BF=2</a:t>
            </a:r>
            <a:r>
              <a:rPr lang="en-US" baseline="30000" dirty="0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2308225" y="6296025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</p:spTree>
    <p:extLst>
      <p:ext uri="{BB962C8B-B14F-4D97-AF65-F5344CB8AC3E}">
        <p14:creationId xmlns:p14="http://schemas.microsoft.com/office/powerpoint/2010/main" val="427518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3" name="Picture 5" descr="C_p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07" y="1037871"/>
            <a:ext cx="5722937" cy="53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40537" y="0"/>
            <a:ext cx="9255471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Distance Constraint Model for a Flexible Molecule</a:t>
            </a:r>
          </a:p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An illustrative two dimensional toy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9242" y="4989104"/>
            <a:ext cx="18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Order Parameter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9243" y="1325235"/>
            <a:ext cx="14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Heat Capacity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308225" y="6296025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241210" y="1028540"/>
            <a:ext cx="107510" cy="4795227"/>
            <a:chOff x="4241210" y="1028540"/>
            <a:chExt cx="107510" cy="4795227"/>
          </a:xfrm>
        </p:grpSpPr>
        <p:cxnSp>
          <p:nvCxnSpPr>
            <p:cNvPr id="14" name="Straight Connector 13"/>
            <p:cNvCxnSpPr/>
            <p:nvPr/>
          </p:nvCxnSpPr>
          <p:spPr bwMode="auto">
            <a:xfrm flipV="1">
              <a:off x="4294965" y="1028540"/>
              <a:ext cx="0" cy="47952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8000"/>
              </a:solidFill>
              <a:prstDash val="dash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/>
            <p:nvPr/>
          </p:nvSpPr>
          <p:spPr bwMode="auto">
            <a:xfrm>
              <a:off x="4241210" y="1163364"/>
              <a:ext cx="107510" cy="10751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>
                <a:ln>
                  <a:noFill/>
                </a:ln>
                <a:solidFill>
                  <a:srgbClr val="000099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241210" y="4831561"/>
              <a:ext cx="107510" cy="10751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>
                <a:ln>
                  <a:noFill/>
                </a:ln>
                <a:solidFill>
                  <a:srgbClr val="000099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8083" y="3293539"/>
            <a:ext cx="6503655" cy="3022903"/>
            <a:chOff x="448083" y="3293539"/>
            <a:chExt cx="6503655" cy="3022903"/>
          </a:xfrm>
        </p:grpSpPr>
        <p:pic>
          <p:nvPicPr>
            <p:cNvPr id="4" name="Picture 7" descr="mo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38" t="75068"/>
            <a:stretch/>
          </p:blipFill>
          <p:spPr bwMode="auto">
            <a:xfrm>
              <a:off x="2605236" y="4250747"/>
              <a:ext cx="1238436" cy="143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rapezoid 2"/>
            <p:cNvSpPr/>
            <p:nvPr/>
          </p:nvSpPr>
          <p:spPr bwMode="auto">
            <a:xfrm>
              <a:off x="2965056" y="5287789"/>
              <a:ext cx="662878" cy="351992"/>
            </a:xfrm>
            <a:prstGeom prst="trapezoid">
              <a:avLst>
                <a:gd name="adj" fmla="val 58386"/>
              </a:avLst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>
                <a:ln>
                  <a:noFill/>
                </a:ln>
                <a:solidFill>
                  <a:srgbClr val="000099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8083" y="4562115"/>
              <a:ext cx="1681557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 rigid trapezoid forms when all six or only five constraints are present.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3817" y="3293539"/>
              <a:ext cx="334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A structural phase transition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2091158" y="5464590"/>
              <a:ext cx="744093" cy="153933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>
                <a:ln>
                  <a:noFill/>
                </a:ln>
                <a:solidFill>
                  <a:srgbClr val="000099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4176" y="3853371"/>
              <a:ext cx="1492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atom</a:t>
              </a:r>
            </a:p>
            <a:p>
              <a:r>
                <a:rPr lang="en-US" b="1" dirty="0">
                  <a:solidFill>
                    <a:srgbClr val="0000FF"/>
                  </a:solidFill>
                </a:rPr>
                <a:t>rigid pocket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49300" y="3853371"/>
              <a:ext cx="19024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The entire molecule is globally flexible</a:t>
              </a:r>
            </a:p>
          </p:txBody>
        </p:sp>
      </p:grpSp>
      <p:pic>
        <p:nvPicPr>
          <p:cNvPr id="32" name="Picture 7" descr="m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9"/>
          <a:stretch/>
        </p:blipFill>
        <p:spPr bwMode="auto">
          <a:xfrm>
            <a:off x="7730706" y="1125538"/>
            <a:ext cx="1045898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82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7" name="Picture 5" descr="ph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43" y="1311815"/>
            <a:ext cx="6092825" cy="50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40537" y="0"/>
            <a:ext cx="9255471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Distance Constraint Model for a Flexible Molecule</a:t>
            </a:r>
          </a:p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Phase diagram for the two dimensional toy model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549791" y="3245290"/>
            <a:ext cx="107510" cy="10751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308225" y="6296025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</p:spTree>
    <p:extLst>
      <p:ext uri="{BB962C8B-B14F-4D97-AF65-F5344CB8AC3E}">
        <p14:creationId xmlns:p14="http://schemas.microsoft.com/office/powerpoint/2010/main" val="346423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00000">
            <a:off x="5416550" y="1050925"/>
            <a:ext cx="4135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Exact Results on the Beta-Hairpin Turn</a:t>
            </a:r>
          </a:p>
          <a:p>
            <a:pPr algn="ctr" eaLnBrk="1" hangingPunct="1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</a:rPr>
              <a:t>Under the Maxwell counting approximation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294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1388"/>
            <a:ext cx="3656013" cy="365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88900" y="2908300"/>
            <a:ext cx="8848725" cy="3009900"/>
            <a:chOff x="56" y="1968"/>
            <a:chExt cx="5574" cy="1896"/>
          </a:xfrm>
        </p:grpSpPr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2491" y="1968"/>
              <a:ext cx="7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Model</a:t>
              </a:r>
            </a:p>
            <a:p>
              <a:pPr algn="ctr"/>
              <a:r>
                <a:rPr lang="en-US" b="1"/>
                <a:t>Hairpin</a:t>
              </a:r>
              <a:endParaRPr lang="en-US"/>
            </a:p>
          </p:txBody>
        </p:sp>
        <p:sp>
          <p:nvSpPr>
            <p:cNvPr id="82952" name="AutoShape 8"/>
            <p:cNvSpPr>
              <a:spLocks noChangeArrowheads="1"/>
            </p:cNvSpPr>
            <p:nvPr/>
          </p:nvSpPr>
          <p:spPr bwMode="auto">
            <a:xfrm>
              <a:off x="2784" y="2504"/>
              <a:ext cx="168" cy="584"/>
            </a:xfrm>
            <a:prstGeom prst="downArrow">
              <a:avLst>
                <a:gd name="adj1" fmla="val 50000"/>
                <a:gd name="adj2" fmla="val 8690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295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" y="3231"/>
              <a:ext cx="557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82958" name="AutoShape 14"/>
          <p:cNvSpPr>
            <a:spLocks noChangeArrowheads="1"/>
          </p:cNvSpPr>
          <p:nvPr/>
        </p:nvSpPr>
        <p:spPr bwMode="auto">
          <a:xfrm>
            <a:off x="3949700" y="1765300"/>
            <a:ext cx="1155700" cy="304800"/>
          </a:xfrm>
          <a:prstGeom prst="rightArrow">
            <a:avLst>
              <a:gd name="adj1" fmla="val 50000"/>
              <a:gd name="adj2" fmla="val 94792"/>
            </a:avLst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1795463" y="6170613"/>
            <a:ext cx="67897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D. Jacobs and M. Fairchild, </a:t>
            </a:r>
            <a:r>
              <a:rPr lang="en-US" sz="1600" i="1"/>
              <a:t>Progress in Biopolymer Research, </a:t>
            </a:r>
            <a:r>
              <a:rPr lang="en-US" sz="1600"/>
              <a:t>pp 45-76 Editor: Pablo C. Sanchez, ISBN: 1-60021-984-5 45-76 (2007).</a:t>
            </a:r>
            <a:endParaRPr lang="en-US"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6213238" y="3858848"/>
            <a:ext cx="153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90"/>
                </a:solidFill>
              </a:rPr>
              <a:t>N</a:t>
            </a:r>
            <a:r>
              <a:rPr lang="en-US" sz="2400" b="1" baseline="-25000" dirty="0" err="1">
                <a:solidFill>
                  <a:srgbClr val="000090"/>
                </a:solidFill>
              </a:rPr>
              <a:t>b</a:t>
            </a:r>
            <a:r>
              <a:rPr lang="en-US" sz="2400" b="1" dirty="0">
                <a:solidFill>
                  <a:srgbClr val="000090"/>
                </a:solidFill>
              </a:rPr>
              <a:t> = N - 1</a:t>
            </a:r>
          </a:p>
        </p:txBody>
      </p:sp>
    </p:spTree>
    <p:extLst>
      <p:ext uri="{BB962C8B-B14F-4D97-AF65-F5344CB8AC3E}">
        <p14:creationId xmlns:p14="http://schemas.microsoft.com/office/powerpoint/2010/main" val="1834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2000" r="41249" b="61334"/>
          <a:stretch>
            <a:fillRect/>
          </a:stretch>
        </p:blipFill>
        <p:spPr bwMode="auto">
          <a:xfrm>
            <a:off x="190500" y="1028700"/>
            <a:ext cx="8763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39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t="39999" r="29167" b="46001"/>
          <a:stretch>
            <a:fillRect/>
          </a:stretch>
        </p:blipFill>
        <p:spPr bwMode="auto">
          <a:xfrm>
            <a:off x="203200" y="4383332"/>
            <a:ext cx="8737600" cy="121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83983" name="Group 15"/>
          <p:cNvGrpSpPr>
            <a:grpSpLocks/>
          </p:cNvGrpSpPr>
          <p:nvPr/>
        </p:nvGrpSpPr>
        <p:grpSpPr bwMode="auto">
          <a:xfrm>
            <a:off x="5191125" y="4292600"/>
            <a:ext cx="2400300" cy="1724025"/>
            <a:chOff x="3270" y="2912"/>
            <a:chExt cx="1512" cy="1086"/>
          </a:xfrm>
        </p:grpSpPr>
        <p:sp>
          <p:nvSpPr>
            <p:cNvPr id="83980" name="Oval 12"/>
            <p:cNvSpPr>
              <a:spLocks noChangeArrowheads="1"/>
            </p:cNvSpPr>
            <p:nvPr/>
          </p:nvSpPr>
          <p:spPr bwMode="auto">
            <a:xfrm>
              <a:off x="3360" y="2912"/>
              <a:ext cx="1056" cy="86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1" name="Text Box 13"/>
            <p:cNvSpPr txBox="1">
              <a:spLocks noChangeArrowheads="1"/>
            </p:cNvSpPr>
            <p:nvPr/>
          </p:nvSpPr>
          <p:spPr bwMode="auto">
            <a:xfrm>
              <a:off x="3270" y="3748"/>
              <a:ext cx="1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Defines a 2D space</a:t>
              </a:r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>
              <a:off x="4776" y="3352"/>
              <a:ext cx="0" cy="5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Exact Results on the Beta-Hairpin Turn</a:t>
            </a:r>
          </a:p>
          <a:p>
            <a:pPr algn="ctr" eaLnBrk="1" hangingPunct="1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</a:rPr>
              <a:t>Under the Maxwell counting approximation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1795463" y="6170613"/>
            <a:ext cx="67897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D. Jacobs and M. Fairchild, </a:t>
            </a:r>
            <a:r>
              <a:rPr lang="en-US" sz="1600" i="1"/>
              <a:t>Progress in Biopolymer Research, </a:t>
            </a:r>
            <a:r>
              <a:rPr lang="en-US" sz="1600"/>
              <a:t>pp 45-76 Editor: Pablo C. Sanchez, ISBN: 1-60021-984-5 45-76 (2007).</a:t>
            </a:r>
            <a:endParaRPr lang="en-US" sz="1600" b="1"/>
          </a:p>
        </p:txBody>
      </p:sp>
      <p:sp>
        <p:nvSpPr>
          <p:cNvPr id="10" name="Rectangle 9"/>
          <p:cNvSpPr/>
          <p:nvPr/>
        </p:nvSpPr>
        <p:spPr bwMode="auto">
          <a:xfrm>
            <a:off x="2872155" y="4962768"/>
            <a:ext cx="146537" cy="283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 bwMode="auto">
          <a:xfrm flipH="1" flipV="1">
            <a:off x="2872155" y="5104422"/>
            <a:ext cx="547077" cy="4933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/>
        </p:spPr>
      </p:cxnSp>
      <p:sp>
        <p:nvSpPr>
          <p:cNvPr id="12" name="TextBox 11"/>
          <p:cNvSpPr txBox="1"/>
          <p:nvPr/>
        </p:nvSpPr>
        <p:spPr>
          <a:xfrm>
            <a:off x="3380161" y="5441463"/>
            <a:ext cx="130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N = </a:t>
            </a:r>
            <a:r>
              <a:rPr lang="en-US" dirty="0" err="1">
                <a:solidFill>
                  <a:srgbClr val="000090"/>
                </a:solidFill>
              </a:rPr>
              <a:t>N</a:t>
            </a:r>
            <a:r>
              <a:rPr lang="en-US" baseline="-25000" dirty="0" err="1">
                <a:solidFill>
                  <a:srgbClr val="000090"/>
                </a:solidFill>
              </a:rPr>
              <a:t>b</a:t>
            </a:r>
            <a:r>
              <a:rPr lang="en-US" dirty="0">
                <a:solidFill>
                  <a:srgbClr val="000090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317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Free Energy Landscape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000" b="1" dirty="0" err="1">
                <a:solidFill>
                  <a:srgbClr val="FFFF00"/>
                </a:solidFill>
              </a:rPr>
              <a:t>Macrostates</a:t>
            </a:r>
            <a:r>
              <a:rPr lang="en-US" sz="2000" b="1" dirty="0">
                <a:solidFill>
                  <a:srgbClr val="FFFF00"/>
                </a:solidFill>
              </a:rPr>
              <a:t> are defined within a 2D constraint space</a:t>
            </a:r>
            <a:endParaRPr lang="en-US" sz="2000" b="1" dirty="0">
              <a:solidFill>
                <a:srgbClr val="DCEC2B"/>
              </a:solidFill>
            </a:endParaRPr>
          </a:p>
        </p:txBody>
      </p:sp>
      <p:grpSp>
        <p:nvGrpSpPr>
          <p:cNvPr id="120850" name="Group 18"/>
          <p:cNvGrpSpPr>
            <a:grpSpLocks/>
          </p:cNvGrpSpPr>
          <p:nvPr/>
        </p:nvGrpSpPr>
        <p:grpSpPr bwMode="auto">
          <a:xfrm>
            <a:off x="1703388" y="1270000"/>
            <a:ext cx="6310312" cy="5038725"/>
            <a:chOff x="1073" y="800"/>
            <a:chExt cx="3975" cy="3174"/>
          </a:xfrm>
        </p:grpSpPr>
        <p:sp>
          <p:nvSpPr>
            <p:cNvPr id="120838" name="Rectangle 6" descr="Large grid"/>
            <p:cNvSpPr>
              <a:spLocks noChangeArrowheads="1"/>
            </p:cNvSpPr>
            <p:nvPr/>
          </p:nvSpPr>
          <p:spPr bwMode="auto">
            <a:xfrm>
              <a:off x="1424" y="1134"/>
              <a:ext cx="3182" cy="2597"/>
            </a:xfrm>
            <a:prstGeom prst="rect">
              <a:avLst/>
            </a:prstGeom>
            <a:pattFill prst="lgGrid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39" name="Text Box 7"/>
            <p:cNvSpPr txBox="1">
              <a:spLocks noChangeArrowheads="1"/>
            </p:cNvSpPr>
            <p:nvPr/>
          </p:nvSpPr>
          <p:spPr bwMode="auto">
            <a:xfrm rot="-5400000">
              <a:off x="182" y="2265"/>
              <a:ext cx="2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more native torsion constraints</a:t>
              </a:r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 flipV="1">
              <a:off x="1429" y="862"/>
              <a:ext cx="0" cy="28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 rot="5400000" flipV="1">
              <a:off x="3082" y="2077"/>
              <a:ext cx="0" cy="3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2036" y="3747"/>
              <a:ext cx="20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more H-bond crosslink constraints</a:t>
              </a:r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4606" y="3743"/>
              <a:ext cx="4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/>
                <a:t>N</a:t>
              </a:r>
              <a:r>
                <a:rPr lang="en-US" sz="1800" baseline="-25000"/>
                <a:t>hb</a:t>
              </a:r>
              <a:endParaRPr lang="en-US" sz="1800"/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1073" y="800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N</a:t>
              </a:r>
              <a:r>
                <a:rPr lang="en-US" sz="1800" baseline="-25000"/>
                <a:t>nt</a:t>
              </a:r>
              <a:endParaRPr lang="en-US" sz="1800"/>
            </a:p>
          </p:txBody>
        </p:sp>
        <p:sp>
          <p:nvSpPr>
            <p:cNvPr id="120845" name="Oval 13"/>
            <p:cNvSpPr>
              <a:spLocks noChangeArrowheads="1"/>
            </p:cNvSpPr>
            <p:nvPr/>
          </p:nvSpPr>
          <p:spPr bwMode="auto">
            <a:xfrm rot="2108920">
              <a:off x="3177" y="1588"/>
              <a:ext cx="909" cy="4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 rot="2108920">
              <a:off x="1943" y="2432"/>
              <a:ext cx="1299" cy="7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3502" y="1653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/>
                <a:t>F</a:t>
              </a:r>
              <a:endParaRPr lang="en-US" sz="1800"/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2463" y="2692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/>
                <a:t>U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25380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Exact Results on the Beta-Hairpin Turn</a:t>
            </a:r>
          </a:p>
          <a:p>
            <a:pPr algn="ctr" eaLnBrk="1" hangingPunct="1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</a:rPr>
              <a:t>Under the Maxwell counting approximation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28000" r="29167" b="65334"/>
          <a:stretch>
            <a:fillRect/>
          </a:stretch>
        </p:blipFill>
        <p:spPr bwMode="auto">
          <a:xfrm>
            <a:off x="622300" y="15113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86024" name="Group 8"/>
          <p:cNvGrpSpPr>
            <a:grpSpLocks/>
          </p:cNvGrpSpPr>
          <p:nvPr/>
        </p:nvGrpSpPr>
        <p:grpSpPr bwMode="auto">
          <a:xfrm>
            <a:off x="6215063" y="1371600"/>
            <a:ext cx="2916237" cy="1420813"/>
            <a:chOff x="3923" y="864"/>
            <a:chExt cx="1837" cy="895"/>
          </a:xfrm>
        </p:grpSpPr>
        <p:sp>
          <p:nvSpPr>
            <p:cNvPr id="86022" name="Oval 6"/>
            <p:cNvSpPr>
              <a:spLocks noChangeArrowheads="1"/>
            </p:cNvSpPr>
            <p:nvPr/>
          </p:nvSpPr>
          <p:spPr bwMode="auto">
            <a:xfrm>
              <a:off x="4048" y="864"/>
              <a:ext cx="1368" cy="6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3" name="Text Box 7"/>
            <p:cNvSpPr txBox="1">
              <a:spLocks noChangeArrowheads="1"/>
            </p:cNvSpPr>
            <p:nvPr/>
          </p:nvSpPr>
          <p:spPr bwMode="auto">
            <a:xfrm>
              <a:off x="3923" y="1528"/>
              <a:ext cx="18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Apply Maxwell counting</a:t>
              </a:r>
            </a:p>
          </p:txBody>
        </p:sp>
      </p:grp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1795463" y="6170613"/>
            <a:ext cx="67897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D. Jacobs and M. Fairchild, </a:t>
            </a:r>
            <a:r>
              <a:rPr lang="en-US" sz="1600" i="1" dirty="0"/>
              <a:t>Progress in Biopolymer Research, </a:t>
            </a:r>
            <a:r>
              <a:rPr lang="en-US" sz="1600" dirty="0" err="1"/>
              <a:t>pp</a:t>
            </a:r>
            <a:r>
              <a:rPr lang="en-US" sz="1600" dirty="0"/>
              <a:t> 45-76 Editor: Pablo C. Sanchez, ISBN: 1-60021-984-5 45-76 (2007).</a:t>
            </a:r>
            <a:endParaRPr lang="en-US" sz="16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39700" y="2222500"/>
            <a:ext cx="8737600" cy="2318297"/>
            <a:chOff x="139700" y="2222500"/>
            <a:chExt cx="8737600" cy="2318297"/>
          </a:xfrm>
        </p:grpSpPr>
        <p:grpSp>
          <p:nvGrpSpPr>
            <p:cNvPr id="2" name="Group 1"/>
            <p:cNvGrpSpPr/>
            <p:nvPr/>
          </p:nvGrpSpPr>
          <p:grpSpPr>
            <a:xfrm>
              <a:off x="139700" y="2222500"/>
              <a:ext cx="8737600" cy="2108200"/>
              <a:chOff x="139700" y="2222500"/>
              <a:chExt cx="8737600" cy="2108200"/>
            </a:xfrm>
          </p:grpSpPr>
          <p:grpSp>
            <p:nvGrpSpPr>
              <p:cNvPr id="86031" name="Group 15"/>
              <p:cNvGrpSpPr>
                <a:grpSpLocks/>
              </p:cNvGrpSpPr>
              <p:nvPr/>
            </p:nvGrpSpPr>
            <p:grpSpPr bwMode="auto">
              <a:xfrm>
                <a:off x="139700" y="2222500"/>
                <a:ext cx="8737600" cy="2108200"/>
                <a:chOff x="88" y="1400"/>
                <a:chExt cx="5504" cy="1328"/>
              </a:xfrm>
            </p:grpSpPr>
            <p:pic>
              <p:nvPicPr>
                <p:cNvPr id="86019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16" t="39999" r="29167" b="46001"/>
                <a:stretch>
                  <a:fillRect/>
                </a:stretch>
              </p:blipFill>
              <p:spPr bwMode="auto">
                <a:xfrm>
                  <a:off x="88" y="1963"/>
                  <a:ext cx="5504" cy="7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6027" name="Line 11"/>
                <p:cNvSpPr>
                  <a:spLocks noChangeShapeType="1"/>
                </p:cNvSpPr>
                <p:nvPr/>
              </p:nvSpPr>
              <p:spPr bwMode="auto">
                <a:xfrm>
                  <a:off x="1600" y="1400"/>
                  <a:ext cx="1160" cy="7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98" y="1459"/>
                  <a:ext cx="1652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solidFill>
                        <a:srgbClr val="FF0000"/>
                      </a:solidFill>
                    </a:rPr>
                    <a:t>Free energy of constraint topology</a:t>
                  </a: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 bwMode="auto">
              <a:xfrm>
                <a:off x="2803769" y="3692770"/>
                <a:ext cx="146537" cy="28330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>
                  <a:ln>
                    <a:noFill/>
                  </a:ln>
                  <a:solidFill>
                    <a:srgbClr val="000099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cxnSp>
          <p:nvCxnSpPr>
            <p:cNvPr id="4" name="Straight Arrow Connector 3"/>
            <p:cNvCxnSpPr>
              <a:endCxn id="16" idx="1"/>
            </p:cNvCxnSpPr>
            <p:nvPr/>
          </p:nvCxnSpPr>
          <p:spPr bwMode="auto">
            <a:xfrm flipH="1" flipV="1">
              <a:off x="2803769" y="3834424"/>
              <a:ext cx="547077" cy="49334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/>
          </p:spPr>
        </p:cxnSp>
        <p:sp>
          <p:nvSpPr>
            <p:cNvPr id="5" name="TextBox 4"/>
            <p:cNvSpPr txBox="1"/>
            <p:nvPr/>
          </p:nvSpPr>
          <p:spPr>
            <a:xfrm>
              <a:off x="3311775" y="4171465"/>
              <a:ext cx="130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</a:rPr>
                <a:t>N = </a:t>
              </a:r>
              <a:r>
                <a:rPr lang="en-US" dirty="0" err="1">
                  <a:solidFill>
                    <a:srgbClr val="000090"/>
                  </a:solidFill>
                </a:rPr>
                <a:t>N</a:t>
              </a:r>
              <a:r>
                <a:rPr lang="en-US" baseline="-25000" dirty="0" err="1">
                  <a:solidFill>
                    <a:srgbClr val="000090"/>
                  </a:solidFill>
                </a:rPr>
                <a:t>b</a:t>
              </a:r>
              <a:r>
                <a:rPr lang="en-US" dirty="0">
                  <a:solidFill>
                    <a:srgbClr val="000090"/>
                  </a:solidFill>
                </a:rPr>
                <a:t> + 1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41413" y="3978031"/>
            <a:ext cx="6926262" cy="2133844"/>
            <a:chOff x="1141413" y="3987800"/>
            <a:chExt cx="6926262" cy="2133844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2433270" y="4436087"/>
              <a:ext cx="3943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Degeneracy in constraint topology</a:t>
              </a: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402030"/>
                </p:ext>
              </p:extLst>
            </p:nvPr>
          </p:nvGraphicFramePr>
          <p:xfrm>
            <a:off x="1141413" y="4777032"/>
            <a:ext cx="6926262" cy="1344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8" name="Equation" r:id="rId6" imgW="2616200" imgH="508000" progId="Equation.3">
                    <p:embed/>
                  </p:oleObj>
                </mc:Choice>
                <mc:Fallback>
                  <p:oleObj name="Equation" r:id="rId6" imgW="2616200" imgH="508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41413" y="4777032"/>
                          <a:ext cx="6926262" cy="1344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V="1">
              <a:off x="1879237" y="3987800"/>
              <a:ext cx="825863" cy="11117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93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Exact Results on the Beta-Hairpin Turn</a:t>
            </a:r>
          </a:p>
          <a:p>
            <a:pPr algn="ctr" eaLnBrk="1" hangingPunct="1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</a:rPr>
              <a:t>Under the Maxwell counting approximation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87163" name="Group 123"/>
          <p:cNvGrpSpPr>
            <a:grpSpLocks/>
          </p:cNvGrpSpPr>
          <p:nvPr/>
        </p:nvGrpSpPr>
        <p:grpSpPr bwMode="auto">
          <a:xfrm>
            <a:off x="212725" y="1071563"/>
            <a:ext cx="8712200" cy="2287587"/>
            <a:chOff x="134" y="731"/>
            <a:chExt cx="5488" cy="1441"/>
          </a:xfrm>
        </p:grpSpPr>
        <p:sp>
          <p:nvSpPr>
            <p:cNvPr id="87053" name="AutoShape 13"/>
            <p:cNvSpPr>
              <a:spLocks noChangeArrowheads="1"/>
            </p:cNvSpPr>
            <p:nvPr/>
          </p:nvSpPr>
          <p:spPr bwMode="auto">
            <a:xfrm>
              <a:off x="312" y="1136"/>
              <a:ext cx="376" cy="896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4" name="Text Box 14"/>
            <p:cNvSpPr txBox="1">
              <a:spLocks noChangeArrowheads="1"/>
            </p:cNvSpPr>
            <p:nvPr/>
          </p:nvSpPr>
          <p:spPr bwMode="auto">
            <a:xfrm>
              <a:off x="134" y="731"/>
              <a:ext cx="102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Bucket of 100 constraints</a:t>
              </a:r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856" y="1560"/>
              <a:ext cx="72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6" name="Text Box 16"/>
            <p:cNvSpPr txBox="1">
              <a:spLocks noChangeArrowheads="1"/>
            </p:cNvSpPr>
            <p:nvPr/>
          </p:nvSpPr>
          <p:spPr bwMode="auto">
            <a:xfrm>
              <a:off x="870" y="1270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Apply</a:t>
              </a:r>
            </a:p>
          </p:txBody>
        </p:sp>
        <p:sp>
          <p:nvSpPr>
            <p:cNvPr id="87057" name="AutoShape 17"/>
            <p:cNvSpPr>
              <a:spLocks noChangeArrowheads="1"/>
            </p:cNvSpPr>
            <p:nvPr/>
          </p:nvSpPr>
          <p:spPr bwMode="auto">
            <a:xfrm>
              <a:off x="1760" y="1208"/>
              <a:ext cx="752" cy="776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8" name="Text Box 18"/>
            <p:cNvSpPr txBox="1">
              <a:spLocks noChangeArrowheads="1"/>
            </p:cNvSpPr>
            <p:nvPr/>
          </p:nvSpPr>
          <p:spPr bwMode="auto">
            <a:xfrm>
              <a:off x="1446" y="731"/>
              <a:ext cx="154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800"/>
                <a:t>System of 50 DOF (degrees of freedom)</a:t>
              </a:r>
            </a:p>
          </p:txBody>
        </p:sp>
        <p:grpSp>
          <p:nvGrpSpPr>
            <p:cNvPr id="87118" name="Group 78"/>
            <p:cNvGrpSpPr>
              <a:grpSpLocks/>
            </p:cNvGrpSpPr>
            <p:nvPr/>
          </p:nvGrpSpPr>
          <p:grpSpPr bwMode="auto">
            <a:xfrm>
              <a:off x="2768" y="776"/>
              <a:ext cx="2854" cy="1396"/>
              <a:chOff x="2768" y="840"/>
              <a:chExt cx="2854" cy="1396"/>
            </a:xfrm>
          </p:grpSpPr>
          <p:sp>
            <p:nvSpPr>
              <p:cNvPr id="87059" name="AutoShape 19"/>
              <p:cNvSpPr>
                <a:spLocks noChangeArrowheads="1"/>
              </p:cNvSpPr>
              <p:nvPr/>
            </p:nvSpPr>
            <p:spPr bwMode="auto">
              <a:xfrm>
                <a:off x="2768" y="1336"/>
                <a:ext cx="528" cy="296"/>
              </a:xfrm>
              <a:prstGeom prst="rightArrow">
                <a:avLst>
                  <a:gd name="adj1" fmla="val 50000"/>
                  <a:gd name="adj2" fmla="val 44595"/>
                </a:avLst>
              </a:prstGeom>
              <a:solidFill>
                <a:schemeClr val="bg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7094" name="Group 54"/>
              <p:cNvGrpSpPr>
                <a:grpSpLocks/>
              </p:cNvGrpSpPr>
              <p:nvPr/>
            </p:nvGrpSpPr>
            <p:grpSpPr bwMode="auto">
              <a:xfrm>
                <a:off x="3570" y="840"/>
                <a:ext cx="2046" cy="1396"/>
                <a:chOff x="3570" y="840"/>
                <a:chExt cx="2046" cy="1396"/>
              </a:xfrm>
            </p:grpSpPr>
            <p:sp>
              <p:nvSpPr>
                <p:cNvPr id="8706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656" y="840"/>
                  <a:ext cx="0" cy="11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61" name="Line 21"/>
                <p:cNvSpPr>
                  <a:spLocks noChangeShapeType="1"/>
                </p:cNvSpPr>
                <p:nvPr/>
              </p:nvSpPr>
              <p:spPr bwMode="auto">
                <a:xfrm>
                  <a:off x="3656" y="2024"/>
                  <a:ext cx="19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70" name="Line 30"/>
                <p:cNvSpPr>
                  <a:spLocks noChangeShapeType="1"/>
                </p:cNvSpPr>
                <p:nvPr/>
              </p:nvSpPr>
              <p:spPr bwMode="auto">
                <a:xfrm>
                  <a:off x="4104" y="198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71" name="Line 31"/>
                <p:cNvSpPr>
                  <a:spLocks noChangeShapeType="1"/>
                </p:cNvSpPr>
                <p:nvPr/>
              </p:nvSpPr>
              <p:spPr bwMode="auto">
                <a:xfrm>
                  <a:off x="4556" y="198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72" name="Line 32"/>
                <p:cNvSpPr>
                  <a:spLocks noChangeShapeType="1"/>
                </p:cNvSpPr>
                <p:nvPr/>
              </p:nvSpPr>
              <p:spPr bwMode="auto">
                <a:xfrm>
                  <a:off x="5000" y="197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73" name="Line 33"/>
                <p:cNvSpPr>
                  <a:spLocks noChangeShapeType="1"/>
                </p:cNvSpPr>
                <p:nvPr/>
              </p:nvSpPr>
              <p:spPr bwMode="auto">
                <a:xfrm>
                  <a:off x="5452" y="1972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74" name="Line 34"/>
                <p:cNvSpPr>
                  <a:spLocks noChangeShapeType="1"/>
                </p:cNvSpPr>
                <p:nvPr/>
              </p:nvSpPr>
              <p:spPr bwMode="auto">
                <a:xfrm>
                  <a:off x="3660" y="198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7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570" y="2044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0</a:t>
                  </a:r>
                  <a:endParaRPr lang="en-US"/>
                </a:p>
              </p:txBody>
            </p:sp>
            <p:sp>
              <p:nvSpPr>
                <p:cNvPr id="870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982" y="2044"/>
                  <a:ext cx="24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25</a:t>
                  </a:r>
                  <a:endParaRPr lang="en-US"/>
                </a:p>
              </p:txBody>
            </p:sp>
            <p:sp>
              <p:nvSpPr>
                <p:cNvPr id="870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434" y="2044"/>
                  <a:ext cx="24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50</a:t>
                  </a:r>
                  <a:endParaRPr lang="en-US"/>
                </a:p>
              </p:txBody>
            </p:sp>
            <p:sp>
              <p:nvSpPr>
                <p:cNvPr id="870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878" y="2044"/>
                  <a:ext cx="24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75</a:t>
                  </a:r>
                  <a:endParaRPr lang="en-US"/>
                </a:p>
              </p:txBody>
            </p:sp>
            <p:sp>
              <p:nvSpPr>
                <p:cNvPr id="8708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5298" y="2044"/>
                  <a:ext cx="30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100</a:t>
                  </a:r>
                  <a:endParaRPr lang="en-US"/>
                </a:p>
              </p:txBody>
            </p:sp>
            <p:sp>
              <p:nvSpPr>
                <p:cNvPr id="8708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616" y="972"/>
                  <a:ext cx="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8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616" y="1236"/>
                  <a:ext cx="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90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616" y="1504"/>
                  <a:ext cx="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91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616" y="1764"/>
                  <a:ext cx="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9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616" y="2016"/>
                  <a:ext cx="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7113" name="Line 73"/>
              <p:cNvSpPr>
                <a:spLocks noChangeShapeType="1"/>
              </p:cNvSpPr>
              <p:nvPr/>
            </p:nvSpPr>
            <p:spPr bwMode="auto">
              <a:xfrm>
                <a:off x="3652" y="968"/>
                <a:ext cx="904" cy="1064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4" name="Line 74"/>
              <p:cNvSpPr>
                <a:spLocks noChangeShapeType="1"/>
              </p:cNvSpPr>
              <p:nvPr/>
            </p:nvSpPr>
            <p:spPr bwMode="auto">
              <a:xfrm>
                <a:off x="4552" y="2028"/>
                <a:ext cx="896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5" name="Line 75"/>
              <p:cNvSpPr>
                <a:spLocks noChangeShapeType="1"/>
              </p:cNvSpPr>
              <p:nvPr/>
            </p:nvSpPr>
            <p:spPr bwMode="auto">
              <a:xfrm>
                <a:off x="4552" y="1692"/>
                <a:ext cx="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6" name="Text Box 76"/>
              <p:cNvSpPr txBox="1">
                <a:spLocks noChangeArrowheads="1"/>
              </p:cNvSpPr>
              <p:nvPr/>
            </p:nvSpPr>
            <p:spPr bwMode="auto">
              <a:xfrm>
                <a:off x="4362" y="1467"/>
                <a:ext cx="1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Rigidity Transition</a:t>
                </a:r>
              </a:p>
            </p:txBody>
          </p:sp>
          <p:sp>
            <p:nvSpPr>
              <p:cNvPr id="87117" name="Text Box 77"/>
              <p:cNvSpPr txBox="1">
                <a:spLocks noChangeArrowheads="1"/>
              </p:cNvSpPr>
              <p:nvPr/>
            </p:nvSpPr>
            <p:spPr bwMode="auto">
              <a:xfrm rot="-5400000">
                <a:off x="3314" y="1383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DOF</a:t>
                </a:r>
              </a:p>
            </p:txBody>
          </p:sp>
        </p:grpSp>
      </p:grpSp>
      <p:grpSp>
        <p:nvGrpSpPr>
          <p:cNvPr id="87162" name="Group 122"/>
          <p:cNvGrpSpPr>
            <a:grpSpLocks/>
          </p:cNvGrpSpPr>
          <p:nvPr/>
        </p:nvGrpSpPr>
        <p:grpSpPr bwMode="auto">
          <a:xfrm>
            <a:off x="363538" y="3365500"/>
            <a:ext cx="8539162" cy="2774950"/>
            <a:chOff x="229" y="2320"/>
            <a:chExt cx="5379" cy="1748"/>
          </a:xfrm>
        </p:grpSpPr>
        <p:sp>
          <p:nvSpPr>
            <p:cNvPr id="87155" name="Line 115"/>
            <p:cNvSpPr>
              <a:spLocks noChangeShapeType="1"/>
            </p:cNvSpPr>
            <p:nvPr/>
          </p:nvSpPr>
          <p:spPr bwMode="auto">
            <a:xfrm>
              <a:off x="4548" y="2680"/>
              <a:ext cx="0" cy="1188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095" name="Group 55"/>
            <p:cNvGrpSpPr>
              <a:grpSpLocks/>
            </p:cNvGrpSpPr>
            <p:nvPr/>
          </p:nvGrpSpPr>
          <p:grpSpPr bwMode="auto">
            <a:xfrm>
              <a:off x="402" y="2672"/>
              <a:ext cx="2046" cy="1396"/>
              <a:chOff x="3570" y="840"/>
              <a:chExt cx="2046" cy="1396"/>
            </a:xfrm>
          </p:grpSpPr>
          <p:sp>
            <p:nvSpPr>
              <p:cNvPr id="87096" name="Line 56"/>
              <p:cNvSpPr>
                <a:spLocks noChangeShapeType="1"/>
              </p:cNvSpPr>
              <p:nvPr/>
            </p:nvSpPr>
            <p:spPr bwMode="auto">
              <a:xfrm flipV="1">
                <a:off x="3656" y="840"/>
                <a:ext cx="0" cy="1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97" name="Line 57"/>
              <p:cNvSpPr>
                <a:spLocks noChangeShapeType="1"/>
              </p:cNvSpPr>
              <p:nvPr/>
            </p:nvSpPr>
            <p:spPr bwMode="auto">
              <a:xfrm>
                <a:off x="3656" y="2024"/>
                <a:ext cx="1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98" name="Line 58"/>
              <p:cNvSpPr>
                <a:spLocks noChangeShapeType="1"/>
              </p:cNvSpPr>
              <p:nvPr/>
            </p:nvSpPr>
            <p:spPr bwMode="auto">
              <a:xfrm>
                <a:off x="4104" y="198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99" name="Line 59"/>
              <p:cNvSpPr>
                <a:spLocks noChangeShapeType="1"/>
              </p:cNvSpPr>
              <p:nvPr/>
            </p:nvSpPr>
            <p:spPr bwMode="auto">
              <a:xfrm>
                <a:off x="4556" y="198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0" name="Line 60"/>
              <p:cNvSpPr>
                <a:spLocks noChangeShapeType="1"/>
              </p:cNvSpPr>
              <p:nvPr/>
            </p:nvSpPr>
            <p:spPr bwMode="auto">
              <a:xfrm>
                <a:off x="5000" y="197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1" name="Line 61"/>
              <p:cNvSpPr>
                <a:spLocks noChangeShapeType="1"/>
              </p:cNvSpPr>
              <p:nvPr/>
            </p:nvSpPr>
            <p:spPr bwMode="auto">
              <a:xfrm>
                <a:off x="5452" y="197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2" name="Line 62"/>
              <p:cNvSpPr>
                <a:spLocks noChangeShapeType="1"/>
              </p:cNvSpPr>
              <p:nvPr/>
            </p:nvSpPr>
            <p:spPr bwMode="auto">
              <a:xfrm>
                <a:off x="3660" y="198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3" name="Text Box 63"/>
              <p:cNvSpPr txBox="1">
                <a:spLocks noChangeArrowheads="1"/>
              </p:cNvSpPr>
              <p:nvPr/>
            </p:nvSpPr>
            <p:spPr bwMode="auto">
              <a:xfrm>
                <a:off x="3570" y="2044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0</a:t>
                </a:r>
                <a:endParaRPr lang="en-US"/>
              </a:p>
            </p:txBody>
          </p:sp>
          <p:sp>
            <p:nvSpPr>
              <p:cNvPr id="87104" name="Text Box 64"/>
              <p:cNvSpPr txBox="1">
                <a:spLocks noChangeArrowheads="1"/>
              </p:cNvSpPr>
              <p:nvPr/>
            </p:nvSpPr>
            <p:spPr bwMode="auto">
              <a:xfrm>
                <a:off x="3982" y="2044"/>
                <a:ext cx="2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25</a:t>
                </a:r>
                <a:endParaRPr lang="en-US"/>
              </a:p>
            </p:txBody>
          </p:sp>
          <p:sp>
            <p:nvSpPr>
              <p:cNvPr id="87105" name="Text Box 65"/>
              <p:cNvSpPr txBox="1">
                <a:spLocks noChangeArrowheads="1"/>
              </p:cNvSpPr>
              <p:nvPr/>
            </p:nvSpPr>
            <p:spPr bwMode="auto">
              <a:xfrm>
                <a:off x="4434" y="2044"/>
                <a:ext cx="2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50</a:t>
                </a:r>
                <a:endParaRPr lang="en-US"/>
              </a:p>
            </p:txBody>
          </p:sp>
          <p:sp>
            <p:nvSpPr>
              <p:cNvPr id="87106" name="Text Box 66"/>
              <p:cNvSpPr txBox="1">
                <a:spLocks noChangeArrowheads="1"/>
              </p:cNvSpPr>
              <p:nvPr/>
            </p:nvSpPr>
            <p:spPr bwMode="auto">
              <a:xfrm>
                <a:off x="4878" y="2044"/>
                <a:ext cx="2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75</a:t>
                </a:r>
                <a:endParaRPr lang="en-US"/>
              </a:p>
            </p:txBody>
          </p:sp>
          <p:sp>
            <p:nvSpPr>
              <p:cNvPr id="87107" name="Text Box 67"/>
              <p:cNvSpPr txBox="1">
                <a:spLocks noChangeArrowheads="1"/>
              </p:cNvSpPr>
              <p:nvPr/>
            </p:nvSpPr>
            <p:spPr bwMode="auto">
              <a:xfrm>
                <a:off x="5298" y="2044"/>
                <a:ext cx="3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100</a:t>
                </a:r>
                <a:endParaRPr lang="en-US"/>
              </a:p>
            </p:txBody>
          </p:sp>
          <p:sp>
            <p:nvSpPr>
              <p:cNvPr id="87108" name="Line 68"/>
              <p:cNvSpPr>
                <a:spLocks noChangeShapeType="1"/>
              </p:cNvSpPr>
              <p:nvPr/>
            </p:nvSpPr>
            <p:spPr bwMode="auto">
              <a:xfrm flipH="1">
                <a:off x="3616" y="972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9" name="Line 69"/>
              <p:cNvSpPr>
                <a:spLocks noChangeShapeType="1"/>
              </p:cNvSpPr>
              <p:nvPr/>
            </p:nvSpPr>
            <p:spPr bwMode="auto">
              <a:xfrm flipH="1">
                <a:off x="3616" y="1236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0" name="Line 70"/>
              <p:cNvSpPr>
                <a:spLocks noChangeShapeType="1"/>
              </p:cNvSpPr>
              <p:nvPr/>
            </p:nvSpPr>
            <p:spPr bwMode="auto">
              <a:xfrm flipH="1">
                <a:off x="3616" y="1504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1" name="Line 71"/>
              <p:cNvSpPr>
                <a:spLocks noChangeShapeType="1"/>
              </p:cNvSpPr>
              <p:nvPr/>
            </p:nvSpPr>
            <p:spPr bwMode="auto">
              <a:xfrm flipH="1">
                <a:off x="3616" y="1764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2" name="Line 72"/>
              <p:cNvSpPr>
                <a:spLocks noChangeShapeType="1"/>
              </p:cNvSpPr>
              <p:nvPr/>
            </p:nvSpPr>
            <p:spPr bwMode="auto">
              <a:xfrm flipH="1">
                <a:off x="3616" y="2016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119" name="Text Box 79"/>
            <p:cNvSpPr txBox="1">
              <a:spLocks noChangeArrowheads="1"/>
            </p:cNvSpPr>
            <p:nvPr/>
          </p:nvSpPr>
          <p:spPr bwMode="auto">
            <a:xfrm>
              <a:off x="837" y="2320"/>
              <a:ext cx="4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latin typeface="Times New Roman" charset="0"/>
                </a:rPr>
                <a:t>E = </a:t>
              </a:r>
              <a:r>
                <a:rPr lang="en-US" sz="2000" b="1">
                  <a:latin typeface="Times New Roman" charset="0"/>
                </a:rPr>
                <a:t>N</a:t>
              </a:r>
              <a:r>
                <a:rPr lang="en-US" sz="2000" b="1" baseline="-25000">
                  <a:latin typeface="Times New Roman" charset="0"/>
                </a:rPr>
                <a:t>1</a:t>
              </a:r>
              <a:r>
                <a:rPr lang="en-US">
                  <a:latin typeface="Symbol" charset="0"/>
                </a:rPr>
                <a:t>e</a:t>
              </a:r>
              <a:r>
                <a:rPr lang="en-US" sz="2000" baseline="-25000">
                  <a:latin typeface="Times New Roman" charset="0"/>
                </a:rPr>
                <a:t>1</a:t>
              </a:r>
              <a:r>
                <a:rPr lang="en-US" sz="2000">
                  <a:latin typeface="Times New Roman" charset="0"/>
                </a:rPr>
                <a:t> + </a:t>
              </a:r>
              <a:r>
                <a:rPr lang="en-US" sz="2000" b="1">
                  <a:solidFill>
                    <a:srgbClr val="000099"/>
                  </a:solidFill>
                  <a:latin typeface="Times New Roman" charset="0"/>
                </a:rPr>
                <a:t>N</a:t>
              </a:r>
              <a:r>
                <a:rPr lang="en-US" sz="2000" b="1" baseline="-25000">
                  <a:solidFill>
                    <a:srgbClr val="000099"/>
                  </a:solidFill>
                  <a:latin typeface="Times New Roman" charset="0"/>
                </a:rPr>
                <a:t>2</a:t>
              </a:r>
              <a:r>
                <a:rPr lang="en-US">
                  <a:solidFill>
                    <a:srgbClr val="000099"/>
                  </a:solidFill>
                  <a:latin typeface="Symbol" charset="0"/>
                </a:rPr>
                <a:t>e</a:t>
              </a:r>
              <a:r>
                <a:rPr lang="en-US" sz="2000" baseline="-25000">
                  <a:solidFill>
                    <a:srgbClr val="000099"/>
                  </a:solidFill>
                  <a:latin typeface="Times New Roman" charset="0"/>
                </a:rPr>
                <a:t>2</a:t>
              </a:r>
              <a:r>
                <a:rPr lang="en-US" sz="2000">
                  <a:latin typeface="Times New Roman" charset="0"/>
                </a:rPr>
                <a:t> + </a:t>
              </a:r>
              <a:r>
                <a:rPr lang="en-US" sz="2000" b="1">
                  <a:solidFill>
                    <a:srgbClr val="FF0000"/>
                  </a:solidFill>
                  <a:latin typeface="Times New Roman" charset="0"/>
                </a:rPr>
                <a:t>N</a:t>
              </a:r>
              <a:r>
                <a:rPr lang="en-US" sz="2000" b="1" baseline="-25000">
                  <a:solidFill>
                    <a:srgbClr val="FF0000"/>
                  </a:solidFill>
                  <a:latin typeface="Times New Roman" charset="0"/>
                </a:rPr>
                <a:t>3</a:t>
              </a:r>
              <a:r>
                <a:rPr lang="en-US">
                  <a:solidFill>
                    <a:srgbClr val="FF3300"/>
                  </a:solidFill>
                  <a:latin typeface="Symbol" charset="0"/>
                </a:rPr>
                <a:t>e</a:t>
              </a:r>
              <a:r>
                <a:rPr lang="en-US" sz="2000" baseline="-25000">
                  <a:solidFill>
                    <a:srgbClr val="FF3300"/>
                  </a:solidFill>
                  <a:latin typeface="Times New Roman" charset="0"/>
                </a:rPr>
                <a:t>3</a:t>
              </a:r>
              <a:r>
                <a:rPr lang="en-US" sz="2000">
                  <a:latin typeface="Times New Roman" charset="0"/>
                </a:rPr>
                <a:t> + ….	</a:t>
              </a:r>
              <a:r>
                <a:rPr lang="en-US">
                  <a:latin typeface="Symbol" charset="0"/>
                </a:rPr>
                <a:t>t </a:t>
              </a:r>
              <a:r>
                <a:rPr lang="en-US" sz="1800">
                  <a:latin typeface="Times New Roman" charset="0"/>
                </a:rPr>
                <a:t>= </a:t>
              </a:r>
              <a:r>
                <a:rPr lang="en-US" sz="1800" b="1">
                  <a:latin typeface="Times New Roman" charset="0"/>
                </a:rPr>
                <a:t>I</a:t>
              </a:r>
              <a:r>
                <a:rPr lang="en-US" sz="2000" b="1" baseline="-25000">
                  <a:latin typeface="Times New Roman" charset="0"/>
                </a:rPr>
                <a:t>1</a:t>
              </a:r>
              <a:r>
                <a:rPr lang="en-US">
                  <a:latin typeface="Symbol" charset="0"/>
                </a:rPr>
                <a:t>g</a:t>
              </a:r>
              <a:r>
                <a:rPr lang="en-US" sz="2000" baseline="-25000"/>
                <a:t>1</a:t>
              </a:r>
              <a:r>
                <a:rPr lang="en-US" sz="1800"/>
                <a:t> </a:t>
              </a:r>
              <a:r>
                <a:rPr lang="en-US" sz="1800">
                  <a:latin typeface="Times New Roman" charset="0"/>
                </a:rPr>
                <a:t>+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000099"/>
                  </a:solidFill>
                  <a:latin typeface="Times New Roman" charset="0"/>
                </a:rPr>
                <a:t>I</a:t>
              </a:r>
              <a:r>
                <a:rPr lang="en-US" sz="2000" b="1" baseline="-25000">
                  <a:solidFill>
                    <a:srgbClr val="000099"/>
                  </a:solidFill>
                </a:rPr>
                <a:t>2</a:t>
              </a:r>
              <a:r>
                <a:rPr lang="en-US">
                  <a:solidFill>
                    <a:srgbClr val="000099"/>
                  </a:solidFill>
                  <a:latin typeface="Symbol" charset="0"/>
                </a:rPr>
                <a:t>g</a:t>
              </a:r>
              <a:r>
                <a:rPr lang="en-US" sz="2000" baseline="-25000">
                  <a:solidFill>
                    <a:srgbClr val="000099"/>
                  </a:solidFill>
                </a:rPr>
                <a:t>2</a:t>
              </a:r>
              <a:r>
                <a:rPr lang="en-US" sz="1800"/>
                <a:t> </a:t>
              </a:r>
              <a:r>
                <a:rPr lang="en-US" sz="1800">
                  <a:latin typeface="Times New Roman" charset="0"/>
                </a:rPr>
                <a:t>+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FF0000"/>
                  </a:solidFill>
                  <a:latin typeface="Times New Roman" charset="0"/>
                </a:rPr>
                <a:t>I</a:t>
              </a:r>
              <a:r>
                <a:rPr lang="en-US" sz="2000" b="1" baseline="-25000">
                  <a:solidFill>
                    <a:srgbClr val="FF0000"/>
                  </a:solidFill>
                </a:rPr>
                <a:t>3</a:t>
              </a:r>
              <a:r>
                <a:rPr lang="en-US">
                  <a:solidFill>
                    <a:srgbClr val="FF3300"/>
                  </a:solidFill>
                  <a:latin typeface="Symbol" charset="0"/>
                </a:rPr>
                <a:t>g</a:t>
              </a:r>
              <a:r>
                <a:rPr lang="en-US" sz="2000" baseline="-25000">
                  <a:solidFill>
                    <a:srgbClr val="FF3300"/>
                  </a:solidFill>
                  <a:latin typeface="Times New Roman" charset="0"/>
                </a:rPr>
                <a:t>3</a:t>
              </a:r>
              <a:r>
                <a:rPr lang="en-US" sz="1800"/>
                <a:t> </a:t>
              </a:r>
              <a:r>
                <a:rPr lang="en-US" sz="1800">
                  <a:latin typeface="Times New Roman" charset="0"/>
                </a:rPr>
                <a:t>+ ….</a:t>
              </a:r>
              <a:endParaRPr lang="en-US" sz="2000">
                <a:latin typeface="Times New Roman" charset="0"/>
              </a:endParaRPr>
            </a:p>
          </p:txBody>
        </p:sp>
        <p:grpSp>
          <p:nvGrpSpPr>
            <p:cNvPr id="87121" name="Group 81"/>
            <p:cNvGrpSpPr>
              <a:grpSpLocks/>
            </p:cNvGrpSpPr>
            <p:nvPr/>
          </p:nvGrpSpPr>
          <p:grpSpPr bwMode="auto">
            <a:xfrm>
              <a:off x="3562" y="2672"/>
              <a:ext cx="2046" cy="1396"/>
              <a:chOff x="3570" y="840"/>
              <a:chExt cx="2046" cy="1396"/>
            </a:xfrm>
          </p:grpSpPr>
          <p:sp>
            <p:nvSpPr>
              <p:cNvPr id="87122" name="Line 82"/>
              <p:cNvSpPr>
                <a:spLocks noChangeShapeType="1"/>
              </p:cNvSpPr>
              <p:nvPr/>
            </p:nvSpPr>
            <p:spPr bwMode="auto">
              <a:xfrm flipV="1">
                <a:off x="3656" y="840"/>
                <a:ext cx="0" cy="1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3" name="Line 83"/>
              <p:cNvSpPr>
                <a:spLocks noChangeShapeType="1"/>
              </p:cNvSpPr>
              <p:nvPr/>
            </p:nvSpPr>
            <p:spPr bwMode="auto">
              <a:xfrm>
                <a:off x="3656" y="2024"/>
                <a:ext cx="1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4" name="Line 84"/>
              <p:cNvSpPr>
                <a:spLocks noChangeShapeType="1"/>
              </p:cNvSpPr>
              <p:nvPr/>
            </p:nvSpPr>
            <p:spPr bwMode="auto">
              <a:xfrm>
                <a:off x="4104" y="198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5" name="Line 85"/>
              <p:cNvSpPr>
                <a:spLocks noChangeShapeType="1"/>
              </p:cNvSpPr>
              <p:nvPr/>
            </p:nvSpPr>
            <p:spPr bwMode="auto">
              <a:xfrm>
                <a:off x="4556" y="198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6" name="Line 86"/>
              <p:cNvSpPr>
                <a:spLocks noChangeShapeType="1"/>
              </p:cNvSpPr>
              <p:nvPr/>
            </p:nvSpPr>
            <p:spPr bwMode="auto">
              <a:xfrm>
                <a:off x="5000" y="197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7" name="Line 87"/>
              <p:cNvSpPr>
                <a:spLocks noChangeShapeType="1"/>
              </p:cNvSpPr>
              <p:nvPr/>
            </p:nvSpPr>
            <p:spPr bwMode="auto">
              <a:xfrm>
                <a:off x="5452" y="197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8" name="Line 88"/>
              <p:cNvSpPr>
                <a:spLocks noChangeShapeType="1"/>
              </p:cNvSpPr>
              <p:nvPr/>
            </p:nvSpPr>
            <p:spPr bwMode="auto">
              <a:xfrm>
                <a:off x="3660" y="198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9" name="Text Box 89"/>
              <p:cNvSpPr txBox="1">
                <a:spLocks noChangeArrowheads="1"/>
              </p:cNvSpPr>
              <p:nvPr/>
            </p:nvSpPr>
            <p:spPr bwMode="auto">
              <a:xfrm>
                <a:off x="3570" y="2044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0</a:t>
                </a:r>
                <a:endParaRPr lang="en-US"/>
              </a:p>
            </p:txBody>
          </p:sp>
          <p:sp>
            <p:nvSpPr>
              <p:cNvPr id="87130" name="Text Box 90"/>
              <p:cNvSpPr txBox="1">
                <a:spLocks noChangeArrowheads="1"/>
              </p:cNvSpPr>
              <p:nvPr/>
            </p:nvSpPr>
            <p:spPr bwMode="auto">
              <a:xfrm>
                <a:off x="3982" y="2044"/>
                <a:ext cx="2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25</a:t>
                </a:r>
                <a:endParaRPr lang="en-US"/>
              </a:p>
            </p:txBody>
          </p:sp>
          <p:sp>
            <p:nvSpPr>
              <p:cNvPr id="87131" name="Text Box 91"/>
              <p:cNvSpPr txBox="1">
                <a:spLocks noChangeArrowheads="1"/>
              </p:cNvSpPr>
              <p:nvPr/>
            </p:nvSpPr>
            <p:spPr bwMode="auto">
              <a:xfrm>
                <a:off x="4434" y="2044"/>
                <a:ext cx="2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50</a:t>
                </a:r>
                <a:endParaRPr lang="en-US"/>
              </a:p>
            </p:txBody>
          </p:sp>
          <p:sp>
            <p:nvSpPr>
              <p:cNvPr id="87132" name="Text Box 92"/>
              <p:cNvSpPr txBox="1">
                <a:spLocks noChangeArrowheads="1"/>
              </p:cNvSpPr>
              <p:nvPr/>
            </p:nvSpPr>
            <p:spPr bwMode="auto">
              <a:xfrm>
                <a:off x="4878" y="2044"/>
                <a:ext cx="2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75</a:t>
                </a:r>
                <a:endParaRPr lang="en-US"/>
              </a:p>
            </p:txBody>
          </p:sp>
          <p:sp>
            <p:nvSpPr>
              <p:cNvPr id="87133" name="Text Box 93"/>
              <p:cNvSpPr txBox="1">
                <a:spLocks noChangeArrowheads="1"/>
              </p:cNvSpPr>
              <p:nvPr/>
            </p:nvSpPr>
            <p:spPr bwMode="auto">
              <a:xfrm>
                <a:off x="5298" y="2044"/>
                <a:ext cx="3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100</a:t>
                </a:r>
                <a:endParaRPr lang="en-US"/>
              </a:p>
            </p:txBody>
          </p:sp>
          <p:sp>
            <p:nvSpPr>
              <p:cNvPr id="87134" name="Line 94"/>
              <p:cNvSpPr>
                <a:spLocks noChangeShapeType="1"/>
              </p:cNvSpPr>
              <p:nvPr/>
            </p:nvSpPr>
            <p:spPr bwMode="auto">
              <a:xfrm flipH="1">
                <a:off x="3616" y="972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5" name="Line 95"/>
              <p:cNvSpPr>
                <a:spLocks noChangeShapeType="1"/>
              </p:cNvSpPr>
              <p:nvPr/>
            </p:nvSpPr>
            <p:spPr bwMode="auto">
              <a:xfrm flipH="1">
                <a:off x="3616" y="1236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6" name="Line 96"/>
              <p:cNvSpPr>
                <a:spLocks noChangeShapeType="1"/>
              </p:cNvSpPr>
              <p:nvPr/>
            </p:nvSpPr>
            <p:spPr bwMode="auto">
              <a:xfrm flipH="1">
                <a:off x="3616" y="1504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7" name="Line 97"/>
              <p:cNvSpPr>
                <a:spLocks noChangeShapeType="1"/>
              </p:cNvSpPr>
              <p:nvPr/>
            </p:nvSpPr>
            <p:spPr bwMode="auto">
              <a:xfrm flipH="1">
                <a:off x="3616" y="1764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8" name="Line 98"/>
              <p:cNvSpPr>
                <a:spLocks noChangeShapeType="1"/>
              </p:cNvSpPr>
              <p:nvPr/>
            </p:nvSpPr>
            <p:spPr bwMode="auto">
              <a:xfrm flipH="1">
                <a:off x="3616" y="2016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139" name="Line 99"/>
            <p:cNvSpPr>
              <a:spLocks noChangeShapeType="1"/>
            </p:cNvSpPr>
            <p:nvPr/>
          </p:nvSpPr>
          <p:spPr bwMode="auto">
            <a:xfrm>
              <a:off x="488" y="2884"/>
              <a:ext cx="208" cy="3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40" name="Line 100"/>
            <p:cNvSpPr>
              <a:spLocks noChangeShapeType="1"/>
            </p:cNvSpPr>
            <p:nvPr/>
          </p:nvSpPr>
          <p:spPr bwMode="auto">
            <a:xfrm>
              <a:off x="692" y="3228"/>
              <a:ext cx="428" cy="32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41" name="Line 101"/>
            <p:cNvSpPr>
              <a:spLocks noChangeShapeType="1"/>
            </p:cNvSpPr>
            <p:nvPr/>
          </p:nvSpPr>
          <p:spPr bwMode="auto">
            <a:xfrm flipV="1">
              <a:off x="1116" y="3399"/>
              <a:ext cx="1172" cy="1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42" name="Text Box 102"/>
            <p:cNvSpPr txBox="1">
              <a:spLocks noChangeArrowheads="1"/>
            </p:cNvSpPr>
            <p:nvPr/>
          </p:nvSpPr>
          <p:spPr bwMode="auto">
            <a:xfrm>
              <a:off x="586" y="2881"/>
              <a:ext cx="9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Hydrogen bond</a:t>
              </a:r>
            </a:p>
          </p:txBody>
        </p:sp>
        <p:sp>
          <p:nvSpPr>
            <p:cNvPr id="87143" name="Text Box 103"/>
            <p:cNvSpPr txBox="1">
              <a:spLocks noChangeArrowheads="1"/>
            </p:cNvSpPr>
            <p:nvPr/>
          </p:nvSpPr>
          <p:spPr bwMode="auto">
            <a:xfrm>
              <a:off x="838" y="3181"/>
              <a:ext cx="8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99"/>
                  </a:solidFill>
                </a:rPr>
                <a:t>Native torsion</a:t>
              </a:r>
            </a:p>
          </p:txBody>
        </p:sp>
        <p:sp>
          <p:nvSpPr>
            <p:cNvPr id="87144" name="Text Box 104"/>
            <p:cNvSpPr txBox="1">
              <a:spLocks noChangeArrowheads="1"/>
            </p:cNvSpPr>
            <p:nvPr/>
          </p:nvSpPr>
          <p:spPr bwMode="auto">
            <a:xfrm>
              <a:off x="1175" y="3494"/>
              <a:ext cx="11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Disordered torsion</a:t>
              </a:r>
            </a:p>
          </p:txBody>
        </p:sp>
        <p:sp>
          <p:nvSpPr>
            <p:cNvPr id="87146" name="Line 106"/>
            <p:cNvSpPr>
              <a:spLocks noChangeShapeType="1"/>
            </p:cNvSpPr>
            <p:nvPr/>
          </p:nvSpPr>
          <p:spPr bwMode="auto">
            <a:xfrm flipV="1">
              <a:off x="3844" y="3372"/>
              <a:ext cx="432" cy="27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47" name="Line 107"/>
            <p:cNvSpPr>
              <a:spLocks noChangeShapeType="1"/>
            </p:cNvSpPr>
            <p:nvPr/>
          </p:nvSpPr>
          <p:spPr bwMode="auto">
            <a:xfrm flipV="1">
              <a:off x="4272" y="2860"/>
              <a:ext cx="276" cy="52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2" name="Line 112"/>
            <p:cNvSpPr>
              <a:spLocks noChangeShapeType="1"/>
            </p:cNvSpPr>
            <p:nvPr/>
          </p:nvSpPr>
          <p:spPr bwMode="auto">
            <a:xfrm flipV="1">
              <a:off x="3644" y="3648"/>
              <a:ext cx="208" cy="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3" name="Line 113"/>
            <p:cNvSpPr>
              <a:spLocks noChangeShapeType="1"/>
            </p:cNvSpPr>
            <p:nvPr/>
          </p:nvSpPr>
          <p:spPr bwMode="auto">
            <a:xfrm>
              <a:off x="4544" y="2868"/>
              <a:ext cx="90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4" name="Text Box 114"/>
            <p:cNvSpPr txBox="1">
              <a:spLocks noChangeArrowheads="1"/>
            </p:cNvSpPr>
            <p:nvPr/>
          </p:nvSpPr>
          <p:spPr bwMode="auto">
            <a:xfrm>
              <a:off x="4626" y="2685"/>
              <a:ext cx="77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FF"/>
                  </a:solidFill>
                </a:rPr>
                <a:t>Redundant </a:t>
              </a:r>
            </a:p>
            <a:p>
              <a:r>
                <a:rPr lang="en-US" sz="1600">
                  <a:solidFill>
                    <a:srgbClr val="FF00FF"/>
                  </a:solidFill>
                </a:rPr>
                <a:t>constraints</a:t>
              </a:r>
            </a:p>
          </p:txBody>
        </p:sp>
        <p:sp>
          <p:nvSpPr>
            <p:cNvPr id="87156" name="Text Box 116"/>
            <p:cNvSpPr txBox="1">
              <a:spLocks noChangeArrowheads="1"/>
            </p:cNvSpPr>
            <p:nvPr/>
          </p:nvSpPr>
          <p:spPr bwMode="auto">
            <a:xfrm>
              <a:off x="3702" y="2677"/>
              <a:ext cx="86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FF"/>
                  </a:solidFill>
                </a:rPr>
                <a:t>Independent </a:t>
              </a:r>
            </a:p>
            <a:p>
              <a:r>
                <a:rPr lang="en-US" sz="1600">
                  <a:solidFill>
                    <a:srgbClr val="FF00FF"/>
                  </a:solidFill>
                </a:rPr>
                <a:t>constraints</a:t>
              </a:r>
            </a:p>
          </p:txBody>
        </p:sp>
        <p:sp>
          <p:nvSpPr>
            <p:cNvPr id="87158" name="Text Box 118"/>
            <p:cNvSpPr txBox="1">
              <a:spLocks noChangeArrowheads="1"/>
            </p:cNvSpPr>
            <p:nvPr/>
          </p:nvSpPr>
          <p:spPr bwMode="auto">
            <a:xfrm rot="-5430515">
              <a:off x="3181" y="3117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Entropy</a:t>
              </a:r>
            </a:p>
          </p:txBody>
        </p:sp>
        <p:sp>
          <p:nvSpPr>
            <p:cNvPr id="87159" name="Text Box 119"/>
            <p:cNvSpPr txBox="1">
              <a:spLocks noChangeArrowheads="1"/>
            </p:cNvSpPr>
            <p:nvPr/>
          </p:nvSpPr>
          <p:spPr bwMode="auto">
            <a:xfrm rot="-5430515">
              <a:off x="42" y="3230"/>
              <a:ext cx="6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Energy</a:t>
              </a:r>
            </a:p>
          </p:txBody>
        </p:sp>
      </p:grpSp>
      <p:sp>
        <p:nvSpPr>
          <p:cNvPr id="87168" name="Text Box 128"/>
          <p:cNvSpPr txBox="1">
            <a:spLocks noChangeArrowheads="1"/>
          </p:cNvSpPr>
          <p:nvPr/>
        </p:nvSpPr>
        <p:spPr bwMode="auto">
          <a:xfrm>
            <a:off x="1795463" y="6170613"/>
            <a:ext cx="67897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D. Jacobs and M. Fairchild, </a:t>
            </a:r>
            <a:r>
              <a:rPr lang="en-US" sz="1600" i="1"/>
              <a:t>Progress in Biopolymer Research, </a:t>
            </a:r>
            <a:r>
              <a:rPr lang="en-US" sz="1600"/>
              <a:t>pp 45-76 Editor: Pablo C. Sanchez, ISBN: 1-60021-984-5 45-76 (2007).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7603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Exact Results on the Beta-Hairpin Turn</a:t>
            </a:r>
          </a:p>
          <a:p>
            <a:pPr algn="ctr" eaLnBrk="1" hangingPunct="1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</a:rPr>
              <a:t>Under the Maxwell counting approximation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15748" name="Group 36"/>
          <p:cNvGrpSpPr>
            <a:grpSpLocks/>
          </p:cNvGrpSpPr>
          <p:nvPr/>
        </p:nvGrpSpPr>
        <p:grpSpPr bwMode="auto">
          <a:xfrm>
            <a:off x="338138" y="2387600"/>
            <a:ext cx="3248025" cy="2249488"/>
            <a:chOff x="3570" y="840"/>
            <a:chExt cx="2046" cy="1417"/>
          </a:xfrm>
        </p:grpSpPr>
        <p:sp>
          <p:nvSpPr>
            <p:cNvPr id="115749" name="Line 37"/>
            <p:cNvSpPr>
              <a:spLocks noChangeShapeType="1"/>
            </p:cNvSpPr>
            <p:nvPr/>
          </p:nvSpPr>
          <p:spPr bwMode="auto">
            <a:xfrm flipV="1">
              <a:off x="3656" y="840"/>
              <a:ext cx="0" cy="1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0" name="Line 38"/>
            <p:cNvSpPr>
              <a:spLocks noChangeShapeType="1"/>
            </p:cNvSpPr>
            <p:nvPr/>
          </p:nvSpPr>
          <p:spPr bwMode="auto">
            <a:xfrm>
              <a:off x="3656" y="2024"/>
              <a:ext cx="1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1" name="Line 39"/>
            <p:cNvSpPr>
              <a:spLocks noChangeShapeType="1"/>
            </p:cNvSpPr>
            <p:nvPr/>
          </p:nvSpPr>
          <p:spPr bwMode="auto">
            <a:xfrm>
              <a:off x="4104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2" name="Line 40"/>
            <p:cNvSpPr>
              <a:spLocks noChangeShapeType="1"/>
            </p:cNvSpPr>
            <p:nvPr/>
          </p:nvSpPr>
          <p:spPr bwMode="auto">
            <a:xfrm>
              <a:off x="4556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3" name="Line 41"/>
            <p:cNvSpPr>
              <a:spLocks noChangeShapeType="1"/>
            </p:cNvSpPr>
            <p:nvPr/>
          </p:nvSpPr>
          <p:spPr bwMode="auto">
            <a:xfrm>
              <a:off x="5000" y="197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4" name="Line 42"/>
            <p:cNvSpPr>
              <a:spLocks noChangeShapeType="1"/>
            </p:cNvSpPr>
            <p:nvPr/>
          </p:nvSpPr>
          <p:spPr bwMode="auto">
            <a:xfrm>
              <a:off x="5452" y="197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5" name="Line 43"/>
            <p:cNvSpPr>
              <a:spLocks noChangeShapeType="1"/>
            </p:cNvSpPr>
            <p:nvPr/>
          </p:nvSpPr>
          <p:spPr bwMode="auto">
            <a:xfrm>
              <a:off x="3660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6" name="Text Box 44"/>
            <p:cNvSpPr txBox="1">
              <a:spLocks noChangeArrowheads="1"/>
            </p:cNvSpPr>
            <p:nvPr/>
          </p:nvSpPr>
          <p:spPr bwMode="auto">
            <a:xfrm>
              <a:off x="3570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757" name="Text Box 45"/>
            <p:cNvSpPr txBox="1">
              <a:spLocks noChangeArrowheads="1"/>
            </p:cNvSpPr>
            <p:nvPr/>
          </p:nvSpPr>
          <p:spPr bwMode="auto">
            <a:xfrm>
              <a:off x="3982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758" name="Text Box 46"/>
            <p:cNvSpPr txBox="1">
              <a:spLocks noChangeArrowheads="1"/>
            </p:cNvSpPr>
            <p:nvPr/>
          </p:nvSpPr>
          <p:spPr bwMode="auto">
            <a:xfrm>
              <a:off x="4434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759" name="Text Box 47"/>
            <p:cNvSpPr txBox="1">
              <a:spLocks noChangeArrowheads="1"/>
            </p:cNvSpPr>
            <p:nvPr/>
          </p:nvSpPr>
          <p:spPr bwMode="auto">
            <a:xfrm>
              <a:off x="4878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760" name="Text Box 48"/>
            <p:cNvSpPr txBox="1">
              <a:spLocks noChangeArrowheads="1"/>
            </p:cNvSpPr>
            <p:nvPr/>
          </p:nvSpPr>
          <p:spPr bwMode="auto">
            <a:xfrm>
              <a:off x="5298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761" name="Line 49"/>
            <p:cNvSpPr>
              <a:spLocks noChangeShapeType="1"/>
            </p:cNvSpPr>
            <p:nvPr/>
          </p:nvSpPr>
          <p:spPr bwMode="auto">
            <a:xfrm flipH="1">
              <a:off x="3616" y="972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2" name="Line 50"/>
            <p:cNvSpPr>
              <a:spLocks noChangeShapeType="1"/>
            </p:cNvSpPr>
            <p:nvPr/>
          </p:nvSpPr>
          <p:spPr bwMode="auto">
            <a:xfrm flipH="1">
              <a:off x="3616" y="1236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3" name="Line 51"/>
            <p:cNvSpPr>
              <a:spLocks noChangeShapeType="1"/>
            </p:cNvSpPr>
            <p:nvPr/>
          </p:nvSpPr>
          <p:spPr bwMode="auto">
            <a:xfrm flipH="1">
              <a:off x="3616" y="1504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4" name="Line 52"/>
            <p:cNvSpPr>
              <a:spLocks noChangeShapeType="1"/>
            </p:cNvSpPr>
            <p:nvPr/>
          </p:nvSpPr>
          <p:spPr bwMode="auto">
            <a:xfrm flipH="1">
              <a:off x="3616" y="1764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5" name="Line 53"/>
            <p:cNvSpPr>
              <a:spLocks noChangeShapeType="1"/>
            </p:cNvSpPr>
            <p:nvPr/>
          </p:nvSpPr>
          <p:spPr bwMode="auto">
            <a:xfrm flipH="1">
              <a:off x="3616" y="2016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767" name="Group 55"/>
          <p:cNvGrpSpPr>
            <a:grpSpLocks/>
          </p:cNvGrpSpPr>
          <p:nvPr/>
        </p:nvGrpSpPr>
        <p:grpSpPr bwMode="auto">
          <a:xfrm>
            <a:off x="333375" y="4457700"/>
            <a:ext cx="3248025" cy="2249488"/>
            <a:chOff x="3570" y="840"/>
            <a:chExt cx="2046" cy="1417"/>
          </a:xfrm>
        </p:grpSpPr>
        <p:sp>
          <p:nvSpPr>
            <p:cNvPr id="115768" name="Line 56"/>
            <p:cNvSpPr>
              <a:spLocks noChangeShapeType="1"/>
            </p:cNvSpPr>
            <p:nvPr/>
          </p:nvSpPr>
          <p:spPr bwMode="auto">
            <a:xfrm flipV="1">
              <a:off x="3656" y="840"/>
              <a:ext cx="0" cy="1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9" name="Line 57"/>
            <p:cNvSpPr>
              <a:spLocks noChangeShapeType="1"/>
            </p:cNvSpPr>
            <p:nvPr/>
          </p:nvSpPr>
          <p:spPr bwMode="auto">
            <a:xfrm>
              <a:off x="3656" y="2024"/>
              <a:ext cx="1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70" name="Line 58"/>
            <p:cNvSpPr>
              <a:spLocks noChangeShapeType="1"/>
            </p:cNvSpPr>
            <p:nvPr/>
          </p:nvSpPr>
          <p:spPr bwMode="auto">
            <a:xfrm>
              <a:off x="4104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71" name="Line 59"/>
            <p:cNvSpPr>
              <a:spLocks noChangeShapeType="1"/>
            </p:cNvSpPr>
            <p:nvPr/>
          </p:nvSpPr>
          <p:spPr bwMode="auto">
            <a:xfrm>
              <a:off x="4556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72" name="Line 60"/>
            <p:cNvSpPr>
              <a:spLocks noChangeShapeType="1"/>
            </p:cNvSpPr>
            <p:nvPr/>
          </p:nvSpPr>
          <p:spPr bwMode="auto">
            <a:xfrm>
              <a:off x="5000" y="197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73" name="Line 61"/>
            <p:cNvSpPr>
              <a:spLocks noChangeShapeType="1"/>
            </p:cNvSpPr>
            <p:nvPr/>
          </p:nvSpPr>
          <p:spPr bwMode="auto">
            <a:xfrm>
              <a:off x="5452" y="197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74" name="Line 62"/>
            <p:cNvSpPr>
              <a:spLocks noChangeShapeType="1"/>
            </p:cNvSpPr>
            <p:nvPr/>
          </p:nvSpPr>
          <p:spPr bwMode="auto">
            <a:xfrm>
              <a:off x="3660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75" name="Text Box 63"/>
            <p:cNvSpPr txBox="1">
              <a:spLocks noChangeArrowheads="1"/>
            </p:cNvSpPr>
            <p:nvPr/>
          </p:nvSpPr>
          <p:spPr bwMode="auto">
            <a:xfrm>
              <a:off x="3570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776" name="Text Box 64"/>
            <p:cNvSpPr txBox="1">
              <a:spLocks noChangeArrowheads="1"/>
            </p:cNvSpPr>
            <p:nvPr/>
          </p:nvSpPr>
          <p:spPr bwMode="auto">
            <a:xfrm>
              <a:off x="3982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777" name="Text Box 65"/>
            <p:cNvSpPr txBox="1">
              <a:spLocks noChangeArrowheads="1"/>
            </p:cNvSpPr>
            <p:nvPr/>
          </p:nvSpPr>
          <p:spPr bwMode="auto">
            <a:xfrm>
              <a:off x="4434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778" name="Text Box 66"/>
            <p:cNvSpPr txBox="1">
              <a:spLocks noChangeArrowheads="1"/>
            </p:cNvSpPr>
            <p:nvPr/>
          </p:nvSpPr>
          <p:spPr bwMode="auto">
            <a:xfrm>
              <a:off x="4878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779" name="Text Box 67"/>
            <p:cNvSpPr txBox="1">
              <a:spLocks noChangeArrowheads="1"/>
            </p:cNvSpPr>
            <p:nvPr/>
          </p:nvSpPr>
          <p:spPr bwMode="auto">
            <a:xfrm>
              <a:off x="5298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780" name="Line 68"/>
            <p:cNvSpPr>
              <a:spLocks noChangeShapeType="1"/>
            </p:cNvSpPr>
            <p:nvPr/>
          </p:nvSpPr>
          <p:spPr bwMode="auto">
            <a:xfrm flipH="1">
              <a:off x="3616" y="972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81" name="Line 69"/>
            <p:cNvSpPr>
              <a:spLocks noChangeShapeType="1"/>
            </p:cNvSpPr>
            <p:nvPr/>
          </p:nvSpPr>
          <p:spPr bwMode="auto">
            <a:xfrm flipH="1">
              <a:off x="3616" y="1236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82" name="Line 70"/>
            <p:cNvSpPr>
              <a:spLocks noChangeShapeType="1"/>
            </p:cNvSpPr>
            <p:nvPr/>
          </p:nvSpPr>
          <p:spPr bwMode="auto">
            <a:xfrm flipH="1">
              <a:off x="3616" y="1504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83" name="Line 71"/>
            <p:cNvSpPr>
              <a:spLocks noChangeShapeType="1"/>
            </p:cNvSpPr>
            <p:nvPr/>
          </p:nvSpPr>
          <p:spPr bwMode="auto">
            <a:xfrm flipH="1">
              <a:off x="3616" y="1764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84" name="Line 72"/>
            <p:cNvSpPr>
              <a:spLocks noChangeShapeType="1"/>
            </p:cNvSpPr>
            <p:nvPr/>
          </p:nvSpPr>
          <p:spPr bwMode="auto">
            <a:xfrm flipH="1">
              <a:off x="3616" y="2016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785" name="Line 73"/>
          <p:cNvSpPr>
            <a:spLocks noChangeShapeType="1"/>
          </p:cNvSpPr>
          <p:nvPr/>
        </p:nvSpPr>
        <p:spPr bwMode="auto">
          <a:xfrm>
            <a:off x="474663" y="3435350"/>
            <a:ext cx="1282700" cy="6032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6" name="Line 74"/>
          <p:cNvSpPr>
            <a:spLocks noChangeShapeType="1"/>
          </p:cNvSpPr>
          <p:nvPr/>
        </p:nvSpPr>
        <p:spPr bwMode="auto">
          <a:xfrm>
            <a:off x="1733550" y="4038600"/>
            <a:ext cx="1555750" cy="1016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8" name="Text Box 76"/>
          <p:cNvSpPr txBox="1">
            <a:spLocks noChangeArrowheads="1"/>
          </p:cNvSpPr>
          <p:nvPr/>
        </p:nvSpPr>
        <p:spPr bwMode="auto">
          <a:xfrm>
            <a:off x="1031875" y="3416300"/>
            <a:ext cx="1573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Hydrogen bond</a:t>
            </a:r>
          </a:p>
        </p:txBody>
      </p:sp>
      <p:sp>
        <p:nvSpPr>
          <p:cNvPr id="115789" name="Text Box 77"/>
          <p:cNvSpPr txBox="1">
            <a:spLocks noChangeArrowheads="1"/>
          </p:cNvSpPr>
          <p:nvPr/>
        </p:nvSpPr>
        <p:spPr bwMode="auto">
          <a:xfrm>
            <a:off x="2384425" y="3792538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99"/>
                </a:solidFill>
              </a:rPr>
              <a:t>Native torsion</a:t>
            </a:r>
          </a:p>
        </p:txBody>
      </p:sp>
      <p:sp>
        <p:nvSpPr>
          <p:cNvPr id="115797" name="Text Box 85"/>
          <p:cNvSpPr txBox="1">
            <a:spLocks noChangeArrowheads="1"/>
          </p:cNvSpPr>
          <p:nvPr/>
        </p:nvSpPr>
        <p:spPr bwMode="auto">
          <a:xfrm rot="-5430515">
            <a:off x="-305594" y="4652169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Entropy</a:t>
            </a:r>
          </a:p>
        </p:txBody>
      </p:sp>
      <p:sp>
        <p:nvSpPr>
          <p:cNvPr id="115798" name="Text Box 86"/>
          <p:cNvSpPr txBox="1">
            <a:spLocks noChangeArrowheads="1"/>
          </p:cNvSpPr>
          <p:nvPr/>
        </p:nvSpPr>
        <p:spPr bwMode="auto">
          <a:xfrm rot="-5430515">
            <a:off x="-270668" y="2551906"/>
            <a:ext cx="98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Energy</a:t>
            </a:r>
          </a:p>
        </p:txBody>
      </p:sp>
      <p:grpSp>
        <p:nvGrpSpPr>
          <p:cNvPr id="115799" name="Group 87"/>
          <p:cNvGrpSpPr>
            <a:grpSpLocks/>
          </p:cNvGrpSpPr>
          <p:nvPr/>
        </p:nvGrpSpPr>
        <p:grpSpPr bwMode="auto">
          <a:xfrm>
            <a:off x="1016000" y="1427163"/>
            <a:ext cx="1728788" cy="941387"/>
            <a:chOff x="568" y="2353"/>
            <a:chExt cx="1089" cy="593"/>
          </a:xfrm>
        </p:grpSpPr>
        <p:grpSp>
          <p:nvGrpSpPr>
            <p:cNvPr id="115800" name="Group 88"/>
            <p:cNvGrpSpPr>
              <a:grpSpLocks/>
            </p:cNvGrpSpPr>
            <p:nvPr/>
          </p:nvGrpSpPr>
          <p:grpSpPr bwMode="auto">
            <a:xfrm>
              <a:off x="664" y="2520"/>
              <a:ext cx="936" cy="408"/>
              <a:chOff x="776" y="2480"/>
              <a:chExt cx="936" cy="408"/>
            </a:xfrm>
          </p:grpSpPr>
          <p:sp>
            <p:nvSpPr>
              <p:cNvPr id="115801" name="Line 89"/>
              <p:cNvSpPr>
                <a:spLocks noChangeShapeType="1"/>
              </p:cNvSpPr>
              <p:nvPr/>
            </p:nvSpPr>
            <p:spPr bwMode="auto">
              <a:xfrm flipH="1">
                <a:off x="776" y="2480"/>
                <a:ext cx="936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02" name="AutoShape 90"/>
              <p:cNvSpPr>
                <a:spLocks noChangeArrowheads="1"/>
              </p:cNvSpPr>
              <p:nvPr/>
            </p:nvSpPr>
            <p:spPr bwMode="auto">
              <a:xfrm>
                <a:off x="1112" y="2672"/>
                <a:ext cx="352" cy="184"/>
              </a:xfrm>
              <a:prstGeom prst="triangle">
                <a:avLst>
                  <a:gd name="adj" fmla="val 50000"/>
                </a:avLst>
              </a:prstGeom>
              <a:solidFill>
                <a:srgbClr val="006600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803" name="Text Box 91"/>
            <p:cNvSpPr txBox="1">
              <a:spLocks noChangeArrowheads="1"/>
            </p:cNvSpPr>
            <p:nvPr/>
          </p:nvSpPr>
          <p:spPr bwMode="auto">
            <a:xfrm>
              <a:off x="568" y="269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000099"/>
                  </a:solidFill>
                </a:rPr>
                <a:t>H</a:t>
              </a:r>
            </a:p>
          </p:txBody>
        </p:sp>
        <p:sp>
          <p:nvSpPr>
            <p:cNvPr id="115804" name="Text Box 92"/>
            <p:cNvSpPr txBox="1">
              <a:spLocks noChangeArrowheads="1"/>
            </p:cNvSpPr>
            <p:nvPr/>
          </p:nvSpPr>
          <p:spPr bwMode="auto">
            <a:xfrm>
              <a:off x="1193" y="2353"/>
              <a:ext cx="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000099"/>
                  </a:solidFill>
                </a:rPr>
                <a:t>-TS</a:t>
              </a:r>
            </a:p>
          </p:txBody>
        </p:sp>
      </p:grpSp>
      <p:sp>
        <p:nvSpPr>
          <p:cNvPr id="115805" name="Text Box 93"/>
          <p:cNvSpPr txBox="1">
            <a:spLocks noChangeArrowheads="1"/>
          </p:cNvSpPr>
          <p:nvPr/>
        </p:nvSpPr>
        <p:spPr bwMode="auto">
          <a:xfrm>
            <a:off x="598488" y="2465388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000099"/>
                </a:solidFill>
                <a:sym typeface="Symbol" charset="0"/>
              </a:rPr>
              <a:t>-</a:t>
            </a:r>
            <a:r>
              <a:rPr lang="en-US" sz="2000" b="1">
                <a:solidFill>
                  <a:srgbClr val="000099"/>
                </a:solidFill>
              </a:rPr>
              <a:t>Hairpin</a:t>
            </a:r>
          </a:p>
        </p:txBody>
      </p:sp>
      <p:grpSp>
        <p:nvGrpSpPr>
          <p:cNvPr id="115806" name="Group 94"/>
          <p:cNvGrpSpPr>
            <a:grpSpLocks/>
          </p:cNvGrpSpPr>
          <p:nvPr/>
        </p:nvGrpSpPr>
        <p:grpSpPr bwMode="auto">
          <a:xfrm>
            <a:off x="6683375" y="1476375"/>
            <a:ext cx="1778000" cy="925513"/>
            <a:chOff x="4122" y="2138"/>
            <a:chExt cx="1120" cy="583"/>
          </a:xfrm>
        </p:grpSpPr>
        <p:grpSp>
          <p:nvGrpSpPr>
            <p:cNvPr id="115807" name="Group 95"/>
            <p:cNvGrpSpPr>
              <a:grpSpLocks/>
            </p:cNvGrpSpPr>
            <p:nvPr/>
          </p:nvGrpSpPr>
          <p:grpSpPr bwMode="auto">
            <a:xfrm>
              <a:off x="4129" y="2313"/>
              <a:ext cx="936" cy="408"/>
              <a:chOff x="2833" y="2849"/>
              <a:chExt cx="936" cy="408"/>
            </a:xfrm>
          </p:grpSpPr>
          <p:sp>
            <p:nvSpPr>
              <p:cNvPr id="115808" name="Line 96"/>
              <p:cNvSpPr>
                <a:spLocks noChangeShapeType="1"/>
              </p:cNvSpPr>
              <p:nvPr/>
            </p:nvSpPr>
            <p:spPr bwMode="auto">
              <a:xfrm>
                <a:off x="2833" y="2849"/>
                <a:ext cx="936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09" name="AutoShape 97"/>
              <p:cNvSpPr>
                <a:spLocks noChangeArrowheads="1"/>
              </p:cNvSpPr>
              <p:nvPr/>
            </p:nvSpPr>
            <p:spPr bwMode="auto">
              <a:xfrm>
                <a:off x="3105" y="3057"/>
                <a:ext cx="352" cy="184"/>
              </a:xfrm>
              <a:prstGeom prst="triangle">
                <a:avLst>
                  <a:gd name="adj" fmla="val 50000"/>
                </a:avLst>
              </a:prstGeom>
              <a:solidFill>
                <a:srgbClr val="006600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810" name="Text Box 98"/>
            <p:cNvSpPr txBox="1">
              <a:spLocks noChangeArrowheads="1"/>
            </p:cNvSpPr>
            <p:nvPr/>
          </p:nvSpPr>
          <p:spPr bwMode="auto">
            <a:xfrm>
              <a:off x="4794" y="2450"/>
              <a:ext cx="4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C0000"/>
                  </a:solidFill>
                </a:rPr>
                <a:t>-TS</a:t>
              </a:r>
            </a:p>
          </p:txBody>
        </p:sp>
        <p:sp>
          <p:nvSpPr>
            <p:cNvPr id="115811" name="Text Box 99"/>
            <p:cNvSpPr txBox="1">
              <a:spLocks noChangeArrowheads="1"/>
            </p:cNvSpPr>
            <p:nvPr/>
          </p:nvSpPr>
          <p:spPr bwMode="auto">
            <a:xfrm>
              <a:off x="4122" y="2138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C0000"/>
                  </a:solidFill>
                </a:rPr>
                <a:t>H</a:t>
              </a:r>
            </a:p>
          </p:txBody>
        </p:sp>
      </p:grpSp>
      <p:sp>
        <p:nvSpPr>
          <p:cNvPr id="115817" name="Text Box 105"/>
          <p:cNvSpPr txBox="1">
            <a:spLocks noChangeArrowheads="1"/>
          </p:cNvSpPr>
          <p:nvPr/>
        </p:nvSpPr>
        <p:spPr bwMode="auto">
          <a:xfrm>
            <a:off x="7077075" y="2454275"/>
            <a:ext cx="177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Random Coil</a:t>
            </a:r>
          </a:p>
        </p:txBody>
      </p:sp>
      <p:sp>
        <p:nvSpPr>
          <p:cNvPr id="115818" name="Text Box 106"/>
          <p:cNvSpPr txBox="1">
            <a:spLocks noChangeArrowheads="1"/>
          </p:cNvSpPr>
          <p:nvPr/>
        </p:nvSpPr>
        <p:spPr bwMode="auto">
          <a:xfrm>
            <a:off x="177800" y="1617663"/>
            <a:ext cx="104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000099"/>
                </a:solidFill>
              </a:rPr>
              <a:t>Low T</a:t>
            </a:r>
          </a:p>
        </p:txBody>
      </p:sp>
      <p:sp>
        <p:nvSpPr>
          <p:cNvPr id="115819" name="Text Box 107"/>
          <p:cNvSpPr txBox="1">
            <a:spLocks noChangeArrowheads="1"/>
          </p:cNvSpPr>
          <p:nvPr/>
        </p:nvSpPr>
        <p:spPr bwMode="auto">
          <a:xfrm>
            <a:off x="7091363" y="1185863"/>
            <a:ext cx="105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High T</a:t>
            </a:r>
          </a:p>
        </p:txBody>
      </p:sp>
      <p:sp>
        <p:nvSpPr>
          <p:cNvPr id="115820" name="Text Box 108"/>
          <p:cNvSpPr txBox="1">
            <a:spLocks noChangeArrowheads="1"/>
          </p:cNvSpPr>
          <p:nvPr/>
        </p:nvSpPr>
        <p:spPr bwMode="auto">
          <a:xfrm>
            <a:off x="2438400" y="1384300"/>
            <a:ext cx="431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 b="1"/>
              <a:t>Two extreme states</a:t>
            </a:r>
            <a:endParaRPr lang="en-US" sz="2800" b="1" u="sng"/>
          </a:p>
        </p:txBody>
      </p:sp>
      <p:grpSp>
        <p:nvGrpSpPr>
          <p:cNvPr id="115833" name="Group 121"/>
          <p:cNvGrpSpPr>
            <a:grpSpLocks/>
          </p:cNvGrpSpPr>
          <p:nvPr/>
        </p:nvGrpSpPr>
        <p:grpSpPr bwMode="auto">
          <a:xfrm>
            <a:off x="136525" y="1166813"/>
            <a:ext cx="1552575" cy="400050"/>
            <a:chOff x="86" y="735"/>
            <a:chExt cx="978" cy="252"/>
          </a:xfrm>
        </p:grpSpPr>
        <p:sp>
          <p:nvSpPr>
            <p:cNvPr id="115823" name="Freeform 111"/>
            <p:cNvSpPr>
              <a:spLocks/>
            </p:cNvSpPr>
            <p:nvPr/>
          </p:nvSpPr>
          <p:spPr bwMode="auto">
            <a:xfrm>
              <a:off x="86" y="735"/>
              <a:ext cx="978" cy="252"/>
            </a:xfrm>
            <a:custGeom>
              <a:avLst/>
              <a:gdLst>
                <a:gd name="T0" fmla="*/ 804 w 812"/>
                <a:gd name="T1" fmla="*/ 20 h 191"/>
                <a:gd name="T2" fmla="*/ 124 w 812"/>
                <a:gd name="T3" fmla="*/ 12 h 191"/>
                <a:gd name="T4" fmla="*/ 60 w 812"/>
                <a:gd name="T5" fmla="*/ 92 h 191"/>
                <a:gd name="T6" fmla="*/ 60 w 812"/>
                <a:gd name="T7" fmla="*/ 156 h 191"/>
                <a:gd name="T8" fmla="*/ 140 w 812"/>
                <a:gd name="T9" fmla="*/ 188 h 191"/>
                <a:gd name="T10" fmla="*/ 812 w 812"/>
                <a:gd name="T11" fmla="*/ 17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2" h="191">
                  <a:moveTo>
                    <a:pt x="804" y="20"/>
                  </a:moveTo>
                  <a:cubicBezTo>
                    <a:pt x="526" y="10"/>
                    <a:pt x="248" y="0"/>
                    <a:pt x="124" y="12"/>
                  </a:cubicBezTo>
                  <a:cubicBezTo>
                    <a:pt x="0" y="24"/>
                    <a:pt x="71" y="68"/>
                    <a:pt x="60" y="92"/>
                  </a:cubicBezTo>
                  <a:cubicBezTo>
                    <a:pt x="49" y="116"/>
                    <a:pt x="47" y="140"/>
                    <a:pt x="60" y="156"/>
                  </a:cubicBezTo>
                  <a:cubicBezTo>
                    <a:pt x="73" y="172"/>
                    <a:pt x="15" y="185"/>
                    <a:pt x="140" y="188"/>
                  </a:cubicBezTo>
                  <a:cubicBezTo>
                    <a:pt x="265" y="191"/>
                    <a:pt x="700" y="175"/>
                    <a:pt x="812" y="172"/>
                  </a:cubicBezTo>
                </a:path>
              </a:pathLst>
            </a:custGeom>
            <a:noFill/>
            <a:ln w="158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4" name="Line 112"/>
            <p:cNvSpPr>
              <a:spLocks noChangeShapeType="1"/>
            </p:cNvSpPr>
            <p:nvPr/>
          </p:nvSpPr>
          <p:spPr bwMode="auto">
            <a:xfrm>
              <a:off x="299" y="747"/>
              <a:ext cx="0" cy="236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5" name="Line 113"/>
            <p:cNvSpPr>
              <a:spLocks noChangeShapeType="1"/>
            </p:cNvSpPr>
            <p:nvPr/>
          </p:nvSpPr>
          <p:spPr bwMode="auto">
            <a:xfrm>
              <a:off x="428" y="748"/>
              <a:ext cx="4" cy="235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6" name="Line 114"/>
            <p:cNvSpPr>
              <a:spLocks noChangeShapeType="1"/>
            </p:cNvSpPr>
            <p:nvPr/>
          </p:nvSpPr>
          <p:spPr bwMode="auto">
            <a:xfrm>
              <a:off x="567" y="744"/>
              <a:ext cx="2" cy="232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7" name="Line 115"/>
            <p:cNvSpPr>
              <a:spLocks noChangeShapeType="1"/>
            </p:cNvSpPr>
            <p:nvPr/>
          </p:nvSpPr>
          <p:spPr bwMode="auto">
            <a:xfrm>
              <a:off x="694" y="751"/>
              <a:ext cx="0" cy="218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8" name="Line 116"/>
            <p:cNvSpPr>
              <a:spLocks noChangeShapeType="1"/>
            </p:cNvSpPr>
            <p:nvPr/>
          </p:nvSpPr>
          <p:spPr bwMode="auto">
            <a:xfrm>
              <a:off x="828" y="751"/>
              <a:ext cx="0" cy="215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9" name="Line 117"/>
            <p:cNvSpPr>
              <a:spLocks noChangeShapeType="1"/>
            </p:cNvSpPr>
            <p:nvPr/>
          </p:nvSpPr>
          <p:spPr bwMode="auto">
            <a:xfrm>
              <a:off x="968" y="757"/>
              <a:ext cx="0" cy="205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831" name="Freeform 119"/>
          <p:cNvSpPr>
            <a:spLocks/>
          </p:cNvSpPr>
          <p:nvPr/>
        </p:nvSpPr>
        <p:spPr bwMode="auto">
          <a:xfrm rot="2020381">
            <a:off x="8081963" y="1181100"/>
            <a:ext cx="1062037" cy="971550"/>
          </a:xfrm>
          <a:custGeom>
            <a:avLst/>
            <a:gdLst>
              <a:gd name="T0" fmla="*/ 310 w 669"/>
              <a:gd name="T1" fmla="*/ 16 h 612"/>
              <a:gd name="T2" fmla="*/ 102 w 669"/>
              <a:gd name="T3" fmla="*/ 72 h 612"/>
              <a:gd name="T4" fmla="*/ 94 w 669"/>
              <a:gd name="T5" fmla="*/ 96 h 612"/>
              <a:gd name="T6" fmla="*/ 78 w 669"/>
              <a:gd name="T7" fmla="*/ 120 h 612"/>
              <a:gd name="T8" fmla="*/ 14 w 669"/>
              <a:gd name="T9" fmla="*/ 192 h 612"/>
              <a:gd name="T10" fmla="*/ 30 w 669"/>
              <a:gd name="T11" fmla="*/ 232 h 612"/>
              <a:gd name="T12" fmla="*/ 46 w 669"/>
              <a:gd name="T13" fmla="*/ 256 h 612"/>
              <a:gd name="T14" fmla="*/ 150 w 669"/>
              <a:gd name="T15" fmla="*/ 296 h 612"/>
              <a:gd name="T16" fmla="*/ 166 w 669"/>
              <a:gd name="T17" fmla="*/ 320 h 612"/>
              <a:gd name="T18" fmla="*/ 134 w 669"/>
              <a:gd name="T19" fmla="*/ 448 h 612"/>
              <a:gd name="T20" fmla="*/ 126 w 669"/>
              <a:gd name="T21" fmla="*/ 544 h 612"/>
              <a:gd name="T22" fmla="*/ 110 w 669"/>
              <a:gd name="T23" fmla="*/ 600 h 612"/>
              <a:gd name="T24" fmla="*/ 158 w 669"/>
              <a:gd name="T25" fmla="*/ 576 h 612"/>
              <a:gd name="T26" fmla="*/ 262 w 669"/>
              <a:gd name="T27" fmla="*/ 488 h 612"/>
              <a:gd name="T28" fmla="*/ 310 w 669"/>
              <a:gd name="T29" fmla="*/ 416 h 612"/>
              <a:gd name="T30" fmla="*/ 302 w 669"/>
              <a:gd name="T31" fmla="*/ 344 h 612"/>
              <a:gd name="T32" fmla="*/ 278 w 669"/>
              <a:gd name="T33" fmla="*/ 336 h 612"/>
              <a:gd name="T34" fmla="*/ 254 w 669"/>
              <a:gd name="T35" fmla="*/ 288 h 612"/>
              <a:gd name="T36" fmla="*/ 318 w 669"/>
              <a:gd name="T37" fmla="*/ 104 h 612"/>
              <a:gd name="T38" fmla="*/ 438 w 669"/>
              <a:gd name="T39" fmla="*/ 0 h 612"/>
              <a:gd name="T40" fmla="*/ 478 w 669"/>
              <a:gd name="T41" fmla="*/ 96 h 612"/>
              <a:gd name="T42" fmla="*/ 510 w 669"/>
              <a:gd name="T43" fmla="*/ 232 h 612"/>
              <a:gd name="T44" fmla="*/ 550 w 669"/>
              <a:gd name="T45" fmla="*/ 264 h 612"/>
              <a:gd name="T46" fmla="*/ 614 w 669"/>
              <a:gd name="T47" fmla="*/ 296 h 612"/>
              <a:gd name="T48" fmla="*/ 510 w 669"/>
              <a:gd name="T49" fmla="*/ 328 h 612"/>
              <a:gd name="T50" fmla="*/ 486 w 669"/>
              <a:gd name="T51" fmla="*/ 320 h 612"/>
              <a:gd name="T52" fmla="*/ 422 w 669"/>
              <a:gd name="T53" fmla="*/ 400 h 612"/>
              <a:gd name="T54" fmla="*/ 374 w 669"/>
              <a:gd name="T55" fmla="*/ 416 h 612"/>
              <a:gd name="T56" fmla="*/ 350 w 669"/>
              <a:gd name="T57" fmla="*/ 432 h 612"/>
              <a:gd name="T58" fmla="*/ 334 w 669"/>
              <a:gd name="T59" fmla="*/ 456 h 612"/>
              <a:gd name="T60" fmla="*/ 318 w 669"/>
              <a:gd name="T61" fmla="*/ 504 h 612"/>
              <a:gd name="T62" fmla="*/ 326 w 669"/>
              <a:gd name="T63" fmla="*/ 568 h 612"/>
              <a:gd name="T64" fmla="*/ 422 w 669"/>
              <a:gd name="T65" fmla="*/ 592 h 612"/>
              <a:gd name="T66" fmla="*/ 470 w 669"/>
              <a:gd name="T67" fmla="*/ 608 h 612"/>
              <a:gd name="T68" fmla="*/ 510 w 669"/>
              <a:gd name="T69" fmla="*/ 600 h 612"/>
              <a:gd name="T70" fmla="*/ 486 w 669"/>
              <a:gd name="T71" fmla="*/ 48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9" h="612">
                <a:moveTo>
                  <a:pt x="310" y="16"/>
                </a:moveTo>
                <a:cubicBezTo>
                  <a:pt x="238" y="24"/>
                  <a:pt x="163" y="30"/>
                  <a:pt x="102" y="72"/>
                </a:cubicBezTo>
                <a:cubicBezTo>
                  <a:pt x="99" y="80"/>
                  <a:pt x="97" y="88"/>
                  <a:pt x="94" y="96"/>
                </a:cubicBezTo>
                <a:cubicBezTo>
                  <a:pt x="89" y="104"/>
                  <a:pt x="81" y="111"/>
                  <a:pt x="78" y="120"/>
                </a:cubicBezTo>
                <a:cubicBezTo>
                  <a:pt x="52" y="177"/>
                  <a:pt x="77" y="170"/>
                  <a:pt x="14" y="192"/>
                </a:cubicBezTo>
                <a:cubicBezTo>
                  <a:pt x="0" y="231"/>
                  <a:pt x="1" y="203"/>
                  <a:pt x="30" y="232"/>
                </a:cubicBezTo>
                <a:cubicBezTo>
                  <a:pt x="36" y="238"/>
                  <a:pt x="39" y="249"/>
                  <a:pt x="46" y="256"/>
                </a:cubicBezTo>
                <a:cubicBezTo>
                  <a:pt x="72" y="282"/>
                  <a:pt x="115" y="287"/>
                  <a:pt x="150" y="296"/>
                </a:cubicBezTo>
                <a:cubicBezTo>
                  <a:pt x="155" y="304"/>
                  <a:pt x="166" y="310"/>
                  <a:pt x="166" y="320"/>
                </a:cubicBezTo>
                <a:cubicBezTo>
                  <a:pt x="166" y="353"/>
                  <a:pt x="141" y="412"/>
                  <a:pt x="134" y="448"/>
                </a:cubicBezTo>
                <a:cubicBezTo>
                  <a:pt x="131" y="480"/>
                  <a:pt x="130" y="512"/>
                  <a:pt x="126" y="544"/>
                </a:cubicBezTo>
                <a:cubicBezTo>
                  <a:pt x="124" y="551"/>
                  <a:pt x="106" y="594"/>
                  <a:pt x="110" y="600"/>
                </a:cubicBezTo>
                <a:cubicBezTo>
                  <a:pt x="114" y="606"/>
                  <a:pt x="139" y="588"/>
                  <a:pt x="158" y="576"/>
                </a:cubicBezTo>
                <a:cubicBezTo>
                  <a:pt x="208" y="500"/>
                  <a:pt x="185" y="513"/>
                  <a:pt x="262" y="488"/>
                </a:cubicBezTo>
                <a:cubicBezTo>
                  <a:pt x="286" y="463"/>
                  <a:pt x="291" y="443"/>
                  <a:pt x="310" y="416"/>
                </a:cubicBezTo>
                <a:cubicBezTo>
                  <a:pt x="307" y="392"/>
                  <a:pt x="310" y="366"/>
                  <a:pt x="302" y="344"/>
                </a:cubicBezTo>
                <a:cubicBezTo>
                  <a:pt x="298" y="336"/>
                  <a:pt x="284" y="341"/>
                  <a:pt x="278" y="336"/>
                </a:cubicBezTo>
                <a:cubicBezTo>
                  <a:pt x="263" y="324"/>
                  <a:pt x="259" y="303"/>
                  <a:pt x="254" y="288"/>
                </a:cubicBezTo>
                <a:cubicBezTo>
                  <a:pt x="265" y="221"/>
                  <a:pt x="277" y="158"/>
                  <a:pt x="318" y="104"/>
                </a:cubicBezTo>
                <a:cubicBezTo>
                  <a:pt x="337" y="45"/>
                  <a:pt x="382" y="18"/>
                  <a:pt x="438" y="0"/>
                </a:cubicBezTo>
                <a:cubicBezTo>
                  <a:pt x="449" y="34"/>
                  <a:pt x="468" y="58"/>
                  <a:pt x="478" y="96"/>
                </a:cubicBezTo>
                <a:cubicBezTo>
                  <a:pt x="488" y="139"/>
                  <a:pt x="496" y="190"/>
                  <a:pt x="510" y="232"/>
                </a:cubicBezTo>
                <a:cubicBezTo>
                  <a:pt x="519" y="259"/>
                  <a:pt x="527" y="256"/>
                  <a:pt x="550" y="264"/>
                </a:cubicBezTo>
                <a:cubicBezTo>
                  <a:pt x="571" y="296"/>
                  <a:pt x="573" y="309"/>
                  <a:pt x="614" y="296"/>
                </a:cubicBezTo>
                <a:cubicBezTo>
                  <a:pt x="669" y="379"/>
                  <a:pt x="543" y="333"/>
                  <a:pt x="510" y="328"/>
                </a:cubicBezTo>
                <a:cubicBezTo>
                  <a:pt x="502" y="325"/>
                  <a:pt x="494" y="320"/>
                  <a:pt x="486" y="320"/>
                </a:cubicBezTo>
                <a:cubicBezTo>
                  <a:pt x="387" y="320"/>
                  <a:pt x="460" y="356"/>
                  <a:pt x="422" y="400"/>
                </a:cubicBezTo>
                <a:cubicBezTo>
                  <a:pt x="410" y="412"/>
                  <a:pt x="388" y="406"/>
                  <a:pt x="374" y="416"/>
                </a:cubicBezTo>
                <a:cubicBezTo>
                  <a:pt x="366" y="421"/>
                  <a:pt x="358" y="426"/>
                  <a:pt x="350" y="432"/>
                </a:cubicBezTo>
                <a:cubicBezTo>
                  <a:pt x="344" y="440"/>
                  <a:pt x="337" y="447"/>
                  <a:pt x="334" y="456"/>
                </a:cubicBezTo>
                <a:cubicBezTo>
                  <a:pt x="327" y="471"/>
                  <a:pt x="318" y="504"/>
                  <a:pt x="318" y="504"/>
                </a:cubicBezTo>
                <a:cubicBezTo>
                  <a:pt x="320" y="525"/>
                  <a:pt x="317" y="548"/>
                  <a:pt x="326" y="568"/>
                </a:cubicBezTo>
                <a:cubicBezTo>
                  <a:pt x="328" y="573"/>
                  <a:pt x="414" y="590"/>
                  <a:pt x="422" y="592"/>
                </a:cubicBezTo>
                <a:cubicBezTo>
                  <a:pt x="438" y="596"/>
                  <a:pt x="470" y="608"/>
                  <a:pt x="470" y="608"/>
                </a:cubicBezTo>
                <a:cubicBezTo>
                  <a:pt x="483" y="605"/>
                  <a:pt x="505" y="612"/>
                  <a:pt x="510" y="600"/>
                </a:cubicBezTo>
                <a:cubicBezTo>
                  <a:pt x="516" y="581"/>
                  <a:pt x="510" y="504"/>
                  <a:pt x="486" y="48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35" name="Line 123"/>
          <p:cNvSpPr>
            <a:spLocks noChangeShapeType="1"/>
          </p:cNvSpPr>
          <p:nvPr/>
        </p:nvSpPr>
        <p:spPr bwMode="auto">
          <a:xfrm>
            <a:off x="4572000" y="1943100"/>
            <a:ext cx="0" cy="476250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36" name="Text Box 124"/>
          <p:cNvSpPr txBox="1">
            <a:spLocks noChangeArrowheads="1"/>
          </p:cNvSpPr>
          <p:nvPr/>
        </p:nvSpPr>
        <p:spPr bwMode="auto">
          <a:xfrm>
            <a:off x="174625" y="327818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  <a:endParaRPr lang="en-US"/>
          </a:p>
        </p:txBody>
      </p:sp>
      <p:grpSp>
        <p:nvGrpSpPr>
          <p:cNvPr id="115837" name="Group 125"/>
          <p:cNvGrpSpPr>
            <a:grpSpLocks/>
          </p:cNvGrpSpPr>
          <p:nvPr/>
        </p:nvGrpSpPr>
        <p:grpSpPr bwMode="auto">
          <a:xfrm>
            <a:off x="5138738" y="2386013"/>
            <a:ext cx="3248025" cy="2249487"/>
            <a:chOff x="3570" y="840"/>
            <a:chExt cx="2046" cy="1417"/>
          </a:xfrm>
        </p:grpSpPr>
        <p:sp>
          <p:nvSpPr>
            <p:cNvPr id="115838" name="Line 126"/>
            <p:cNvSpPr>
              <a:spLocks noChangeShapeType="1"/>
            </p:cNvSpPr>
            <p:nvPr/>
          </p:nvSpPr>
          <p:spPr bwMode="auto">
            <a:xfrm flipV="1">
              <a:off x="3656" y="840"/>
              <a:ext cx="0" cy="1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39" name="Line 127"/>
            <p:cNvSpPr>
              <a:spLocks noChangeShapeType="1"/>
            </p:cNvSpPr>
            <p:nvPr/>
          </p:nvSpPr>
          <p:spPr bwMode="auto">
            <a:xfrm>
              <a:off x="3656" y="2024"/>
              <a:ext cx="1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40" name="Line 128"/>
            <p:cNvSpPr>
              <a:spLocks noChangeShapeType="1"/>
            </p:cNvSpPr>
            <p:nvPr/>
          </p:nvSpPr>
          <p:spPr bwMode="auto">
            <a:xfrm>
              <a:off x="4104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41" name="Line 129"/>
            <p:cNvSpPr>
              <a:spLocks noChangeShapeType="1"/>
            </p:cNvSpPr>
            <p:nvPr/>
          </p:nvSpPr>
          <p:spPr bwMode="auto">
            <a:xfrm>
              <a:off x="4556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42" name="Line 130"/>
            <p:cNvSpPr>
              <a:spLocks noChangeShapeType="1"/>
            </p:cNvSpPr>
            <p:nvPr/>
          </p:nvSpPr>
          <p:spPr bwMode="auto">
            <a:xfrm>
              <a:off x="5000" y="197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43" name="Line 131"/>
            <p:cNvSpPr>
              <a:spLocks noChangeShapeType="1"/>
            </p:cNvSpPr>
            <p:nvPr/>
          </p:nvSpPr>
          <p:spPr bwMode="auto">
            <a:xfrm>
              <a:off x="5452" y="197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44" name="Line 132"/>
            <p:cNvSpPr>
              <a:spLocks noChangeShapeType="1"/>
            </p:cNvSpPr>
            <p:nvPr/>
          </p:nvSpPr>
          <p:spPr bwMode="auto">
            <a:xfrm>
              <a:off x="3660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45" name="Text Box 133"/>
            <p:cNvSpPr txBox="1">
              <a:spLocks noChangeArrowheads="1"/>
            </p:cNvSpPr>
            <p:nvPr/>
          </p:nvSpPr>
          <p:spPr bwMode="auto">
            <a:xfrm>
              <a:off x="3570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846" name="Text Box 134"/>
            <p:cNvSpPr txBox="1">
              <a:spLocks noChangeArrowheads="1"/>
            </p:cNvSpPr>
            <p:nvPr/>
          </p:nvSpPr>
          <p:spPr bwMode="auto">
            <a:xfrm>
              <a:off x="3982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847" name="Text Box 135"/>
            <p:cNvSpPr txBox="1">
              <a:spLocks noChangeArrowheads="1"/>
            </p:cNvSpPr>
            <p:nvPr/>
          </p:nvSpPr>
          <p:spPr bwMode="auto">
            <a:xfrm>
              <a:off x="4434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848" name="Text Box 136"/>
            <p:cNvSpPr txBox="1">
              <a:spLocks noChangeArrowheads="1"/>
            </p:cNvSpPr>
            <p:nvPr/>
          </p:nvSpPr>
          <p:spPr bwMode="auto">
            <a:xfrm>
              <a:off x="4878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849" name="Text Box 137"/>
            <p:cNvSpPr txBox="1">
              <a:spLocks noChangeArrowheads="1"/>
            </p:cNvSpPr>
            <p:nvPr/>
          </p:nvSpPr>
          <p:spPr bwMode="auto">
            <a:xfrm>
              <a:off x="5298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850" name="Line 138"/>
            <p:cNvSpPr>
              <a:spLocks noChangeShapeType="1"/>
            </p:cNvSpPr>
            <p:nvPr/>
          </p:nvSpPr>
          <p:spPr bwMode="auto">
            <a:xfrm flipH="1">
              <a:off x="3616" y="972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51" name="Line 139"/>
            <p:cNvSpPr>
              <a:spLocks noChangeShapeType="1"/>
            </p:cNvSpPr>
            <p:nvPr/>
          </p:nvSpPr>
          <p:spPr bwMode="auto">
            <a:xfrm flipH="1">
              <a:off x="3616" y="1236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52" name="Line 140"/>
            <p:cNvSpPr>
              <a:spLocks noChangeShapeType="1"/>
            </p:cNvSpPr>
            <p:nvPr/>
          </p:nvSpPr>
          <p:spPr bwMode="auto">
            <a:xfrm flipH="1">
              <a:off x="3616" y="1504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53" name="Line 141"/>
            <p:cNvSpPr>
              <a:spLocks noChangeShapeType="1"/>
            </p:cNvSpPr>
            <p:nvPr/>
          </p:nvSpPr>
          <p:spPr bwMode="auto">
            <a:xfrm flipH="1">
              <a:off x="3616" y="1764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54" name="Line 142"/>
            <p:cNvSpPr>
              <a:spLocks noChangeShapeType="1"/>
            </p:cNvSpPr>
            <p:nvPr/>
          </p:nvSpPr>
          <p:spPr bwMode="auto">
            <a:xfrm flipH="1">
              <a:off x="3616" y="2016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855" name="Group 143"/>
          <p:cNvGrpSpPr>
            <a:grpSpLocks/>
          </p:cNvGrpSpPr>
          <p:nvPr/>
        </p:nvGrpSpPr>
        <p:grpSpPr bwMode="auto">
          <a:xfrm>
            <a:off x="5133975" y="4481513"/>
            <a:ext cx="3248025" cy="2249487"/>
            <a:chOff x="3570" y="840"/>
            <a:chExt cx="2046" cy="1417"/>
          </a:xfrm>
        </p:grpSpPr>
        <p:sp>
          <p:nvSpPr>
            <p:cNvPr id="115856" name="Line 144"/>
            <p:cNvSpPr>
              <a:spLocks noChangeShapeType="1"/>
            </p:cNvSpPr>
            <p:nvPr/>
          </p:nvSpPr>
          <p:spPr bwMode="auto">
            <a:xfrm flipV="1">
              <a:off x="3656" y="840"/>
              <a:ext cx="0" cy="1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57" name="Line 145"/>
            <p:cNvSpPr>
              <a:spLocks noChangeShapeType="1"/>
            </p:cNvSpPr>
            <p:nvPr/>
          </p:nvSpPr>
          <p:spPr bwMode="auto">
            <a:xfrm>
              <a:off x="3656" y="2024"/>
              <a:ext cx="1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58" name="Line 146"/>
            <p:cNvSpPr>
              <a:spLocks noChangeShapeType="1"/>
            </p:cNvSpPr>
            <p:nvPr/>
          </p:nvSpPr>
          <p:spPr bwMode="auto">
            <a:xfrm>
              <a:off x="4104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59" name="Line 147"/>
            <p:cNvSpPr>
              <a:spLocks noChangeShapeType="1"/>
            </p:cNvSpPr>
            <p:nvPr/>
          </p:nvSpPr>
          <p:spPr bwMode="auto">
            <a:xfrm>
              <a:off x="4556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60" name="Line 148"/>
            <p:cNvSpPr>
              <a:spLocks noChangeShapeType="1"/>
            </p:cNvSpPr>
            <p:nvPr/>
          </p:nvSpPr>
          <p:spPr bwMode="auto">
            <a:xfrm>
              <a:off x="5000" y="197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61" name="Line 149"/>
            <p:cNvSpPr>
              <a:spLocks noChangeShapeType="1"/>
            </p:cNvSpPr>
            <p:nvPr/>
          </p:nvSpPr>
          <p:spPr bwMode="auto">
            <a:xfrm>
              <a:off x="5452" y="197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62" name="Line 150"/>
            <p:cNvSpPr>
              <a:spLocks noChangeShapeType="1"/>
            </p:cNvSpPr>
            <p:nvPr/>
          </p:nvSpPr>
          <p:spPr bwMode="auto">
            <a:xfrm>
              <a:off x="3660" y="19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63" name="Text Box 151"/>
            <p:cNvSpPr txBox="1">
              <a:spLocks noChangeArrowheads="1"/>
            </p:cNvSpPr>
            <p:nvPr/>
          </p:nvSpPr>
          <p:spPr bwMode="auto">
            <a:xfrm>
              <a:off x="3570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864" name="Text Box 152"/>
            <p:cNvSpPr txBox="1">
              <a:spLocks noChangeArrowheads="1"/>
            </p:cNvSpPr>
            <p:nvPr/>
          </p:nvSpPr>
          <p:spPr bwMode="auto">
            <a:xfrm>
              <a:off x="3982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865" name="Text Box 153"/>
            <p:cNvSpPr txBox="1">
              <a:spLocks noChangeArrowheads="1"/>
            </p:cNvSpPr>
            <p:nvPr/>
          </p:nvSpPr>
          <p:spPr bwMode="auto">
            <a:xfrm>
              <a:off x="4434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866" name="Text Box 154"/>
            <p:cNvSpPr txBox="1">
              <a:spLocks noChangeArrowheads="1"/>
            </p:cNvSpPr>
            <p:nvPr/>
          </p:nvSpPr>
          <p:spPr bwMode="auto">
            <a:xfrm>
              <a:off x="4878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867" name="Text Box 155"/>
            <p:cNvSpPr txBox="1">
              <a:spLocks noChangeArrowheads="1"/>
            </p:cNvSpPr>
            <p:nvPr/>
          </p:nvSpPr>
          <p:spPr bwMode="auto">
            <a:xfrm>
              <a:off x="5298" y="19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868" name="Line 156"/>
            <p:cNvSpPr>
              <a:spLocks noChangeShapeType="1"/>
            </p:cNvSpPr>
            <p:nvPr/>
          </p:nvSpPr>
          <p:spPr bwMode="auto">
            <a:xfrm flipH="1">
              <a:off x="3616" y="972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69" name="Line 157"/>
            <p:cNvSpPr>
              <a:spLocks noChangeShapeType="1"/>
            </p:cNvSpPr>
            <p:nvPr/>
          </p:nvSpPr>
          <p:spPr bwMode="auto">
            <a:xfrm flipH="1">
              <a:off x="3616" y="1236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70" name="Line 158"/>
            <p:cNvSpPr>
              <a:spLocks noChangeShapeType="1"/>
            </p:cNvSpPr>
            <p:nvPr/>
          </p:nvSpPr>
          <p:spPr bwMode="auto">
            <a:xfrm flipH="1">
              <a:off x="3616" y="1504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71" name="Line 159"/>
            <p:cNvSpPr>
              <a:spLocks noChangeShapeType="1"/>
            </p:cNvSpPr>
            <p:nvPr/>
          </p:nvSpPr>
          <p:spPr bwMode="auto">
            <a:xfrm flipH="1">
              <a:off x="3616" y="1764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72" name="Line 160"/>
            <p:cNvSpPr>
              <a:spLocks noChangeShapeType="1"/>
            </p:cNvSpPr>
            <p:nvPr/>
          </p:nvSpPr>
          <p:spPr bwMode="auto">
            <a:xfrm flipH="1">
              <a:off x="3616" y="2016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873" name="Text Box 161"/>
          <p:cNvSpPr txBox="1">
            <a:spLocks noChangeArrowheads="1"/>
          </p:cNvSpPr>
          <p:nvPr/>
        </p:nvSpPr>
        <p:spPr bwMode="auto">
          <a:xfrm rot="-5430515">
            <a:off x="4495006" y="4687094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Entropy</a:t>
            </a:r>
          </a:p>
        </p:txBody>
      </p:sp>
      <p:sp>
        <p:nvSpPr>
          <p:cNvPr id="115874" name="Text Box 162"/>
          <p:cNvSpPr txBox="1">
            <a:spLocks noChangeArrowheads="1"/>
          </p:cNvSpPr>
          <p:nvPr/>
        </p:nvSpPr>
        <p:spPr bwMode="auto">
          <a:xfrm rot="-5430515">
            <a:off x="4529931" y="2594769"/>
            <a:ext cx="98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Energy</a:t>
            </a:r>
          </a:p>
        </p:txBody>
      </p:sp>
      <p:sp>
        <p:nvSpPr>
          <p:cNvPr id="115875" name="Line 163"/>
          <p:cNvSpPr>
            <a:spLocks noChangeShapeType="1"/>
          </p:cNvSpPr>
          <p:nvPr/>
        </p:nvSpPr>
        <p:spPr bwMode="auto">
          <a:xfrm flipV="1">
            <a:off x="457200" y="3429000"/>
            <a:ext cx="7727950" cy="127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76" name="Line 164"/>
          <p:cNvSpPr>
            <a:spLocks noChangeShapeType="1"/>
          </p:cNvSpPr>
          <p:nvPr/>
        </p:nvSpPr>
        <p:spPr bwMode="auto">
          <a:xfrm flipV="1">
            <a:off x="469900" y="5937250"/>
            <a:ext cx="7664450" cy="635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77" name="Line 165"/>
          <p:cNvSpPr>
            <a:spLocks noChangeShapeType="1"/>
          </p:cNvSpPr>
          <p:nvPr/>
        </p:nvSpPr>
        <p:spPr bwMode="auto">
          <a:xfrm flipV="1">
            <a:off x="461963" y="5689600"/>
            <a:ext cx="1282700" cy="2476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78" name="Line 166"/>
          <p:cNvSpPr>
            <a:spLocks noChangeShapeType="1"/>
          </p:cNvSpPr>
          <p:nvPr/>
        </p:nvSpPr>
        <p:spPr bwMode="auto">
          <a:xfrm>
            <a:off x="1739900" y="3733800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79" name="Line 167"/>
          <p:cNvSpPr>
            <a:spLocks noChangeShapeType="1"/>
          </p:cNvSpPr>
          <p:nvPr/>
        </p:nvSpPr>
        <p:spPr bwMode="auto">
          <a:xfrm flipV="1">
            <a:off x="1720850" y="5435600"/>
            <a:ext cx="438150" cy="254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80" name="Line 168"/>
          <p:cNvSpPr>
            <a:spLocks noChangeShapeType="1"/>
          </p:cNvSpPr>
          <p:nvPr/>
        </p:nvSpPr>
        <p:spPr bwMode="auto">
          <a:xfrm flipV="1">
            <a:off x="2139950" y="5435600"/>
            <a:ext cx="1454150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82" name="Line 170"/>
          <p:cNvSpPr>
            <a:spLocks noChangeShapeType="1"/>
          </p:cNvSpPr>
          <p:nvPr/>
        </p:nvSpPr>
        <p:spPr bwMode="auto">
          <a:xfrm>
            <a:off x="2159000" y="3721100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83" name="Line 171"/>
          <p:cNvSpPr>
            <a:spLocks noChangeShapeType="1"/>
          </p:cNvSpPr>
          <p:nvPr/>
        </p:nvSpPr>
        <p:spPr bwMode="auto">
          <a:xfrm>
            <a:off x="6985000" y="3721100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85" name="Line 173"/>
          <p:cNvSpPr>
            <a:spLocks noChangeShapeType="1"/>
          </p:cNvSpPr>
          <p:nvPr/>
        </p:nvSpPr>
        <p:spPr bwMode="auto">
          <a:xfrm flipV="1">
            <a:off x="5264150" y="3048000"/>
            <a:ext cx="2901950" cy="3937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86" name="Line 174"/>
          <p:cNvSpPr>
            <a:spLocks noChangeShapeType="1"/>
          </p:cNvSpPr>
          <p:nvPr/>
        </p:nvSpPr>
        <p:spPr bwMode="auto">
          <a:xfrm flipV="1">
            <a:off x="5276850" y="4533900"/>
            <a:ext cx="1720850" cy="13843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87" name="Line 175"/>
          <p:cNvSpPr>
            <a:spLocks noChangeShapeType="1"/>
          </p:cNvSpPr>
          <p:nvPr/>
        </p:nvSpPr>
        <p:spPr bwMode="auto">
          <a:xfrm>
            <a:off x="6991350" y="4546600"/>
            <a:ext cx="1120775" cy="95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88" name="Text Box 176"/>
          <p:cNvSpPr txBox="1">
            <a:spLocks noChangeArrowheads="1"/>
          </p:cNvSpPr>
          <p:nvPr/>
        </p:nvSpPr>
        <p:spPr bwMode="auto">
          <a:xfrm>
            <a:off x="5394325" y="2878138"/>
            <a:ext cx="184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Disordered torsion</a:t>
            </a:r>
          </a:p>
        </p:txBody>
      </p:sp>
      <p:sp>
        <p:nvSpPr>
          <p:cNvPr id="115889" name="Line 177"/>
          <p:cNvSpPr>
            <a:spLocks noChangeShapeType="1"/>
          </p:cNvSpPr>
          <p:nvPr/>
        </p:nvSpPr>
        <p:spPr bwMode="auto">
          <a:xfrm>
            <a:off x="3340100" y="4140200"/>
            <a:ext cx="559435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90" name="Line 178"/>
          <p:cNvSpPr>
            <a:spLocks noChangeShapeType="1"/>
          </p:cNvSpPr>
          <p:nvPr/>
        </p:nvSpPr>
        <p:spPr bwMode="auto">
          <a:xfrm flipV="1">
            <a:off x="8204200" y="3041650"/>
            <a:ext cx="730250" cy="635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91" name="Line 179"/>
          <p:cNvSpPr>
            <a:spLocks noChangeShapeType="1"/>
          </p:cNvSpPr>
          <p:nvPr/>
        </p:nvSpPr>
        <p:spPr bwMode="auto">
          <a:xfrm>
            <a:off x="8121650" y="4552950"/>
            <a:ext cx="812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92" name="Line 180"/>
          <p:cNvSpPr>
            <a:spLocks noChangeShapeType="1"/>
          </p:cNvSpPr>
          <p:nvPr/>
        </p:nvSpPr>
        <p:spPr bwMode="auto">
          <a:xfrm>
            <a:off x="3619500" y="5448300"/>
            <a:ext cx="530225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93" name="Line 181"/>
          <p:cNvSpPr>
            <a:spLocks noChangeShapeType="1"/>
          </p:cNvSpPr>
          <p:nvPr/>
        </p:nvSpPr>
        <p:spPr bwMode="auto">
          <a:xfrm>
            <a:off x="8382000" y="3035300"/>
            <a:ext cx="0" cy="10795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94" name="Line 182"/>
          <p:cNvSpPr>
            <a:spLocks noChangeShapeType="1"/>
          </p:cNvSpPr>
          <p:nvPr/>
        </p:nvSpPr>
        <p:spPr bwMode="auto">
          <a:xfrm>
            <a:off x="8375650" y="4540250"/>
            <a:ext cx="0" cy="9144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96" name="Text Box 184"/>
          <p:cNvSpPr txBox="1">
            <a:spLocks noChangeArrowheads="1"/>
          </p:cNvSpPr>
          <p:nvPr/>
        </p:nvSpPr>
        <p:spPr bwMode="auto">
          <a:xfrm>
            <a:off x="8166100" y="3435350"/>
            <a:ext cx="5016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378518"/>
                </a:solidFill>
                <a:sym typeface="Symbol" charset="0"/>
              </a:rPr>
              <a:t></a:t>
            </a:r>
            <a:r>
              <a:rPr lang="en-US" sz="1600" b="1">
                <a:solidFill>
                  <a:srgbClr val="378518"/>
                </a:solidFill>
              </a:rPr>
              <a:t>H</a:t>
            </a:r>
            <a:endParaRPr lang="en-US" sz="1600" b="1"/>
          </a:p>
        </p:txBody>
      </p:sp>
      <p:sp>
        <p:nvSpPr>
          <p:cNvPr id="115897" name="Text Box 185"/>
          <p:cNvSpPr txBox="1">
            <a:spLocks noChangeArrowheads="1"/>
          </p:cNvSpPr>
          <p:nvPr/>
        </p:nvSpPr>
        <p:spPr bwMode="auto">
          <a:xfrm>
            <a:off x="8147050" y="4832350"/>
            <a:ext cx="5016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378518"/>
                </a:solidFill>
                <a:sym typeface="Symbol" charset="0"/>
              </a:rPr>
              <a:t></a:t>
            </a:r>
            <a:r>
              <a:rPr lang="en-US" sz="1600" b="1">
                <a:solidFill>
                  <a:srgbClr val="378518"/>
                </a:solidFill>
              </a:rPr>
              <a:t>S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108338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Exact Results on the Beta-Hairpin Turn</a:t>
            </a:r>
          </a:p>
          <a:p>
            <a:pPr algn="ctr" eaLnBrk="1" hangingPunct="1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</a:rPr>
              <a:t>Under the Maxwell counting approximation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88100" name="Group 36"/>
          <p:cNvGrpSpPr>
            <a:grpSpLocks/>
          </p:cNvGrpSpPr>
          <p:nvPr/>
        </p:nvGrpSpPr>
        <p:grpSpPr bwMode="auto">
          <a:xfrm>
            <a:off x="25400" y="1744663"/>
            <a:ext cx="9144000" cy="4846637"/>
            <a:chOff x="0" y="0"/>
            <a:chExt cx="8782" cy="4655"/>
          </a:xfrm>
        </p:grpSpPr>
        <p:pic>
          <p:nvPicPr>
            <p:cNvPr id="88092" name="Picture 2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03" cy="2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88093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0"/>
              <a:ext cx="2303" cy="2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88094" name="Picture 30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5" y="0"/>
              <a:ext cx="2303" cy="2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88095" name="Picture 31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" y="0"/>
              <a:ext cx="2303" cy="2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88096" name="Picture 32" descr="mike1_fel1_prob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52"/>
              <a:ext cx="2303" cy="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097" name="Picture 33" descr="mike1_fel2_prob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" y="2351"/>
              <a:ext cx="2303" cy="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098" name="Picture 34" descr="mike1_fel3_prob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" y="2352"/>
              <a:ext cx="2303" cy="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099" name="Picture 35" descr="mike1_fel4_prob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" y="2352"/>
              <a:ext cx="2303" cy="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2241084" y="1203325"/>
            <a:ext cx="4660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Example of Free Energy Landscapes</a:t>
            </a:r>
          </a:p>
        </p:txBody>
      </p:sp>
    </p:spTree>
    <p:extLst>
      <p:ext uri="{BB962C8B-B14F-4D97-AF65-F5344CB8AC3E}">
        <p14:creationId xmlns:p14="http://schemas.microsoft.com/office/powerpoint/2010/main" val="121744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-36988" y="-12830"/>
            <a:ext cx="9242638" cy="9620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defTabSz="91440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The Distance Constraint Model</a:t>
            </a:r>
          </a:p>
          <a:p>
            <a:pPr algn="ctr" defTabSz="91440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Entropy reduction due to mechanically coupled subsystems</a:t>
            </a:r>
            <a:endParaRPr lang="en-US" sz="2000" b="1" dirty="0">
              <a:solidFill>
                <a:srgbClr val="FFFF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152520" y="1341873"/>
            <a:ext cx="885080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Resolves the problem of non-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additivity</a:t>
            </a:r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 in entropy</a:t>
            </a:r>
          </a:p>
          <a:p>
            <a:pPr algn="just"/>
            <a:r>
              <a:rPr lang="en-US" sz="2200" dirty="0">
                <a:latin typeface="Arial"/>
                <a:cs typeface="Arial"/>
                <a:sym typeface="Symbol" charset="0"/>
              </a:rPr>
              <a:t>By </a:t>
            </a:r>
            <a:r>
              <a:rPr lang="en-US" sz="2200" b="1" dirty="0">
                <a:latin typeface="Arial"/>
                <a:cs typeface="Arial"/>
                <a:sym typeface="Symbol" charset="0"/>
              </a:rPr>
              <a:t>explicitly</a:t>
            </a:r>
            <a:r>
              <a:rPr lang="en-US" sz="2200" dirty="0">
                <a:latin typeface="Arial"/>
                <a:cs typeface="Arial"/>
                <a:sym typeface="Symbol" charset="0"/>
              </a:rPr>
              <a:t> regarding network rigidity as a long-range mechanical interaction between subsystems, the </a:t>
            </a:r>
            <a:r>
              <a:rPr lang="en-US" sz="2200" b="1" dirty="0">
                <a:latin typeface="Arial"/>
                <a:cs typeface="Arial"/>
                <a:sym typeface="Symbol" charset="0"/>
              </a:rPr>
              <a:t>independent contributions</a:t>
            </a:r>
            <a:r>
              <a:rPr lang="en-US" sz="2200" dirty="0">
                <a:latin typeface="Arial"/>
                <a:cs typeface="Arial"/>
                <a:sym typeface="Symbol" charset="0"/>
              </a:rPr>
              <a:t> to </a:t>
            </a:r>
            <a:r>
              <a:rPr lang="en-US" sz="2200" b="1" dirty="0">
                <a:latin typeface="Arial"/>
                <a:cs typeface="Arial"/>
                <a:sym typeface="Symbol" charset="0"/>
              </a:rPr>
              <a:t>conformational</a:t>
            </a:r>
            <a:r>
              <a:rPr lang="en-US" sz="2200" dirty="0">
                <a:latin typeface="Arial"/>
                <a:cs typeface="Arial"/>
                <a:sym typeface="Symbol" charset="0"/>
              </a:rPr>
              <a:t> </a:t>
            </a:r>
            <a:r>
              <a:rPr lang="en-US" sz="2200" b="1" dirty="0">
                <a:latin typeface="Arial"/>
                <a:cs typeface="Arial"/>
                <a:sym typeface="Symbol" charset="0"/>
              </a:rPr>
              <a:t>entropy</a:t>
            </a:r>
            <a:r>
              <a:rPr lang="en-US" sz="2200" dirty="0">
                <a:latin typeface="Arial"/>
                <a:cs typeface="Arial"/>
                <a:sym typeface="Symbol" charset="0"/>
              </a:rPr>
              <a:t> between coupled subsystems are identified.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813" y="3437716"/>
            <a:ext cx="8610599" cy="2580194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/>
                <a:cs typeface="Arial"/>
              </a:rPr>
              <a:t>Microscopic interactions are modeled as distance constraints. 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000" dirty="0">
                <a:latin typeface="Arial"/>
                <a:cs typeface="Arial"/>
              </a:rPr>
              <a:t>Distance constraints are assigned component enthalpies and entropies. 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000" dirty="0">
                <a:latin typeface="Arial"/>
                <a:cs typeface="Arial"/>
              </a:rPr>
              <a:t>Constraints contributing greater conformational entropy are weaker.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000" dirty="0">
                <a:latin typeface="Arial"/>
                <a:cs typeface="Arial"/>
              </a:rPr>
              <a:t>Total enthalpy is additive over all constraints present in the network.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000" dirty="0">
                <a:latin typeface="Arial"/>
                <a:cs typeface="Arial"/>
              </a:rPr>
              <a:t>Entropy is additive only over the most constrictive independent constraints.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308225" y="6296025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</p:spTree>
    <p:extLst>
      <p:ext uri="{BB962C8B-B14F-4D97-AF65-F5344CB8AC3E}">
        <p14:creationId xmlns:p14="http://schemas.microsoft.com/office/powerpoint/2010/main" val="5525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Transfer Matrix Solution to the DCM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Application to proteins with Maxwell constraint counting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3552" name="Picture 64" descr="pym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52450" y="1446213"/>
            <a:ext cx="7943850" cy="43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599" name="Text Box 111"/>
          <p:cNvSpPr txBox="1">
            <a:spLocks noChangeArrowheads="1"/>
          </p:cNvSpPr>
          <p:nvPr/>
        </p:nvSpPr>
        <p:spPr bwMode="auto">
          <a:xfrm>
            <a:off x="3425825" y="5381625"/>
            <a:ext cx="4905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native interactions are defined by the structure of a folded protein</a:t>
            </a:r>
          </a:p>
        </p:txBody>
      </p:sp>
    </p:spTree>
    <p:extLst>
      <p:ext uri="{BB962C8B-B14F-4D97-AF65-F5344CB8AC3E}">
        <p14:creationId xmlns:p14="http://schemas.microsoft.com/office/powerpoint/2010/main" val="194717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69" name="Picture 45" descr="pym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52450" y="1446213"/>
            <a:ext cx="7943850" cy="43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270" name="Group 46"/>
          <p:cNvGrpSpPr>
            <a:grpSpLocks/>
          </p:cNvGrpSpPr>
          <p:nvPr/>
        </p:nvGrpSpPr>
        <p:grpSpPr bwMode="auto">
          <a:xfrm>
            <a:off x="0" y="1143000"/>
            <a:ext cx="8991600" cy="5486400"/>
            <a:chOff x="0" y="720"/>
            <a:chExt cx="5664" cy="3456"/>
          </a:xfrm>
        </p:grpSpPr>
        <p:sp>
          <p:nvSpPr>
            <p:cNvPr id="180271" name="Rectangle 47"/>
            <p:cNvSpPr>
              <a:spLocks noChangeArrowheads="1"/>
            </p:cNvSpPr>
            <p:nvPr/>
          </p:nvSpPr>
          <p:spPr bwMode="auto">
            <a:xfrm>
              <a:off x="0" y="720"/>
              <a:ext cx="5664" cy="3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0272" name="Group 48"/>
            <p:cNvGrpSpPr>
              <a:grpSpLocks/>
            </p:cNvGrpSpPr>
            <p:nvPr/>
          </p:nvGrpSpPr>
          <p:grpSpPr bwMode="auto">
            <a:xfrm>
              <a:off x="941" y="2211"/>
              <a:ext cx="4579" cy="604"/>
              <a:chOff x="925" y="867"/>
              <a:chExt cx="4579" cy="604"/>
            </a:xfrm>
          </p:grpSpPr>
          <p:grpSp>
            <p:nvGrpSpPr>
              <p:cNvPr id="180273" name="Group 49"/>
              <p:cNvGrpSpPr>
                <a:grpSpLocks/>
              </p:cNvGrpSpPr>
              <p:nvPr/>
            </p:nvGrpSpPr>
            <p:grpSpPr bwMode="auto">
              <a:xfrm>
                <a:off x="3511" y="943"/>
                <a:ext cx="1993" cy="423"/>
                <a:chOff x="1206" y="707"/>
                <a:chExt cx="1993" cy="423"/>
              </a:xfrm>
            </p:grpSpPr>
            <p:sp>
              <p:nvSpPr>
                <p:cNvPr id="180274" name="Line 50"/>
                <p:cNvSpPr>
                  <a:spLocks noChangeShapeType="1"/>
                </p:cNvSpPr>
                <p:nvPr/>
              </p:nvSpPr>
              <p:spPr bwMode="auto">
                <a:xfrm>
                  <a:off x="1206" y="837"/>
                  <a:ext cx="5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0275" name="Line 51"/>
                <p:cNvSpPr>
                  <a:spLocks noChangeShapeType="1"/>
                </p:cNvSpPr>
                <p:nvPr/>
              </p:nvSpPr>
              <p:spPr bwMode="auto">
                <a:xfrm>
                  <a:off x="1218" y="1024"/>
                  <a:ext cx="520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027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762" y="899"/>
                  <a:ext cx="143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FF0000"/>
                      </a:solidFill>
                    </a:rPr>
                    <a:t>fluctuating constraint</a:t>
                  </a:r>
                </a:p>
              </p:txBody>
            </p:sp>
            <p:sp>
              <p:nvSpPr>
                <p:cNvPr id="18027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762" y="707"/>
                  <a:ext cx="141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quenched constraint</a:t>
                  </a:r>
                </a:p>
              </p:txBody>
            </p:sp>
          </p:grpSp>
          <p:sp>
            <p:nvSpPr>
              <p:cNvPr id="180278" name="Line 54"/>
              <p:cNvSpPr>
                <a:spLocks noChangeShapeType="1"/>
              </p:cNvSpPr>
              <p:nvPr/>
            </p:nvSpPr>
            <p:spPr bwMode="auto">
              <a:xfrm>
                <a:off x="960" y="928"/>
                <a:ext cx="544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79" name="Line 55"/>
              <p:cNvSpPr>
                <a:spLocks noChangeShapeType="1"/>
              </p:cNvSpPr>
              <p:nvPr/>
            </p:nvSpPr>
            <p:spPr bwMode="auto">
              <a:xfrm flipV="1">
                <a:off x="972" y="913"/>
                <a:ext cx="547" cy="499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80" name="Line 56"/>
              <p:cNvSpPr>
                <a:spLocks noChangeShapeType="1"/>
              </p:cNvSpPr>
              <p:nvPr/>
            </p:nvSpPr>
            <p:spPr bwMode="auto">
              <a:xfrm>
                <a:off x="963" y="931"/>
                <a:ext cx="558" cy="50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0281" name="Group 57"/>
              <p:cNvGrpSpPr>
                <a:grpSpLocks/>
              </p:cNvGrpSpPr>
              <p:nvPr/>
            </p:nvGrpSpPr>
            <p:grpSpPr bwMode="auto">
              <a:xfrm>
                <a:off x="925" y="893"/>
                <a:ext cx="611" cy="560"/>
                <a:chOff x="429" y="893"/>
                <a:chExt cx="611" cy="560"/>
              </a:xfrm>
            </p:grpSpPr>
            <p:grpSp>
              <p:nvGrpSpPr>
                <p:cNvPr id="180282" name="Group 58"/>
                <p:cNvGrpSpPr>
                  <a:grpSpLocks/>
                </p:cNvGrpSpPr>
                <p:nvPr/>
              </p:nvGrpSpPr>
              <p:grpSpPr bwMode="auto">
                <a:xfrm>
                  <a:off x="449" y="912"/>
                  <a:ext cx="571" cy="518"/>
                  <a:chOff x="449" y="912"/>
                  <a:chExt cx="571" cy="518"/>
                </a:xfrm>
              </p:grpSpPr>
              <p:sp>
                <p:nvSpPr>
                  <p:cNvPr id="18028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004" y="915"/>
                    <a:ext cx="0" cy="51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28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449" y="1429"/>
                    <a:ext cx="57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28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461" y="912"/>
                    <a:ext cx="0" cy="51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0286" name="Oval 62"/>
                <p:cNvSpPr>
                  <a:spLocks noChangeArrowheads="1"/>
                </p:cNvSpPr>
                <p:nvPr/>
              </p:nvSpPr>
              <p:spPr bwMode="auto">
                <a:xfrm>
                  <a:off x="976" y="893"/>
                  <a:ext cx="64" cy="6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0287" name="Oval 63"/>
                <p:cNvSpPr>
                  <a:spLocks noChangeArrowheads="1"/>
                </p:cNvSpPr>
                <p:nvPr/>
              </p:nvSpPr>
              <p:spPr bwMode="auto">
                <a:xfrm>
                  <a:off x="976" y="1389"/>
                  <a:ext cx="64" cy="6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0288" name="Oval 64"/>
                <p:cNvSpPr>
                  <a:spLocks noChangeArrowheads="1"/>
                </p:cNvSpPr>
                <p:nvPr/>
              </p:nvSpPr>
              <p:spPr bwMode="auto">
                <a:xfrm>
                  <a:off x="429" y="893"/>
                  <a:ext cx="64" cy="6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0289" name="Oval 65"/>
                <p:cNvSpPr>
                  <a:spLocks noChangeArrowheads="1"/>
                </p:cNvSpPr>
                <p:nvPr/>
              </p:nvSpPr>
              <p:spPr bwMode="auto">
                <a:xfrm>
                  <a:off x="429" y="1389"/>
                  <a:ext cx="64" cy="6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0290" name="AutoShape 66"/>
              <p:cNvSpPr>
                <a:spLocks noChangeArrowheads="1"/>
              </p:cNvSpPr>
              <p:nvPr/>
            </p:nvSpPr>
            <p:spPr bwMode="auto">
              <a:xfrm>
                <a:off x="1640" y="1096"/>
                <a:ext cx="476" cy="140"/>
              </a:xfrm>
              <a:prstGeom prst="leftArrow">
                <a:avLst>
                  <a:gd name="adj1" fmla="val 50000"/>
                  <a:gd name="adj2" fmla="val 85000"/>
                </a:avLst>
              </a:prstGeom>
              <a:solidFill>
                <a:srgbClr val="FFFF00">
                  <a:alpha val="69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91" name="Text Box 67"/>
              <p:cNvSpPr txBox="1">
                <a:spLocks noChangeArrowheads="1"/>
              </p:cNvSpPr>
              <p:nvPr/>
            </p:nvSpPr>
            <p:spPr bwMode="auto">
              <a:xfrm>
                <a:off x="2115" y="867"/>
                <a:ext cx="1117" cy="604"/>
              </a:xfrm>
              <a:prstGeom prst="rect">
                <a:avLst/>
              </a:prstGeom>
              <a:solidFill>
                <a:srgbClr val="FFFF00">
                  <a:alpha val="6900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400"/>
                  <a:t>native state</a:t>
                </a:r>
              </a:p>
              <a:p>
                <a:r>
                  <a:rPr lang="en-US" sz="1600"/>
                  <a:t>with </a:t>
                </a:r>
                <a:r>
                  <a:rPr lang="en-US" sz="1600" b="1"/>
                  <a:t>all</a:t>
                </a:r>
                <a:r>
                  <a:rPr lang="en-US" sz="1600"/>
                  <a:t> native contacts present</a:t>
                </a:r>
              </a:p>
            </p:txBody>
          </p:sp>
        </p:grp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Transfer Matrix Solution to the DCM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Test case: A simple two dimensional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0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8" name="Line 10"/>
          <p:cNvSpPr>
            <a:spLocks noChangeShapeType="1"/>
          </p:cNvSpPr>
          <p:nvPr/>
        </p:nvSpPr>
        <p:spPr bwMode="auto">
          <a:xfrm flipV="1">
            <a:off x="2762250" y="383063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>
            <a:off x="2747963" y="385921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660" name="Group 12"/>
          <p:cNvGrpSpPr>
            <a:grpSpLocks/>
          </p:cNvGrpSpPr>
          <p:nvPr/>
        </p:nvGrpSpPr>
        <p:grpSpPr bwMode="auto">
          <a:xfrm>
            <a:off x="2687638" y="3798888"/>
            <a:ext cx="969962" cy="889000"/>
            <a:chOff x="429" y="893"/>
            <a:chExt cx="611" cy="560"/>
          </a:xfrm>
        </p:grpSpPr>
        <p:grpSp>
          <p:nvGrpSpPr>
            <p:cNvPr id="155661" name="Group 13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55662" name="Line 14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663" name="Line 15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664" name="Line 16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665" name="Oval 17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6" name="Oval 18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8" name="Oval 20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674" name="Line 26"/>
          <p:cNvSpPr>
            <a:spLocks noChangeShapeType="1"/>
          </p:cNvSpPr>
          <p:nvPr/>
        </p:nvSpPr>
        <p:spPr bwMode="auto">
          <a:xfrm>
            <a:off x="317500" y="385445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76" name="Line 28"/>
          <p:cNvSpPr>
            <a:spLocks noChangeShapeType="1"/>
          </p:cNvSpPr>
          <p:nvPr/>
        </p:nvSpPr>
        <p:spPr bwMode="auto">
          <a:xfrm>
            <a:off x="322263" y="385921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677" name="Group 29"/>
          <p:cNvGrpSpPr>
            <a:grpSpLocks/>
          </p:cNvGrpSpPr>
          <p:nvPr/>
        </p:nvGrpSpPr>
        <p:grpSpPr bwMode="auto">
          <a:xfrm>
            <a:off x="261938" y="3798888"/>
            <a:ext cx="969962" cy="889000"/>
            <a:chOff x="429" y="893"/>
            <a:chExt cx="611" cy="560"/>
          </a:xfrm>
        </p:grpSpPr>
        <p:grpSp>
          <p:nvGrpSpPr>
            <p:cNvPr id="155678" name="Group 30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55679" name="Line 31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680" name="Line 32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681" name="Line 33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682" name="Oval 34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3" name="Oval 35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4" name="Oval 36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5" name="Oval 37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699" name="Group 51"/>
          <p:cNvGrpSpPr>
            <a:grpSpLocks/>
          </p:cNvGrpSpPr>
          <p:nvPr/>
        </p:nvGrpSpPr>
        <p:grpSpPr bwMode="auto">
          <a:xfrm>
            <a:off x="1462088" y="4962525"/>
            <a:ext cx="969962" cy="889000"/>
            <a:chOff x="485" y="893"/>
            <a:chExt cx="611" cy="560"/>
          </a:xfrm>
        </p:grpSpPr>
        <p:sp>
          <p:nvSpPr>
            <p:cNvPr id="155700" name="Line 52"/>
            <p:cNvSpPr>
              <a:spLocks noChangeShapeType="1"/>
            </p:cNvSpPr>
            <p:nvPr/>
          </p:nvSpPr>
          <p:spPr bwMode="auto">
            <a:xfrm>
              <a:off x="520" y="928"/>
              <a:ext cx="54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1" name="Line 53"/>
            <p:cNvSpPr>
              <a:spLocks noChangeShapeType="1"/>
            </p:cNvSpPr>
            <p:nvPr/>
          </p:nvSpPr>
          <p:spPr bwMode="auto">
            <a:xfrm flipV="1">
              <a:off x="532" y="913"/>
              <a:ext cx="547" cy="4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2" name="Line 54"/>
            <p:cNvSpPr>
              <a:spLocks noChangeShapeType="1"/>
            </p:cNvSpPr>
            <p:nvPr/>
          </p:nvSpPr>
          <p:spPr bwMode="auto">
            <a:xfrm>
              <a:off x="523" y="931"/>
              <a:ext cx="558" cy="50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703" name="Group 55"/>
            <p:cNvGrpSpPr>
              <a:grpSpLocks/>
            </p:cNvGrpSpPr>
            <p:nvPr/>
          </p:nvGrpSpPr>
          <p:grpSpPr bwMode="auto">
            <a:xfrm>
              <a:off x="485" y="893"/>
              <a:ext cx="611" cy="560"/>
              <a:chOff x="429" y="893"/>
              <a:chExt cx="611" cy="560"/>
            </a:xfrm>
          </p:grpSpPr>
          <p:grpSp>
            <p:nvGrpSpPr>
              <p:cNvPr id="155704" name="Group 56"/>
              <p:cNvGrpSpPr>
                <a:grpSpLocks/>
              </p:cNvGrpSpPr>
              <p:nvPr/>
            </p:nvGrpSpPr>
            <p:grpSpPr bwMode="auto">
              <a:xfrm>
                <a:off x="449" y="912"/>
                <a:ext cx="571" cy="518"/>
                <a:chOff x="449" y="912"/>
                <a:chExt cx="571" cy="518"/>
              </a:xfrm>
            </p:grpSpPr>
            <p:sp>
              <p:nvSpPr>
                <p:cNvPr id="155705" name="Line 57"/>
                <p:cNvSpPr>
                  <a:spLocks noChangeShapeType="1"/>
                </p:cNvSpPr>
                <p:nvPr/>
              </p:nvSpPr>
              <p:spPr bwMode="auto">
                <a:xfrm>
                  <a:off x="1004" y="915"/>
                  <a:ext cx="0" cy="51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06" name="Line 58"/>
                <p:cNvSpPr>
                  <a:spLocks noChangeShapeType="1"/>
                </p:cNvSpPr>
                <p:nvPr/>
              </p:nvSpPr>
              <p:spPr bwMode="auto">
                <a:xfrm>
                  <a:off x="449" y="1429"/>
                  <a:ext cx="5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707" name="Line 59"/>
                <p:cNvSpPr>
                  <a:spLocks noChangeShapeType="1"/>
                </p:cNvSpPr>
                <p:nvPr/>
              </p:nvSpPr>
              <p:spPr bwMode="auto">
                <a:xfrm>
                  <a:off x="461" y="912"/>
                  <a:ext cx="0" cy="51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5708" name="Oval 60"/>
              <p:cNvSpPr>
                <a:spLocks noChangeArrowheads="1"/>
              </p:cNvSpPr>
              <p:nvPr/>
            </p:nvSpPr>
            <p:spPr bwMode="auto">
              <a:xfrm>
                <a:off x="976" y="893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09" name="Oval 61"/>
              <p:cNvSpPr>
                <a:spLocks noChangeArrowheads="1"/>
              </p:cNvSpPr>
              <p:nvPr/>
            </p:nvSpPr>
            <p:spPr bwMode="auto">
              <a:xfrm>
                <a:off x="976" y="1389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10" name="Oval 62"/>
              <p:cNvSpPr>
                <a:spLocks noChangeArrowheads="1"/>
              </p:cNvSpPr>
              <p:nvPr/>
            </p:nvSpPr>
            <p:spPr bwMode="auto">
              <a:xfrm>
                <a:off x="429" y="893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11" name="Oval 63"/>
              <p:cNvSpPr>
                <a:spLocks noChangeArrowheads="1"/>
              </p:cNvSpPr>
              <p:nvPr/>
            </p:nvSpPr>
            <p:spPr bwMode="auto">
              <a:xfrm>
                <a:off x="429" y="1389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5716" name="Group 68"/>
          <p:cNvGrpSpPr>
            <a:grpSpLocks/>
          </p:cNvGrpSpPr>
          <p:nvPr/>
        </p:nvGrpSpPr>
        <p:grpSpPr bwMode="auto">
          <a:xfrm>
            <a:off x="1462088" y="1497013"/>
            <a:ext cx="969962" cy="889000"/>
            <a:chOff x="429" y="893"/>
            <a:chExt cx="611" cy="560"/>
          </a:xfrm>
        </p:grpSpPr>
        <p:grpSp>
          <p:nvGrpSpPr>
            <p:cNvPr id="155717" name="Group 69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55718" name="Line 70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19" name="Line 71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20" name="Line 72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721" name="Oval 73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22" name="Oval 74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23" name="Oval 75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24" name="Oval 76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727" name="Line 79"/>
          <p:cNvSpPr>
            <a:spLocks noChangeShapeType="1"/>
          </p:cNvSpPr>
          <p:nvPr/>
        </p:nvSpPr>
        <p:spPr bwMode="auto">
          <a:xfrm flipV="1">
            <a:off x="336550" y="266858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729" name="Group 81"/>
          <p:cNvGrpSpPr>
            <a:grpSpLocks/>
          </p:cNvGrpSpPr>
          <p:nvPr/>
        </p:nvGrpSpPr>
        <p:grpSpPr bwMode="auto">
          <a:xfrm>
            <a:off x="261938" y="2636838"/>
            <a:ext cx="969962" cy="889000"/>
            <a:chOff x="429" y="893"/>
            <a:chExt cx="611" cy="560"/>
          </a:xfrm>
        </p:grpSpPr>
        <p:grpSp>
          <p:nvGrpSpPr>
            <p:cNvPr id="155730" name="Group 82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55731" name="Line 83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32" name="Line 84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33" name="Line 85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734" name="Oval 86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35" name="Oval 87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36" name="Oval 88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37" name="Oval 89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739" name="Line 91"/>
          <p:cNvSpPr>
            <a:spLocks noChangeShapeType="1"/>
          </p:cNvSpPr>
          <p:nvPr/>
        </p:nvSpPr>
        <p:spPr bwMode="auto">
          <a:xfrm>
            <a:off x="1524000" y="385445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40" name="Line 92"/>
          <p:cNvSpPr>
            <a:spLocks noChangeShapeType="1"/>
          </p:cNvSpPr>
          <p:nvPr/>
        </p:nvSpPr>
        <p:spPr bwMode="auto">
          <a:xfrm flipV="1">
            <a:off x="1543050" y="383063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742" name="Group 94"/>
          <p:cNvGrpSpPr>
            <a:grpSpLocks/>
          </p:cNvGrpSpPr>
          <p:nvPr/>
        </p:nvGrpSpPr>
        <p:grpSpPr bwMode="auto">
          <a:xfrm>
            <a:off x="1468438" y="3798888"/>
            <a:ext cx="969962" cy="889000"/>
            <a:chOff x="429" y="893"/>
            <a:chExt cx="611" cy="560"/>
          </a:xfrm>
        </p:grpSpPr>
        <p:grpSp>
          <p:nvGrpSpPr>
            <p:cNvPr id="155743" name="Group 95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55744" name="Line 96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45" name="Line 97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46" name="Line 98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747" name="Oval 99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48" name="Oval 100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49" name="Oval 101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50" name="Oval 102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752" name="Line 104"/>
          <p:cNvSpPr>
            <a:spLocks noChangeShapeType="1"/>
          </p:cNvSpPr>
          <p:nvPr/>
        </p:nvSpPr>
        <p:spPr bwMode="auto">
          <a:xfrm>
            <a:off x="2743200" y="269240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755" name="Group 107"/>
          <p:cNvGrpSpPr>
            <a:grpSpLocks/>
          </p:cNvGrpSpPr>
          <p:nvPr/>
        </p:nvGrpSpPr>
        <p:grpSpPr bwMode="auto">
          <a:xfrm>
            <a:off x="2687638" y="2636838"/>
            <a:ext cx="969962" cy="889000"/>
            <a:chOff x="429" y="893"/>
            <a:chExt cx="611" cy="560"/>
          </a:xfrm>
        </p:grpSpPr>
        <p:grpSp>
          <p:nvGrpSpPr>
            <p:cNvPr id="155756" name="Group 108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55757" name="Line 109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58" name="Line 110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59" name="Line 111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760" name="Oval 112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61" name="Oval 113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62" name="Oval 114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63" name="Oval 115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767" name="Line 119"/>
          <p:cNvSpPr>
            <a:spLocks noChangeShapeType="1"/>
          </p:cNvSpPr>
          <p:nvPr/>
        </p:nvSpPr>
        <p:spPr bwMode="auto">
          <a:xfrm>
            <a:off x="1528763" y="269716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768" name="Group 120"/>
          <p:cNvGrpSpPr>
            <a:grpSpLocks/>
          </p:cNvGrpSpPr>
          <p:nvPr/>
        </p:nvGrpSpPr>
        <p:grpSpPr bwMode="auto">
          <a:xfrm>
            <a:off x="1468438" y="2636838"/>
            <a:ext cx="969962" cy="889000"/>
            <a:chOff x="429" y="893"/>
            <a:chExt cx="611" cy="560"/>
          </a:xfrm>
        </p:grpSpPr>
        <p:grpSp>
          <p:nvGrpSpPr>
            <p:cNvPr id="155769" name="Group 121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55770" name="Line 122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71" name="Line 123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72" name="Line 124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773" name="Oval 125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74" name="Oval 126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75" name="Oval 127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76" name="Oval 128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777" name="Line 129"/>
          <p:cNvSpPr>
            <a:spLocks noChangeShapeType="1"/>
          </p:cNvSpPr>
          <p:nvPr/>
        </p:nvSpPr>
        <p:spPr bwMode="auto">
          <a:xfrm flipV="1">
            <a:off x="4114800" y="914400"/>
            <a:ext cx="0" cy="5070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91" name="Line 143"/>
          <p:cNvSpPr>
            <a:spLocks noChangeShapeType="1"/>
          </p:cNvSpPr>
          <p:nvPr/>
        </p:nvSpPr>
        <p:spPr bwMode="auto">
          <a:xfrm flipH="1" flipV="1">
            <a:off x="8440738" y="950913"/>
            <a:ext cx="38100" cy="505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94" name="Line 146"/>
          <p:cNvSpPr>
            <a:spLocks noChangeShapeType="1"/>
          </p:cNvSpPr>
          <p:nvPr/>
        </p:nvSpPr>
        <p:spPr bwMode="auto">
          <a:xfrm>
            <a:off x="-7938" y="1444625"/>
            <a:ext cx="8472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95" name="Text Box 147"/>
          <p:cNvSpPr txBox="1">
            <a:spLocks noChangeArrowheads="1"/>
          </p:cNvSpPr>
          <p:nvPr/>
        </p:nvSpPr>
        <p:spPr bwMode="auto">
          <a:xfrm>
            <a:off x="4116388" y="981075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</a:t>
            </a:r>
            <a:r>
              <a:rPr lang="en-US" sz="2400" b="1" baseline="-25000"/>
              <a:t>c</a:t>
            </a:r>
            <a:endParaRPr lang="en-US" sz="2400"/>
          </a:p>
        </p:txBody>
      </p:sp>
      <p:sp>
        <p:nvSpPr>
          <p:cNvPr id="155796" name="Line 148"/>
          <p:cNvSpPr>
            <a:spLocks noChangeShapeType="1"/>
          </p:cNvSpPr>
          <p:nvPr/>
        </p:nvSpPr>
        <p:spPr bwMode="auto">
          <a:xfrm flipV="1">
            <a:off x="4664075" y="914400"/>
            <a:ext cx="0" cy="508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98" name="Line 150"/>
          <p:cNvSpPr>
            <a:spLocks noChangeShapeType="1"/>
          </p:cNvSpPr>
          <p:nvPr/>
        </p:nvSpPr>
        <p:spPr bwMode="auto">
          <a:xfrm>
            <a:off x="-31750" y="3675063"/>
            <a:ext cx="851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99" name="Line 151"/>
          <p:cNvSpPr>
            <a:spLocks noChangeShapeType="1"/>
          </p:cNvSpPr>
          <p:nvPr/>
        </p:nvSpPr>
        <p:spPr bwMode="auto">
          <a:xfrm>
            <a:off x="-15875" y="5995988"/>
            <a:ext cx="8493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800" name="Line 152"/>
          <p:cNvSpPr>
            <a:spLocks noChangeShapeType="1"/>
          </p:cNvSpPr>
          <p:nvPr/>
        </p:nvSpPr>
        <p:spPr bwMode="auto">
          <a:xfrm>
            <a:off x="-23813" y="2522538"/>
            <a:ext cx="8491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801" name="Line 153"/>
          <p:cNvSpPr>
            <a:spLocks noChangeShapeType="1"/>
          </p:cNvSpPr>
          <p:nvPr/>
        </p:nvSpPr>
        <p:spPr bwMode="auto">
          <a:xfrm>
            <a:off x="-363538" y="4851400"/>
            <a:ext cx="8831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803" name="Text Box 155"/>
          <p:cNvSpPr txBox="1">
            <a:spLocks noChangeArrowheads="1"/>
          </p:cNvSpPr>
          <p:nvPr/>
        </p:nvSpPr>
        <p:spPr bwMode="auto">
          <a:xfrm>
            <a:off x="579438" y="981075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constraint topology</a:t>
            </a:r>
          </a:p>
        </p:txBody>
      </p:sp>
      <p:sp>
        <p:nvSpPr>
          <p:cNvPr id="155804" name="Text Box 156"/>
          <p:cNvSpPr txBox="1">
            <a:spLocks noChangeArrowheads="1"/>
          </p:cNvSpPr>
          <p:nvPr/>
        </p:nvSpPr>
        <p:spPr bwMode="auto">
          <a:xfrm>
            <a:off x="6445250" y="981075"/>
            <a:ext cx="65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ym typeface="Symbol" charset="0"/>
              </a:rPr>
              <a:t>S</a:t>
            </a:r>
            <a:endParaRPr lang="en-US" sz="2400"/>
          </a:p>
        </p:txBody>
      </p:sp>
      <p:sp>
        <p:nvSpPr>
          <p:cNvPr id="155805" name="Line 157"/>
          <p:cNvSpPr>
            <a:spLocks noChangeShapeType="1"/>
          </p:cNvSpPr>
          <p:nvPr/>
        </p:nvSpPr>
        <p:spPr bwMode="auto">
          <a:xfrm flipV="1">
            <a:off x="6416675" y="914400"/>
            <a:ext cx="0" cy="5072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807" name="Text Box 159"/>
          <p:cNvSpPr txBox="1">
            <a:spLocks noChangeArrowheads="1"/>
          </p:cNvSpPr>
          <p:nvPr/>
        </p:nvSpPr>
        <p:spPr bwMode="auto">
          <a:xfrm>
            <a:off x="4770438" y="9810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</a:t>
            </a:r>
            <a:endParaRPr lang="en-US" sz="2400"/>
          </a:p>
        </p:txBody>
      </p:sp>
      <p:sp>
        <p:nvSpPr>
          <p:cNvPr id="155808" name="Text Box 160"/>
          <p:cNvSpPr txBox="1">
            <a:spLocks noChangeArrowheads="1"/>
          </p:cNvSpPr>
          <p:nvPr/>
        </p:nvSpPr>
        <p:spPr bwMode="auto">
          <a:xfrm>
            <a:off x="4224338" y="5257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155810" name="Text Box 162"/>
          <p:cNvSpPr txBox="1">
            <a:spLocks noChangeArrowheads="1"/>
          </p:cNvSpPr>
          <p:nvPr/>
        </p:nvSpPr>
        <p:spPr bwMode="auto">
          <a:xfrm>
            <a:off x="5254625" y="5257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55811" name="Text Box 163"/>
          <p:cNvSpPr txBox="1">
            <a:spLocks noChangeArrowheads="1"/>
          </p:cNvSpPr>
          <p:nvPr/>
        </p:nvSpPr>
        <p:spPr bwMode="auto">
          <a:xfrm>
            <a:off x="5743575" y="525780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000"/>
              <a:t>3</a:t>
            </a:r>
            <a:r>
              <a:rPr lang="en-US" sz="2400">
                <a:sym typeface="Symbol" charset="0"/>
              </a:rPr>
              <a:t> </a:t>
            </a:r>
          </a:p>
        </p:txBody>
      </p:sp>
      <p:sp>
        <p:nvSpPr>
          <p:cNvPr id="155814" name="Text Box 166"/>
          <p:cNvSpPr txBox="1">
            <a:spLocks noChangeArrowheads="1"/>
          </p:cNvSpPr>
          <p:nvPr/>
        </p:nvSpPr>
        <p:spPr bwMode="auto">
          <a:xfrm>
            <a:off x="4224338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55815" name="Text Box 167"/>
          <p:cNvSpPr txBox="1">
            <a:spLocks noChangeArrowheads="1"/>
          </p:cNvSpPr>
          <p:nvPr/>
        </p:nvSpPr>
        <p:spPr bwMode="auto">
          <a:xfrm>
            <a:off x="4770438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</a:t>
            </a:r>
          </a:p>
        </p:txBody>
      </p:sp>
      <p:sp>
        <p:nvSpPr>
          <p:cNvPr id="155818" name="Line 170"/>
          <p:cNvSpPr>
            <a:spLocks noChangeShapeType="1"/>
          </p:cNvSpPr>
          <p:nvPr/>
        </p:nvSpPr>
        <p:spPr bwMode="auto">
          <a:xfrm flipV="1">
            <a:off x="7132638" y="914400"/>
            <a:ext cx="0" cy="508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819" name="Text Box 171"/>
          <p:cNvSpPr txBox="1">
            <a:spLocks noChangeArrowheads="1"/>
          </p:cNvSpPr>
          <p:nvPr/>
        </p:nvSpPr>
        <p:spPr bwMode="auto">
          <a:xfrm>
            <a:off x="5237163" y="1020763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ym typeface="Symbol" charset="0"/>
              </a:rPr>
              <a:t></a:t>
            </a:r>
            <a:endParaRPr lang="en-US" sz="2400"/>
          </a:p>
        </p:txBody>
      </p:sp>
      <p:sp>
        <p:nvSpPr>
          <p:cNvPr id="155820" name="Line 172"/>
          <p:cNvSpPr>
            <a:spLocks noChangeShapeType="1"/>
          </p:cNvSpPr>
          <p:nvPr/>
        </p:nvSpPr>
        <p:spPr bwMode="auto">
          <a:xfrm flipV="1">
            <a:off x="5187950" y="914400"/>
            <a:ext cx="0" cy="508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821" name="Text Box 173"/>
          <p:cNvSpPr txBox="1">
            <a:spLocks noChangeArrowheads="1"/>
          </p:cNvSpPr>
          <p:nvPr/>
        </p:nvSpPr>
        <p:spPr bwMode="auto">
          <a:xfrm>
            <a:off x="6578600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55823" name="Line 175"/>
          <p:cNvSpPr>
            <a:spLocks noChangeShapeType="1"/>
          </p:cNvSpPr>
          <p:nvPr/>
        </p:nvSpPr>
        <p:spPr bwMode="auto">
          <a:xfrm flipV="1">
            <a:off x="5695950" y="914400"/>
            <a:ext cx="0" cy="508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824" name="Text Box 176"/>
          <p:cNvSpPr txBox="1">
            <a:spLocks noChangeArrowheads="1"/>
          </p:cNvSpPr>
          <p:nvPr/>
        </p:nvSpPr>
        <p:spPr bwMode="auto">
          <a:xfrm>
            <a:off x="5719763" y="981075"/>
            <a:ext cx="65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ym typeface="Symbol" charset="0"/>
              </a:rPr>
              <a:t>H</a:t>
            </a:r>
            <a:endParaRPr lang="en-US" sz="2400"/>
          </a:p>
        </p:txBody>
      </p:sp>
      <p:sp>
        <p:nvSpPr>
          <p:cNvPr id="155825" name="Text Box 177"/>
          <p:cNvSpPr txBox="1">
            <a:spLocks noChangeArrowheads="1"/>
          </p:cNvSpPr>
          <p:nvPr/>
        </p:nvSpPr>
        <p:spPr bwMode="auto">
          <a:xfrm>
            <a:off x="5864225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55826" name="Text Box 178"/>
          <p:cNvSpPr txBox="1">
            <a:spLocks noChangeArrowheads="1"/>
          </p:cNvSpPr>
          <p:nvPr/>
        </p:nvSpPr>
        <p:spPr bwMode="auto">
          <a:xfrm>
            <a:off x="5257800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55827" name="Text Box 179"/>
          <p:cNvSpPr txBox="1">
            <a:spLocks noChangeArrowheads="1"/>
          </p:cNvSpPr>
          <p:nvPr/>
        </p:nvSpPr>
        <p:spPr bwMode="auto">
          <a:xfrm>
            <a:off x="4770438" y="5257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55828" name="Text Box 180"/>
          <p:cNvSpPr txBox="1">
            <a:spLocks noChangeArrowheads="1"/>
          </p:cNvSpPr>
          <p:nvPr/>
        </p:nvSpPr>
        <p:spPr bwMode="auto">
          <a:xfrm>
            <a:off x="6465888" y="5257800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000"/>
              <a:t>2</a:t>
            </a:r>
            <a:r>
              <a:rPr lang="en-US" sz="2400">
                <a:sym typeface="Symbol" charset="0"/>
              </a:rPr>
              <a:t> </a:t>
            </a:r>
          </a:p>
        </p:txBody>
      </p:sp>
      <p:sp>
        <p:nvSpPr>
          <p:cNvPr id="155832" name="Text Box 184"/>
          <p:cNvSpPr txBox="1">
            <a:spLocks noChangeArrowheads="1"/>
          </p:cNvSpPr>
          <p:nvPr/>
        </p:nvSpPr>
        <p:spPr bwMode="auto">
          <a:xfrm>
            <a:off x="4224338" y="285432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55833" name="Text Box 185"/>
          <p:cNvSpPr txBox="1">
            <a:spLocks noChangeArrowheads="1"/>
          </p:cNvSpPr>
          <p:nvPr/>
        </p:nvSpPr>
        <p:spPr bwMode="auto">
          <a:xfrm>
            <a:off x="5254625" y="285432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155834" name="Text Box 186"/>
          <p:cNvSpPr txBox="1">
            <a:spLocks noChangeArrowheads="1"/>
          </p:cNvSpPr>
          <p:nvPr/>
        </p:nvSpPr>
        <p:spPr bwMode="auto">
          <a:xfrm>
            <a:off x="5830888" y="2854325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400">
                <a:sym typeface="Symbol" charset="0"/>
              </a:rPr>
              <a:t> </a:t>
            </a:r>
          </a:p>
        </p:txBody>
      </p:sp>
      <p:sp>
        <p:nvSpPr>
          <p:cNvPr id="155835" name="Text Box 187"/>
          <p:cNvSpPr txBox="1">
            <a:spLocks noChangeArrowheads="1"/>
          </p:cNvSpPr>
          <p:nvPr/>
        </p:nvSpPr>
        <p:spPr bwMode="auto">
          <a:xfrm>
            <a:off x="4770438" y="285432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55836" name="Text Box 188"/>
          <p:cNvSpPr txBox="1">
            <a:spLocks noChangeArrowheads="1"/>
          </p:cNvSpPr>
          <p:nvPr/>
        </p:nvSpPr>
        <p:spPr bwMode="auto">
          <a:xfrm>
            <a:off x="6556375" y="2854325"/>
            <a:ext cx="45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400">
                <a:sym typeface="Symbol" charset="0"/>
              </a:rPr>
              <a:t> </a:t>
            </a:r>
          </a:p>
        </p:txBody>
      </p:sp>
      <p:sp>
        <p:nvSpPr>
          <p:cNvPr id="155842" name="Text Box 194"/>
          <p:cNvSpPr txBox="1">
            <a:spLocks noChangeArrowheads="1"/>
          </p:cNvSpPr>
          <p:nvPr/>
        </p:nvSpPr>
        <p:spPr bwMode="auto">
          <a:xfrm>
            <a:off x="4224338" y="40814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</a:t>
            </a:r>
          </a:p>
        </p:txBody>
      </p:sp>
      <p:sp>
        <p:nvSpPr>
          <p:cNvPr id="155843" name="Text Box 195"/>
          <p:cNvSpPr txBox="1">
            <a:spLocks noChangeArrowheads="1"/>
          </p:cNvSpPr>
          <p:nvPr/>
        </p:nvSpPr>
        <p:spPr bwMode="auto">
          <a:xfrm>
            <a:off x="5254625" y="40814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155844" name="Text Box 196"/>
          <p:cNvSpPr txBox="1">
            <a:spLocks noChangeArrowheads="1"/>
          </p:cNvSpPr>
          <p:nvPr/>
        </p:nvSpPr>
        <p:spPr bwMode="auto">
          <a:xfrm>
            <a:off x="5743575" y="4081463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000"/>
              <a:t>2</a:t>
            </a:r>
            <a:r>
              <a:rPr lang="en-US" sz="2400">
                <a:sym typeface="Symbol" charset="0"/>
              </a:rPr>
              <a:t> </a:t>
            </a:r>
          </a:p>
        </p:txBody>
      </p:sp>
      <p:sp>
        <p:nvSpPr>
          <p:cNvPr id="155845" name="Text Box 197"/>
          <p:cNvSpPr txBox="1">
            <a:spLocks noChangeArrowheads="1"/>
          </p:cNvSpPr>
          <p:nvPr/>
        </p:nvSpPr>
        <p:spPr bwMode="auto">
          <a:xfrm>
            <a:off x="4770438" y="40814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55846" name="Text Box 198"/>
          <p:cNvSpPr txBox="1">
            <a:spLocks noChangeArrowheads="1"/>
          </p:cNvSpPr>
          <p:nvPr/>
        </p:nvSpPr>
        <p:spPr bwMode="auto">
          <a:xfrm>
            <a:off x="6465888" y="4081463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000"/>
              <a:t>2</a:t>
            </a:r>
            <a:r>
              <a:rPr lang="en-US" sz="2400">
                <a:sym typeface="Symbol" charset="0"/>
              </a:rPr>
              <a:t> </a:t>
            </a:r>
          </a:p>
        </p:txBody>
      </p:sp>
      <p:grpSp>
        <p:nvGrpSpPr>
          <p:cNvPr id="155864" name="Group 216"/>
          <p:cNvGrpSpPr>
            <a:grpSpLocks/>
          </p:cNvGrpSpPr>
          <p:nvPr/>
        </p:nvGrpSpPr>
        <p:grpSpPr bwMode="auto">
          <a:xfrm>
            <a:off x="3492500" y="6069013"/>
            <a:ext cx="5083175" cy="611187"/>
            <a:chOff x="1752" y="3831"/>
            <a:chExt cx="3202" cy="385"/>
          </a:xfrm>
        </p:grpSpPr>
        <p:grpSp>
          <p:nvGrpSpPr>
            <p:cNvPr id="155840" name="Group 192"/>
            <p:cNvGrpSpPr>
              <a:grpSpLocks/>
            </p:cNvGrpSpPr>
            <p:nvPr/>
          </p:nvGrpSpPr>
          <p:grpSpPr bwMode="auto">
            <a:xfrm>
              <a:off x="4126" y="3844"/>
              <a:ext cx="828" cy="372"/>
              <a:chOff x="4606" y="2487"/>
              <a:chExt cx="828" cy="372"/>
            </a:xfrm>
          </p:grpSpPr>
          <p:sp>
            <p:nvSpPr>
              <p:cNvPr id="155817" name="Text Box 169"/>
              <p:cNvSpPr txBox="1">
                <a:spLocks noChangeArrowheads="1"/>
              </p:cNvSpPr>
              <p:nvPr/>
            </p:nvSpPr>
            <p:spPr bwMode="auto">
              <a:xfrm>
                <a:off x="4606" y="2571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  e</a:t>
                </a:r>
              </a:p>
            </p:txBody>
          </p:sp>
          <p:sp>
            <p:nvSpPr>
              <p:cNvPr id="155829" name="Text Box 181"/>
              <p:cNvSpPr txBox="1">
                <a:spLocks noChangeArrowheads="1"/>
              </p:cNvSpPr>
              <p:nvPr/>
            </p:nvSpPr>
            <p:spPr bwMode="auto">
              <a:xfrm>
                <a:off x="4780" y="2487"/>
                <a:ext cx="6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-</a:t>
                </a:r>
                <a:r>
                  <a:rPr lang="en-US" sz="1600"/>
                  <a:t>2</a:t>
                </a:r>
                <a:r>
                  <a:rPr lang="en-US" sz="1800">
                    <a:sym typeface="Symbol" charset="0"/>
                  </a:rPr>
                  <a:t>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+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</a:t>
                </a:r>
                <a:r>
                  <a:rPr lang="en-US" sz="1600">
                    <a:sym typeface="Symbol" charset="0"/>
                  </a:rPr>
                  <a:t>3</a:t>
                </a:r>
                <a:r>
                  <a:rPr lang="en-US" sz="1800">
                    <a:sym typeface="Symbol" charset="0"/>
                  </a:rPr>
                  <a:t></a:t>
                </a:r>
                <a:r>
                  <a:rPr lang="en-US" sz="2400">
                    <a:sym typeface="Symbol" charset="0"/>
                  </a:rPr>
                  <a:t> </a:t>
                </a:r>
              </a:p>
            </p:txBody>
          </p:sp>
        </p:grpSp>
        <p:grpSp>
          <p:nvGrpSpPr>
            <p:cNvPr id="155837" name="Group 189"/>
            <p:cNvGrpSpPr>
              <a:grpSpLocks/>
            </p:cNvGrpSpPr>
            <p:nvPr/>
          </p:nvGrpSpPr>
          <p:grpSpPr bwMode="auto">
            <a:xfrm>
              <a:off x="2430" y="3834"/>
              <a:ext cx="684" cy="372"/>
              <a:chOff x="4676" y="1714"/>
              <a:chExt cx="684" cy="372"/>
            </a:xfrm>
          </p:grpSpPr>
          <p:sp>
            <p:nvSpPr>
              <p:cNvPr id="155838" name="Text Box 190"/>
              <p:cNvSpPr txBox="1">
                <a:spLocks noChangeArrowheads="1"/>
              </p:cNvSpPr>
              <p:nvPr/>
            </p:nvSpPr>
            <p:spPr bwMode="auto">
              <a:xfrm>
                <a:off x="4676" y="1798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3e</a:t>
                </a:r>
              </a:p>
            </p:txBody>
          </p:sp>
          <p:sp>
            <p:nvSpPr>
              <p:cNvPr id="155839" name="Text Box 191"/>
              <p:cNvSpPr txBox="1">
                <a:spLocks noChangeArrowheads="1"/>
              </p:cNvSpPr>
              <p:nvPr/>
            </p:nvSpPr>
            <p:spPr bwMode="auto">
              <a:xfrm>
                <a:off x="4850" y="1714"/>
                <a:ext cx="51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-</a:t>
                </a:r>
                <a:r>
                  <a:rPr lang="en-US" sz="1800">
                    <a:sym typeface="Symbol" charset="0"/>
                  </a:rPr>
                  <a:t>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+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</a:t>
                </a:r>
                <a:r>
                  <a:rPr lang="en-US" sz="2400">
                    <a:sym typeface="Symbol" charset="0"/>
                  </a:rPr>
                  <a:t> </a:t>
                </a:r>
              </a:p>
            </p:txBody>
          </p:sp>
        </p:grpSp>
        <p:grpSp>
          <p:nvGrpSpPr>
            <p:cNvPr id="155847" name="Group 199"/>
            <p:cNvGrpSpPr>
              <a:grpSpLocks/>
            </p:cNvGrpSpPr>
            <p:nvPr/>
          </p:nvGrpSpPr>
          <p:grpSpPr bwMode="auto">
            <a:xfrm>
              <a:off x="3248" y="3831"/>
              <a:ext cx="828" cy="372"/>
              <a:chOff x="4606" y="2487"/>
              <a:chExt cx="828" cy="372"/>
            </a:xfrm>
          </p:grpSpPr>
          <p:sp>
            <p:nvSpPr>
              <p:cNvPr id="155848" name="Text Box 200"/>
              <p:cNvSpPr txBox="1">
                <a:spLocks noChangeArrowheads="1"/>
              </p:cNvSpPr>
              <p:nvPr/>
            </p:nvSpPr>
            <p:spPr bwMode="auto">
              <a:xfrm>
                <a:off x="4606" y="2571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3e</a:t>
                </a:r>
              </a:p>
            </p:txBody>
          </p:sp>
          <p:sp>
            <p:nvSpPr>
              <p:cNvPr id="155849" name="Text Box 201"/>
              <p:cNvSpPr txBox="1">
                <a:spLocks noChangeArrowheads="1"/>
              </p:cNvSpPr>
              <p:nvPr/>
            </p:nvSpPr>
            <p:spPr bwMode="auto">
              <a:xfrm>
                <a:off x="4780" y="2487"/>
                <a:ext cx="6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-</a:t>
                </a:r>
                <a:r>
                  <a:rPr lang="en-US" sz="1600"/>
                  <a:t>2</a:t>
                </a:r>
                <a:r>
                  <a:rPr lang="en-US" sz="1800">
                    <a:sym typeface="Symbol" charset="0"/>
                  </a:rPr>
                  <a:t>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+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</a:t>
                </a:r>
                <a:r>
                  <a:rPr lang="en-US" sz="1600">
                    <a:sym typeface="Symbol" charset="0"/>
                  </a:rPr>
                  <a:t>2</a:t>
                </a:r>
                <a:r>
                  <a:rPr lang="en-US" sz="1800">
                    <a:sym typeface="Symbol" charset="0"/>
                  </a:rPr>
                  <a:t></a:t>
                </a:r>
                <a:r>
                  <a:rPr lang="en-US" sz="2400">
                    <a:sym typeface="Symbol" charset="0"/>
                  </a:rPr>
                  <a:t> </a:t>
                </a:r>
              </a:p>
            </p:txBody>
          </p:sp>
        </p:grpSp>
        <p:sp>
          <p:nvSpPr>
            <p:cNvPr id="155851" name="Text Box 203"/>
            <p:cNvSpPr txBox="1">
              <a:spLocks noChangeArrowheads="1"/>
            </p:cNvSpPr>
            <p:nvPr/>
          </p:nvSpPr>
          <p:spPr bwMode="auto">
            <a:xfrm>
              <a:off x="1752" y="3920"/>
              <a:ext cx="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Z = 1 +</a:t>
              </a:r>
              <a:r>
                <a:rPr lang="en-US" sz="1800"/>
                <a:t> </a:t>
              </a:r>
            </a:p>
          </p:txBody>
        </p:sp>
        <p:sp>
          <p:nvSpPr>
            <p:cNvPr id="155852" name="Text Box 204"/>
            <p:cNvSpPr txBox="1">
              <a:spLocks noChangeArrowheads="1"/>
            </p:cNvSpPr>
            <p:nvPr/>
          </p:nvSpPr>
          <p:spPr bwMode="auto">
            <a:xfrm>
              <a:off x="3064" y="392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+</a:t>
              </a:r>
              <a:r>
                <a:rPr lang="en-US" sz="1800"/>
                <a:t> </a:t>
              </a:r>
            </a:p>
          </p:txBody>
        </p:sp>
        <p:sp>
          <p:nvSpPr>
            <p:cNvPr id="155853" name="Text Box 205"/>
            <p:cNvSpPr txBox="1">
              <a:spLocks noChangeArrowheads="1"/>
            </p:cNvSpPr>
            <p:nvPr/>
          </p:nvSpPr>
          <p:spPr bwMode="auto">
            <a:xfrm>
              <a:off x="4048" y="392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+</a:t>
              </a:r>
              <a:r>
                <a:rPr lang="en-US" sz="1800"/>
                <a:t> </a:t>
              </a:r>
            </a:p>
          </p:txBody>
        </p:sp>
      </p:grpSp>
      <p:grpSp>
        <p:nvGrpSpPr>
          <p:cNvPr id="155854" name="Group 206"/>
          <p:cNvGrpSpPr>
            <a:grpSpLocks/>
          </p:cNvGrpSpPr>
          <p:nvPr/>
        </p:nvGrpSpPr>
        <p:grpSpPr bwMode="auto">
          <a:xfrm>
            <a:off x="7312025" y="2720975"/>
            <a:ext cx="1085850" cy="590550"/>
            <a:chOff x="4676" y="1714"/>
            <a:chExt cx="684" cy="372"/>
          </a:xfrm>
        </p:grpSpPr>
        <p:sp>
          <p:nvSpPr>
            <p:cNvPr id="155855" name="Text Box 207"/>
            <p:cNvSpPr txBox="1">
              <a:spLocks noChangeArrowheads="1"/>
            </p:cNvSpPr>
            <p:nvPr/>
          </p:nvSpPr>
          <p:spPr bwMode="auto">
            <a:xfrm>
              <a:off x="4676" y="1798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3e</a:t>
              </a:r>
            </a:p>
          </p:txBody>
        </p:sp>
        <p:sp>
          <p:nvSpPr>
            <p:cNvPr id="155856" name="Text Box 208"/>
            <p:cNvSpPr txBox="1">
              <a:spLocks noChangeArrowheads="1"/>
            </p:cNvSpPr>
            <p:nvPr/>
          </p:nvSpPr>
          <p:spPr bwMode="auto">
            <a:xfrm>
              <a:off x="4850" y="1714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-</a:t>
              </a:r>
              <a:r>
                <a:rPr lang="en-US" sz="1800">
                  <a:sym typeface="Symbol" charset="0"/>
                </a:rPr>
                <a:t>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+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</a:t>
              </a:r>
              <a:r>
                <a:rPr lang="en-US" sz="2400">
                  <a:sym typeface="Symbol" charset="0"/>
                </a:rPr>
                <a:t> </a:t>
              </a:r>
            </a:p>
          </p:txBody>
        </p:sp>
      </p:grpSp>
      <p:grpSp>
        <p:nvGrpSpPr>
          <p:cNvPr id="155858" name="Group 210"/>
          <p:cNvGrpSpPr>
            <a:grpSpLocks/>
          </p:cNvGrpSpPr>
          <p:nvPr/>
        </p:nvGrpSpPr>
        <p:grpSpPr bwMode="auto">
          <a:xfrm>
            <a:off x="7137400" y="3948113"/>
            <a:ext cx="1314450" cy="590550"/>
            <a:chOff x="4606" y="2487"/>
            <a:chExt cx="828" cy="372"/>
          </a:xfrm>
        </p:grpSpPr>
        <p:sp>
          <p:nvSpPr>
            <p:cNvPr id="155859" name="Text Box 211"/>
            <p:cNvSpPr txBox="1">
              <a:spLocks noChangeArrowheads="1"/>
            </p:cNvSpPr>
            <p:nvPr/>
          </p:nvSpPr>
          <p:spPr bwMode="auto">
            <a:xfrm>
              <a:off x="4606" y="2571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3e</a:t>
              </a:r>
            </a:p>
          </p:txBody>
        </p:sp>
        <p:sp>
          <p:nvSpPr>
            <p:cNvPr id="155860" name="Text Box 212"/>
            <p:cNvSpPr txBox="1">
              <a:spLocks noChangeArrowheads="1"/>
            </p:cNvSpPr>
            <p:nvPr/>
          </p:nvSpPr>
          <p:spPr bwMode="auto">
            <a:xfrm>
              <a:off x="4780" y="2487"/>
              <a:ext cx="6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-</a:t>
              </a:r>
              <a:r>
                <a:rPr lang="en-US" sz="1600"/>
                <a:t>2</a:t>
              </a:r>
              <a:r>
                <a:rPr lang="en-US" sz="1800">
                  <a:sym typeface="Symbol" charset="0"/>
                </a:rPr>
                <a:t>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+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</a:t>
              </a:r>
              <a:r>
                <a:rPr lang="en-US" sz="1600">
                  <a:sym typeface="Symbol" charset="0"/>
                </a:rPr>
                <a:t>2</a:t>
              </a:r>
              <a:r>
                <a:rPr lang="en-US" sz="1800">
                  <a:sym typeface="Symbol" charset="0"/>
                </a:rPr>
                <a:t></a:t>
              </a:r>
              <a:r>
                <a:rPr lang="en-US" sz="2400">
                  <a:sym typeface="Symbol" charset="0"/>
                </a:rPr>
                <a:t> </a:t>
              </a:r>
            </a:p>
          </p:txBody>
        </p:sp>
      </p:grpSp>
      <p:grpSp>
        <p:nvGrpSpPr>
          <p:cNvPr id="155861" name="Group 213"/>
          <p:cNvGrpSpPr>
            <a:grpSpLocks/>
          </p:cNvGrpSpPr>
          <p:nvPr/>
        </p:nvGrpSpPr>
        <p:grpSpPr bwMode="auto">
          <a:xfrm>
            <a:off x="7058025" y="5124450"/>
            <a:ext cx="1314450" cy="590550"/>
            <a:chOff x="4606" y="2487"/>
            <a:chExt cx="828" cy="372"/>
          </a:xfrm>
        </p:grpSpPr>
        <p:sp>
          <p:nvSpPr>
            <p:cNvPr id="155862" name="Text Box 214"/>
            <p:cNvSpPr txBox="1">
              <a:spLocks noChangeArrowheads="1"/>
            </p:cNvSpPr>
            <p:nvPr/>
          </p:nvSpPr>
          <p:spPr bwMode="auto">
            <a:xfrm>
              <a:off x="4606" y="2571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  e</a:t>
              </a:r>
            </a:p>
          </p:txBody>
        </p:sp>
        <p:sp>
          <p:nvSpPr>
            <p:cNvPr id="155863" name="Text Box 215"/>
            <p:cNvSpPr txBox="1">
              <a:spLocks noChangeArrowheads="1"/>
            </p:cNvSpPr>
            <p:nvPr/>
          </p:nvSpPr>
          <p:spPr bwMode="auto">
            <a:xfrm>
              <a:off x="4780" y="2487"/>
              <a:ext cx="6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-</a:t>
              </a:r>
              <a:r>
                <a:rPr lang="en-US" sz="1600"/>
                <a:t>2</a:t>
              </a:r>
              <a:r>
                <a:rPr lang="en-US" sz="1800">
                  <a:sym typeface="Symbol" charset="0"/>
                </a:rPr>
                <a:t>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+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</a:t>
              </a:r>
              <a:r>
                <a:rPr lang="en-US" sz="1600">
                  <a:sym typeface="Symbol" charset="0"/>
                </a:rPr>
                <a:t>3</a:t>
              </a:r>
              <a:r>
                <a:rPr lang="en-US" sz="1800">
                  <a:sym typeface="Symbol" charset="0"/>
                </a:rPr>
                <a:t></a:t>
              </a:r>
              <a:r>
                <a:rPr lang="en-US" sz="2400">
                  <a:sym typeface="Symbol" charset="0"/>
                </a:rPr>
                <a:t> </a:t>
              </a:r>
            </a:p>
          </p:txBody>
        </p:sp>
      </p:grpSp>
      <p:sp>
        <p:nvSpPr>
          <p:cNvPr id="155870" name="Text Box 222"/>
          <p:cNvSpPr txBox="1">
            <a:spLocks noChangeArrowheads="1"/>
          </p:cNvSpPr>
          <p:nvPr/>
        </p:nvSpPr>
        <p:spPr bwMode="auto">
          <a:xfrm>
            <a:off x="7373938" y="981075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Z(N</a:t>
            </a:r>
            <a:r>
              <a:rPr lang="en-US" sz="2400" b="1" baseline="-25000"/>
              <a:t>c</a:t>
            </a:r>
            <a:r>
              <a:rPr lang="en-US" sz="2400" b="1"/>
              <a:t>)</a:t>
            </a:r>
            <a:endParaRPr lang="en-US" sz="2400"/>
          </a:p>
        </p:txBody>
      </p:sp>
      <p:sp>
        <p:nvSpPr>
          <p:cNvPr id="155871" name="Text Box 223"/>
          <p:cNvSpPr txBox="1">
            <a:spLocks noChangeArrowheads="1"/>
          </p:cNvSpPr>
          <p:nvPr/>
        </p:nvSpPr>
        <p:spPr bwMode="auto">
          <a:xfrm>
            <a:off x="7640638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50" name="Rectangle 2"/>
          <p:cNvSpPr>
            <a:spLocks noChangeArrowheads="1"/>
          </p:cNvSpPr>
          <p:nvPr/>
        </p:nvSpPr>
        <p:spPr bwMode="auto">
          <a:xfrm>
            <a:off x="0" y="0"/>
            <a:ext cx="9144000" cy="9492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Solution to the DCM by Exact Enumeration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Test case: A simple two dimensional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92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36" name="Rectangle 160"/>
          <p:cNvSpPr>
            <a:spLocks noChangeArrowheads="1"/>
          </p:cNvSpPr>
          <p:nvPr/>
        </p:nvSpPr>
        <p:spPr bwMode="auto">
          <a:xfrm>
            <a:off x="4665663" y="3663950"/>
            <a:ext cx="523875" cy="2338388"/>
          </a:xfrm>
          <a:prstGeom prst="rect">
            <a:avLst/>
          </a:prstGeom>
          <a:solidFill>
            <a:srgbClr val="FFFF99">
              <a:alpha val="7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335" name="Rectangle 159"/>
          <p:cNvSpPr>
            <a:spLocks noChangeArrowheads="1"/>
          </p:cNvSpPr>
          <p:nvPr/>
        </p:nvSpPr>
        <p:spPr bwMode="auto">
          <a:xfrm>
            <a:off x="6411913" y="3663950"/>
            <a:ext cx="711200" cy="2338388"/>
          </a:xfrm>
          <a:prstGeom prst="rect">
            <a:avLst/>
          </a:prstGeom>
          <a:solidFill>
            <a:srgbClr val="FFFF99">
              <a:alpha val="7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330" name="Rectangle 154"/>
          <p:cNvSpPr>
            <a:spLocks noChangeArrowheads="1"/>
          </p:cNvSpPr>
          <p:nvPr/>
        </p:nvSpPr>
        <p:spPr bwMode="auto">
          <a:xfrm>
            <a:off x="0" y="3657600"/>
            <a:ext cx="4114800" cy="2336800"/>
          </a:xfrm>
          <a:prstGeom prst="rect">
            <a:avLst/>
          </a:prstGeom>
          <a:solidFill>
            <a:srgbClr val="FFFF99">
              <a:alpha val="7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78" name="Line 2"/>
          <p:cNvSpPr>
            <a:spLocks noChangeShapeType="1"/>
          </p:cNvSpPr>
          <p:nvPr/>
        </p:nvSpPr>
        <p:spPr bwMode="auto">
          <a:xfrm flipV="1">
            <a:off x="2762250" y="383063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79" name="Line 3"/>
          <p:cNvSpPr>
            <a:spLocks noChangeShapeType="1"/>
          </p:cNvSpPr>
          <p:nvPr/>
        </p:nvSpPr>
        <p:spPr bwMode="auto">
          <a:xfrm>
            <a:off x="2747963" y="385921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2687638" y="3798888"/>
            <a:ext cx="969962" cy="889000"/>
            <a:chOff x="429" y="893"/>
            <a:chExt cx="611" cy="560"/>
          </a:xfrm>
        </p:grpSpPr>
        <p:grpSp>
          <p:nvGrpSpPr>
            <p:cNvPr id="178181" name="Group 5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8182" name="Line 6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83" name="Line 7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84" name="Line 8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185" name="Oval 9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6" name="Oval 10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7" name="Oval 11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8" name="Oval 12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189" name="Line 13"/>
          <p:cNvSpPr>
            <a:spLocks noChangeShapeType="1"/>
          </p:cNvSpPr>
          <p:nvPr/>
        </p:nvSpPr>
        <p:spPr bwMode="auto">
          <a:xfrm>
            <a:off x="317500" y="385445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0" name="Line 14"/>
          <p:cNvSpPr>
            <a:spLocks noChangeShapeType="1"/>
          </p:cNvSpPr>
          <p:nvPr/>
        </p:nvSpPr>
        <p:spPr bwMode="auto">
          <a:xfrm>
            <a:off x="322263" y="385921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91" name="Group 15"/>
          <p:cNvGrpSpPr>
            <a:grpSpLocks/>
          </p:cNvGrpSpPr>
          <p:nvPr/>
        </p:nvGrpSpPr>
        <p:grpSpPr bwMode="auto">
          <a:xfrm>
            <a:off x="261938" y="3798888"/>
            <a:ext cx="969962" cy="889000"/>
            <a:chOff x="429" y="893"/>
            <a:chExt cx="611" cy="560"/>
          </a:xfrm>
        </p:grpSpPr>
        <p:grpSp>
          <p:nvGrpSpPr>
            <p:cNvPr id="178192" name="Group 16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8193" name="Line 17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94" name="Line 18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95" name="Line 19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196" name="Oval 20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7" name="Oval 21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8" name="Oval 22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9" name="Oval 23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00" name="Group 24"/>
          <p:cNvGrpSpPr>
            <a:grpSpLocks/>
          </p:cNvGrpSpPr>
          <p:nvPr/>
        </p:nvGrpSpPr>
        <p:grpSpPr bwMode="auto">
          <a:xfrm>
            <a:off x="1462088" y="4962525"/>
            <a:ext cx="969962" cy="889000"/>
            <a:chOff x="485" y="893"/>
            <a:chExt cx="611" cy="560"/>
          </a:xfrm>
        </p:grpSpPr>
        <p:sp>
          <p:nvSpPr>
            <p:cNvPr id="178201" name="Line 25"/>
            <p:cNvSpPr>
              <a:spLocks noChangeShapeType="1"/>
            </p:cNvSpPr>
            <p:nvPr/>
          </p:nvSpPr>
          <p:spPr bwMode="auto">
            <a:xfrm>
              <a:off x="520" y="928"/>
              <a:ext cx="54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2" name="Line 26"/>
            <p:cNvSpPr>
              <a:spLocks noChangeShapeType="1"/>
            </p:cNvSpPr>
            <p:nvPr/>
          </p:nvSpPr>
          <p:spPr bwMode="auto">
            <a:xfrm flipV="1">
              <a:off x="532" y="913"/>
              <a:ext cx="547" cy="4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3" name="Line 27"/>
            <p:cNvSpPr>
              <a:spLocks noChangeShapeType="1"/>
            </p:cNvSpPr>
            <p:nvPr/>
          </p:nvSpPr>
          <p:spPr bwMode="auto">
            <a:xfrm>
              <a:off x="523" y="931"/>
              <a:ext cx="558" cy="50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204" name="Group 28"/>
            <p:cNvGrpSpPr>
              <a:grpSpLocks/>
            </p:cNvGrpSpPr>
            <p:nvPr/>
          </p:nvGrpSpPr>
          <p:grpSpPr bwMode="auto">
            <a:xfrm>
              <a:off x="485" y="893"/>
              <a:ext cx="611" cy="560"/>
              <a:chOff x="429" y="893"/>
              <a:chExt cx="611" cy="560"/>
            </a:xfrm>
          </p:grpSpPr>
          <p:grpSp>
            <p:nvGrpSpPr>
              <p:cNvPr id="178205" name="Group 29"/>
              <p:cNvGrpSpPr>
                <a:grpSpLocks/>
              </p:cNvGrpSpPr>
              <p:nvPr/>
            </p:nvGrpSpPr>
            <p:grpSpPr bwMode="auto">
              <a:xfrm>
                <a:off x="449" y="912"/>
                <a:ext cx="571" cy="518"/>
                <a:chOff x="449" y="912"/>
                <a:chExt cx="571" cy="518"/>
              </a:xfrm>
            </p:grpSpPr>
            <p:sp>
              <p:nvSpPr>
                <p:cNvPr id="178206" name="Line 30"/>
                <p:cNvSpPr>
                  <a:spLocks noChangeShapeType="1"/>
                </p:cNvSpPr>
                <p:nvPr/>
              </p:nvSpPr>
              <p:spPr bwMode="auto">
                <a:xfrm>
                  <a:off x="1004" y="915"/>
                  <a:ext cx="0" cy="51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207" name="Line 31"/>
                <p:cNvSpPr>
                  <a:spLocks noChangeShapeType="1"/>
                </p:cNvSpPr>
                <p:nvPr/>
              </p:nvSpPr>
              <p:spPr bwMode="auto">
                <a:xfrm>
                  <a:off x="449" y="1429"/>
                  <a:ext cx="5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208" name="Line 32"/>
                <p:cNvSpPr>
                  <a:spLocks noChangeShapeType="1"/>
                </p:cNvSpPr>
                <p:nvPr/>
              </p:nvSpPr>
              <p:spPr bwMode="auto">
                <a:xfrm>
                  <a:off x="461" y="912"/>
                  <a:ext cx="0" cy="51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8209" name="Oval 33"/>
              <p:cNvSpPr>
                <a:spLocks noChangeArrowheads="1"/>
              </p:cNvSpPr>
              <p:nvPr/>
            </p:nvSpPr>
            <p:spPr bwMode="auto">
              <a:xfrm>
                <a:off x="976" y="893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10" name="Oval 34"/>
              <p:cNvSpPr>
                <a:spLocks noChangeArrowheads="1"/>
              </p:cNvSpPr>
              <p:nvPr/>
            </p:nvSpPr>
            <p:spPr bwMode="auto">
              <a:xfrm>
                <a:off x="976" y="1389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11" name="Oval 35"/>
              <p:cNvSpPr>
                <a:spLocks noChangeArrowheads="1"/>
              </p:cNvSpPr>
              <p:nvPr/>
            </p:nvSpPr>
            <p:spPr bwMode="auto">
              <a:xfrm>
                <a:off x="429" y="893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12" name="Oval 36"/>
              <p:cNvSpPr>
                <a:spLocks noChangeArrowheads="1"/>
              </p:cNvSpPr>
              <p:nvPr/>
            </p:nvSpPr>
            <p:spPr bwMode="auto">
              <a:xfrm>
                <a:off x="429" y="1389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8213" name="Group 37"/>
          <p:cNvGrpSpPr>
            <a:grpSpLocks/>
          </p:cNvGrpSpPr>
          <p:nvPr/>
        </p:nvGrpSpPr>
        <p:grpSpPr bwMode="auto">
          <a:xfrm>
            <a:off x="1462088" y="1497013"/>
            <a:ext cx="969962" cy="889000"/>
            <a:chOff x="429" y="893"/>
            <a:chExt cx="611" cy="560"/>
          </a:xfrm>
        </p:grpSpPr>
        <p:grpSp>
          <p:nvGrpSpPr>
            <p:cNvPr id="178214" name="Group 38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8215" name="Line 39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16" name="Line 40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17" name="Line 41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218" name="Oval 42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9" name="Oval 43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0" name="Oval 44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1" name="Oval 45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222" name="Line 46"/>
          <p:cNvSpPr>
            <a:spLocks noChangeShapeType="1"/>
          </p:cNvSpPr>
          <p:nvPr/>
        </p:nvSpPr>
        <p:spPr bwMode="auto">
          <a:xfrm flipV="1">
            <a:off x="336550" y="266858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223" name="Group 47"/>
          <p:cNvGrpSpPr>
            <a:grpSpLocks/>
          </p:cNvGrpSpPr>
          <p:nvPr/>
        </p:nvGrpSpPr>
        <p:grpSpPr bwMode="auto">
          <a:xfrm>
            <a:off x="261938" y="2636838"/>
            <a:ext cx="969962" cy="889000"/>
            <a:chOff x="429" y="893"/>
            <a:chExt cx="611" cy="560"/>
          </a:xfrm>
        </p:grpSpPr>
        <p:grpSp>
          <p:nvGrpSpPr>
            <p:cNvPr id="178224" name="Group 48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8225" name="Line 49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26" name="Line 50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27" name="Line 51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228" name="Oval 52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9" name="Oval 53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30" name="Oval 54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31" name="Oval 55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232" name="Line 56"/>
          <p:cNvSpPr>
            <a:spLocks noChangeShapeType="1"/>
          </p:cNvSpPr>
          <p:nvPr/>
        </p:nvSpPr>
        <p:spPr bwMode="auto">
          <a:xfrm>
            <a:off x="1524000" y="385445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33" name="Line 57"/>
          <p:cNvSpPr>
            <a:spLocks noChangeShapeType="1"/>
          </p:cNvSpPr>
          <p:nvPr/>
        </p:nvSpPr>
        <p:spPr bwMode="auto">
          <a:xfrm flipV="1">
            <a:off x="1543050" y="383063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234" name="Group 58"/>
          <p:cNvGrpSpPr>
            <a:grpSpLocks/>
          </p:cNvGrpSpPr>
          <p:nvPr/>
        </p:nvGrpSpPr>
        <p:grpSpPr bwMode="auto">
          <a:xfrm>
            <a:off x="1468438" y="3798888"/>
            <a:ext cx="969962" cy="889000"/>
            <a:chOff x="429" y="893"/>
            <a:chExt cx="611" cy="560"/>
          </a:xfrm>
        </p:grpSpPr>
        <p:grpSp>
          <p:nvGrpSpPr>
            <p:cNvPr id="178235" name="Group 59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8236" name="Line 60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37" name="Line 61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38" name="Line 62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239" name="Oval 63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40" name="Oval 64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41" name="Oval 65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42" name="Oval 66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243" name="Line 67"/>
          <p:cNvSpPr>
            <a:spLocks noChangeShapeType="1"/>
          </p:cNvSpPr>
          <p:nvPr/>
        </p:nvSpPr>
        <p:spPr bwMode="auto">
          <a:xfrm>
            <a:off x="2743200" y="269240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244" name="Group 68"/>
          <p:cNvGrpSpPr>
            <a:grpSpLocks/>
          </p:cNvGrpSpPr>
          <p:nvPr/>
        </p:nvGrpSpPr>
        <p:grpSpPr bwMode="auto">
          <a:xfrm>
            <a:off x="2687638" y="2636838"/>
            <a:ext cx="969962" cy="889000"/>
            <a:chOff x="429" y="893"/>
            <a:chExt cx="611" cy="560"/>
          </a:xfrm>
        </p:grpSpPr>
        <p:grpSp>
          <p:nvGrpSpPr>
            <p:cNvPr id="178245" name="Group 69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8246" name="Line 70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47" name="Line 71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48" name="Line 72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249" name="Oval 73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50" name="Oval 74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51" name="Oval 75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52" name="Oval 76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253" name="Line 77"/>
          <p:cNvSpPr>
            <a:spLocks noChangeShapeType="1"/>
          </p:cNvSpPr>
          <p:nvPr/>
        </p:nvSpPr>
        <p:spPr bwMode="auto">
          <a:xfrm>
            <a:off x="1528763" y="269716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254" name="Group 78"/>
          <p:cNvGrpSpPr>
            <a:grpSpLocks/>
          </p:cNvGrpSpPr>
          <p:nvPr/>
        </p:nvGrpSpPr>
        <p:grpSpPr bwMode="auto">
          <a:xfrm>
            <a:off x="1468438" y="2636838"/>
            <a:ext cx="969962" cy="889000"/>
            <a:chOff x="429" y="893"/>
            <a:chExt cx="611" cy="560"/>
          </a:xfrm>
        </p:grpSpPr>
        <p:grpSp>
          <p:nvGrpSpPr>
            <p:cNvPr id="178255" name="Group 79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8256" name="Line 80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57" name="Line 81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58" name="Line 82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259" name="Oval 83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60" name="Oval 84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61" name="Oval 85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62" name="Oval 86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263" name="Line 87"/>
          <p:cNvSpPr>
            <a:spLocks noChangeShapeType="1"/>
          </p:cNvSpPr>
          <p:nvPr/>
        </p:nvSpPr>
        <p:spPr bwMode="auto">
          <a:xfrm flipV="1">
            <a:off x="4114800" y="914400"/>
            <a:ext cx="0" cy="5070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64" name="Line 88"/>
          <p:cNvSpPr>
            <a:spLocks noChangeShapeType="1"/>
          </p:cNvSpPr>
          <p:nvPr/>
        </p:nvSpPr>
        <p:spPr bwMode="auto">
          <a:xfrm flipH="1" flipV="1">
            <a:off x="8464550" y="950913"/>
            <a:ext cx="14288" cy="505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65" name="Line 89"/>
          <p:cNvSpPr>
            <a:spLocks noChangeShapeType="1"/>
          </p:cNvSpPr>
          <p:nvPr/>
        </p:nvSpPr>
        <p:spPr bwMode="auto">
          <a:xfrm>
            <a:off x="-7938" y="1444625"/>
            <a:ext cx="8472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66" name="Text Box 90"/>
          <p:cNvSpPr txBox="1">
            <a:spLocks noChangeArrowheads="1"/>
          </p:cNvSpPr>
          <p:nvPr/>
        </p:nvSpPr>
        <p:spPr bwMode="auto">
          <a:xfrm>
            <a:off x="4116388" y="981075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</a:t>
            </a:r>
            <a:r>
              <a:rPr lang="en-US" sz="2400" b="1" baseline="-25000"/>
              <a:t>c</a:t>
            </a:r>
            <a:endParaRPr lang="en-US" sz="2400"/>
          </a:p>
        </p:txBody>
      </p:sp>
      <p:sp>
        <p:nvSpPr>
          <p:cNvPr id="178267" name="Line 91"/>
          <p:cNvSpPr>
            <a:spLocks noChangeShapeType="1"/>
          </p:cNvSpPr>
          <p:nvPr/>
        </p:nvSpPr>
        <p:spPr bwMode="auto">
          <a:xfrm flipV="1">
            <a:off x="4664075" y="914400"/>
            <a:ext cx="0" cy="508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68" name="Line 92"/>
          <p:cNvSpPr>
            <a:spLocks noChangeShapeType="1"/>
          </p:cNvSpPr>
          <p:nvPr/>
        </p:nvSpPr>
        <p:spPr bwMode="auto">
          <a:xfrm>
            <a:off x="-31750" y="3675063"/>
            <a:ext cx="851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69" name="Line 93"/>
          <p:cNvSpPr>
            <a:spLocks noChangeShapeType="1"/>
          </p:cNvSpPr>
          <p:nvPr/>
        </p:nvSpPr>
        <p:spPr bwMode="auto">
          <a:xfrm>
            <a:off x="-15875" y="5995988"/>
            <a:ext cx="8493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70" name="Line 94"/>
          <p:cNvSpPr>
            <a:spLocks noChangeShapeType="1"/>
          </p:cNvSpPr>
          <p:nvPr/>
        </p:nvSpPr>
        <p:spPr bwMode="auto">
          <a:xfrm>
            <a:off x="-23813" y="2522538"/>
            <a:ext cx="8491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71" name="Line 95"/>
          <p:cNvSpPr>
            <a:spLocks noChangeShapeType="1"/>
          </p:cNvSpPr>
          <p:nvPr/>
        </p:nvSpPr>
        <p:spPr bwMode="auto">
          <a:xfrm>
            <a:off x="-363538" y="4851400"/>
            <a:ext cx="8831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72" name="Text Box 96"/>
          <p:cNvSpPr txBox="1">
            <a:spLocks noChangeArrowheads="1"/>
          </p:cNvSpPr>
          <p:nvPr/>
        </p:nvSpPr>
        <p:spPr bwMode="auto">
          <a:xfrm>
            <a:off x="579438" y="981075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constraint topology</a:t>
            </a:r>
          </a:p>
        </p:txBody>
      </p:sp>
      <p:sp>
        <p:nvSpPr>
          <p:cNvPr id="178273" name="Text Box 97"/>
          <p:cNvSpPr txBox="1">
            <a:spLocks noChangeArrowheads="1"/>
          </p:cNvSpPr>
          <p:nvPr/>
        </p:nvSpPr>
        <p:spPr bwMode="auto">
          <a:xfrm>
            <a:off x="6445250" y="981075"/>
            <a:ext cx="65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ym typeface="Symbol" charset="0"/>
              </a:rPr>
              <a:t>S</a:t>
            </a:r>
            <a:endParaRPr lang="en-US" sz="2400"/>
          </a:p>
        </p:txBody>
      </p:sp>
      <p:sp>
        <p:nvSpPr>
          <p:cNvPr id="178274" name="Line 98"/>
          <p:cNvSpPr>
            <a:spLocks noChangeShapeType="1"/>
          </p:cNvSpPr>
          <p:nvPr/>
        </p:nvSpPr>
        <p:spPr bwMode="auto">
          <a:xfrm flipV="1">
            <a:off x="6416675" y="914400"/>
            <a:ext cx="0" cy="5072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75" name="Text Box 99"/>
          <p:cNvSpPr txBox="1">
            <a:spLocks noChangeArrowheads="1"/>
          </p:cNvSpPr>
          <p:nvPr/>
        </p:nvSpPr>
        <p:spPr bwMode="auto">
          <a:xfrm>
            <a:off x="4770438" y="9810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</a:t>
            </a:r>
            <a:endParaRPr lang="en-US" sz="2400"/>
          </a:p>
        </p:txBody>
      </p:sp>
      <p:sp>
        <p:nvSpPr>
          <p:cNvPr id="178276" name="Text Box 100"/>
          <p:cNvSpPr txBox="1">
            <a:spLocks noChangeArrowheads="1"/>
          </p:cNvSpPr>
          <p:nvPr/>
        </p:nvSpPr>
        <p:spPr bwMode="auto">
          <a:xfrm>
            <a:off x="4224338" y="5257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178277" name="Text Box 101"/>
          <p:cNvSpPr txBox="1">
            <a:spLocks noChangeArrowheads="1"/>
          </p:cNvSpPr>
          <p:nvPr/>
        </p:nvSpPr>
        <p:spPr bwMode="auto">
          <a:xfrm>
            <a:off x="5254625" y="5257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78278" name="Text Box 102"/>
          <p:cNvSpPr txBox="1">
            <a:spLocks noChangeArrowheads="1"/>
          </p:cNvSpPr>
          <p:nvPr/>
        </p:nvSpPr>
        <p:spPr bwMode="auto">
          <a:xfrm>
            <a:off x="5743575" y="525780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000"/>
              <a:t>3</a:t>
            </a:r>
            <a:r>
              <a:rPr lang="en-US" sz="2400">
                <a:sym typeface="Symbol" charset="0"/>
              </a:rPr>
              <a:t> </a:t>
            </a:r>
          </a:p>
        </p:txBody>
      </p:sp>
      <p:sp>
        <p:nvSpPr>
          <p:cNvPr id="178279" name="Text Box 103"/>
          <p:cNvSpPr txBox="1">
            <a:spLocks noChangeArrowheads="1"/>
          </p:cNvSpPr>
          <p:nvPr/>
        </p:nvSpPr>
        <p:spPr bwMode="auto">
          <a:xfrm>
            <a:off x="4224338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78280" name="Text Box 104"/>
          <p:cNvSpPr txBox="1">
            <a:spLocks noChangeArrowheads="1"/>
          </p:cNvSpPr>
          <p:nvPr/>
        </p:nvSpPr>
        <p:spPr bwMode="auto">
          <a:xfrm>
            <a:off x="4770438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</a:t>
            </a:r>
          </a:p>
        </p:txBody>
      </p:sp>
      <p:sp>
        <p:nvSpPr>
          <p:cNvPr id="178281" name="Text Box 105"/>
          <p:cNvSpPr txBox="1">
            <a:spLocks noChangeArrowheads="1"/>
          </p:cNvSpPr>
          <p:nvPr/>
        </p:nvSpPr>
        <p:spPr bwMode="auto">
          <a:xfrm>
            <a:off x="7640638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78282" name="Line 106"/>
          <p:cNvSpPr>
            <a:spLocks noChangeShapeType="1"/>
          </p:cNvSpPr>
          <p:nvPr/>
        </p:nvSpPr>
        <p:spPr bwMode="auto">
          <a:xfrm flipV="1">
            <a:off x="7132638" y="914400"/>
            <a:ext cx="0" cy="508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83" name="Text Box 107"/>
          <p:cNvSpPr txBox="1">
            <a:spLocks noChangeArrowheads="1"/>
          </p:cNvSpPr>
          <p:nvPr/>
        </p:nvSpPr>
        <p:spPr bwMode="auto">
          <a:xfrm>
            <a:off x="5237163" y="1020763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ym typeface="Symbol" charset="0"/>
              </a:rPr>
              <a:t></a:t>
            </a:r>
            <a:endParaRPr lang="en-US" sz="2400"/>
          </a:p>
        </p:txBody>
      </p:sp>
      <p:sp>
        <p:nvSpPr>
          <p:cNvPr id="178284" name="Line 108"/>
          <p:cNvSpPr>
            <a:spLocks noChangeShapeType="1"/>
          </p:cNvSpPr>
          <p:nvPr/>
        </p:nvSpPr>
        <p:spPr bwMode="auto">
          <a:xfrm flipV="1">
            <a:off x="5187950" y="914400"/>
            <a:ext cx="0" cy="508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85" name="Text Box 109"/>
          <p:cNvSpPr txBox="1">
            <a:spLocks noChangeArrowheads="1"/>
          </p:cNvSpPr>
          <p:nvPr/>
        </p:nvSpPr>
        <p:spPr bwMode="auto">
          <a:xfrm>
            <a:off x="6578600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78286" name="Text Box 110"/>
          <p:cNvSpPr txBox="1">
            <a:spLocks noChangeArrowheads="1"/>
          </p:cNvSpPr>
          <p:nvPr/>
        </p:nvSpPr>
        <p:spPr bwMode="auto">
          <a:xfrm>
            <a:off x="7373938" y="981075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Z(N</a:t>
            </a:r>
            <a:r>
              <a:rPr lang="en-US" sz="2400" b="1" baseline="-25000"/>
              <a:t>c</a:t>
            </a:r>
            <a:r>
              <a:rPr lang="en-US" sz="2400" b="1"/>
              <a:t>)</a:t>
            </a:r>
            <a:endParaRPr lang="en-US" sz="2400"/>
          </a:p>
        </p:txBody>
      </p:sp>
      <p:sp>
        <p:nvSpPr>
          <p:cNvPr id="178287" name="Line 111"/>
          <p:cNvSpPr>
            <a:spLocks noChangeShapeType="1"/>
          </p:cNvSpPr>
          <p:nvPr/>
        </p:nvSpPr>
        <p:spPr bwMode="auto">
          <a:xfrm flipV="1">
            <a:off x="5695950" y="914400"/>
            <a:ext cx="0" cy="508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88" name="Text Box 112"/>
          <p:cNvSpPr txBox="1">
            <a:spLocks noChangeArrowheads="1"/>
          </p:cNvSpPr>
          <p:nvPr/>
        </p:nvSpPr>
        <p:spPr bwMode="auto">
          <a:xfrm>
            <a:off x="5719763" y="981075"/>
            <a:ext cx="65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ym typeface="Symbol" charset="0"/>
              </a:rPr>
              <a:t>H</a:t>
            </a:r>
            <a:endParaRPr lang="en-US" sz="2400"/>
          </a:p>
        </p:txBody>
      </p:sp>
      <p:sp>
        <p:nvSpPr>
          <p:cNvPr id="178289" name="Text Box 113"/>
          <p:cNvSpPr txBox="1">
            <a:spLocks noChangeArrowheads="1"/>
          </p:cNvSpPr>
          <p:nvPr/>
        </p:nvSpPr>
        <p:spPr bwMode="auto">
          <a:xfrm>
            <a:off x="5864225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78290" name="Text Box 114"/>
          <p:cNvSpPr txBox="1">
            <a:spLocks noChangeArrowheads="1"/>
          </p:cNvSpPr>
          <p:nvPr/>
        </p:nvSpPr>
        <p:spPr bwMode="auto">
          <a:xfrm>
            <a:off x="5257800" y="17557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78291" name="Text Box 115"/>
          <p:cNvSpPr txBox="1">
            <a:spLocks noChangeArrowheads="1"/>
          </p:cNvSpPr>
          <p:nvPr/>
        </p:nvSpPr>
        <p:spPr bwMode="auto">
          <a:xfrm>
            <a:off x="4770438" y="5257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78292" name="Text Box 116"/>
          <p:cNvSpPr txBox="1">
            <a:spLocks noChangeArrowheads="1"/>
          </p:cNvSpPr>
          <p:nvPr/>
        </p:nvSpPr>
        <p:spPr bwMode="auto">
          <a:xfrm>
            <a:off x="6465888" y="5257800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000"/>
              <a:t>2</a:t>
            </a:r>
            <a:r>
              <a:rPr lang="en-US" sz="2400">
                <a:sym typeface="Symbol" charset="0"/>
              </a:rPr>
              <a:t> </a:t>
            </a:r>
          </a:p>
        </p:txBody>
      </p:sp>
      <p:sp>
        <p:nvSpPr>
          <p:cNvPr id="178293" name="Text Box 117"/>
          <p:cNvSpPr txBox="1">
            <a:spLocks noChangeArrowheads="1"/>
          </p:cNvSpPr>
          <p:nvPr/>
        </p:nvSpPr>
        <p:spPr bwMode="auto">
          <a:xfrm>
            <a:off x="4224338" y="285432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78294" name="Text Box 118"/>
          <p:cNvSpPr txBox="1">
            <a:spLocks noChangeArrowheads="1"/>
          </p:cNvSpPr>
          <p:nvPr/>
        </p:nvSpPr>
        <p:spPr bwMode="auto">
          <a:xfrm>
            <a:off x="5254625" y="285432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178295" name="Text Box 119"/>
          <p:cNvSpPr txBox="1">
            <a:spLocks noChangeArrowheads="1"/>
          </p:cNvSpPr>
          <p:nvPr/>
        </p:nvSpPr>
        <p:spPr bwMode="auto">
          <a:xfrm>
            <a:off x="5830888" y="2854325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400">
                <a:sym typeface="Symbol" charset="0"/>
              </a:rPr>
              <a:t> </a:t>
            </a:r>
          </a:p>
        </p:txBody>
      </p:sp>
      <p:sp>
        <p:nvSpPr>
          <p:cNvPr id="178296" name="Text Box 120"/>
          <p:cNvSpPr txBox="1">
            <a:spLocks noChangeArrowheads="1"/>
          </p:cNvSpPr>
          <p:nvPr/>
        </p:nvSpPr>
        <p:spPr bwMode="auto">
          <a:xfrm>
            <a:off x="4770438" y="285432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78297" name="Text Box 121"/>
          <p:cNvSpPr txBox="1">
            <a:spLocks noChangeArrowheads="1"/>
          </p:cNvSpPr>
          <p:nvPr/>
        </p:nvSpPr>
        <p:spPr bwMode="auto">
          <a:xfrm>
            <a:off x="6556375" y="2854325"/>
            <a:ext cx="45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400">
                <a:sym typeface="Symbol" charset="0"/>
              </a:rPr>
              <a:t> </a:t>
            </a:r>
          </a:p>
        </p:txBody>
      </p:sp>
      <p:sp>
        <p:nvSpPr>
          <p:cNvPr id="178298" name="Text Box 122"/>
          <p:cNvSpPr txBox="1">
            <a:spLocks noChangeArrowheads="1"/>
          </p:cNvSpPr>
          <p:nvPr/>
        </p:nvSpPr>
        <p:spPr bwMode="auto">
          <a:xfrm>
            <a:off x="4224338" y="40814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</a:t>
            </a:r>
          </a:p>
        </p:txBody>
      </p:sp>
      <p:sp>
        <p:nvSpPr>
          <p:cNvPr id="178299" name="Text Box 123"/>
          <p:cNvSpPr txBox="1">
            <a:spLocks noChangeArrowheads="1"/>
          </p:cNvSpPr>
          <p:nvPr/>
        </p:nvSpPr>
        <p:spPr bwMode="auto">
          <a:xfrm>
            <a:off x="5254625" y="40814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178300" name="Text Box 124"/>
          <p:cNvSpPr txBox="1">
            <a:spLocks noChangeArrowheads="1"/>
          </p:cNvSpPr>
          <p:nvPr/>
        </p:nvSpPr>
        <p:spPr bwMode="auto">
          <a:xfrm>
            <a:off x="5743575" y="4081463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000"/>
              <a:t>2</a:t>
            </a:r>
            <a:r>
              <a:rPr lang="en-US" sz="2400">
                <a:sym typeface="Symbol" charset="0"/>
              </a:rPr>
              <a:t> </a:t>
            </a:r>
          </a:p>
        </p:txBody>
      </p:sp>
      <p:sp>
        <p:nvSpPr>
          <p:cNvPr id="178301" name="Text Box 125"/>
          <p:cNvSpPr txBox="1">
            <a:spLocks noChangeArrowheads="1"/>
          </p:cNvSpPr>
          <p:nvPr/>
        </p:nvSpPr>
        <p:spPr bwMode="auto">
          <a:xfrm>
            <a:off x="4770438" y="40814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78302" name="Text Box 126"/>
          <p:cNvSpPr txBox="1">
            <a:spLocks noChangeArrowheads="1"/>
          </p:cNvSpPr>
          <p:nvPr/>
        </p:nvSpPr>
        <p:spPr bwMode="auto">
          <a:xfrm>
            <a:off x="6465888" y="4081463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</a:t>
            </a:r>
            <a:r>
              <a:rPr lang="en-US" sz="2000"/>
              <a:t>2</a:t>
            </a:r>
            <a:r>
              <a:rPr lang="en-US" sz="2400">
                <a:sym typeface="Symbol" charset="0"/>
              </a:rPr>
              <a:t> </a:t>
            </a:r>
          </a:p>
        </p:txBody>
      </p:sp>
      <p:grpSp>
        <p:nvGrpSpPr>
          <p:cNvPr id="178303" name="Group 127"/>
          <p:cNvGrpSpPr>
            <a:grpSpLocks/>
          </p:cNvGrpSpPr>
          <p:nvPr/>
        </p:nvGrpSpPr>
        <p:grpSpPr bwMode="auto">
          <a:xfrm>
            <a:off x="3492500" y="6069013"/>
            <a:ext cx="5083175" cy="611187"/>
            <a:chOff x="1752" y="3831"/>
            <a:chExt cx="3202" cy="385"/>
          </a:xfrm>
        </p:grpSpPr>
        <p:grpSp>
          <p:nvGrpSpPr>
            <p:cNvPr id="178304" name="Group 128"/>
            <p:cNvGrpSpPr>
              <a:grpSpLocks/>
            </p:cNvGrpSpPr>
            <p:nvPr/>
          </p:nvGrpSpPr>
          <p:grpSpPr bwMode="auto">
            <a:xfrm>
              <a:off x="4126" y="3844"/>
              <a:ext cx="828" cy="372"/>
              <a:chOff x="4606" y="2487"/>
              <a:chExt cx="828" cy="372"/>
            </a:xfrm>
          </p:grpSpPr>
          <p:sp>
            <p:nvSpPr>
              <p:cNvPr id="178305" name="Text Box 129"/>
              <p:cNvSpPr txBox="1">
                <a:spLocks noChangeArrowheads="1"/>
              </p:cNvSpPr>
              <p:nvPr/>
            </p:nvSpPr>
            <p:spPr bwMode="auto">
              <a:xfrm>
                <a:off x="4606" y="2571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  e</a:t>
                </a:r>
              </a:p>
            </p:txBody>
          </p:sp>
          <p:sp>
            <p:nvSpPr>
              <p:cNvPr id="178306" name="Text Box 130"/>
              <p:cNvSpPr txBox="1">
                <a:spLocks noChangeArrowheads="1"/>
              </p:cNvSpPr>
              <p:nvPr/>
            </p:nvSpPr>
            <p:spPr bwMode="auto">
              <a:xfrm>
                <a:off x="4780" y="2487"/>
                <a:ext cx="6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-</a:t>
                </a:r>
                <a:r>
                  <a:rPr lang="en-US" sz="1600"/>
                  <a:t>2</a:t>
                </a:r>
                <a:r>
                  <a:rPr lang="en-US" sz="1800">
                    <a:sym typeface="Symbol" charset="0"/>
                  </a:rPr>
                  <a:t>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+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</a:t>
                </a:r>
                <a:r>
                  <a:rPr lang="en-US" sz="1600">
                    <a:sym typeface="Symbol" charset="0"/>
                  </a:rPr>
                  <a:t>3</a:t>
                </a:r>
                <a:r>
                  <a:rPr lang="en-US" sz="1800">
                    <a:sym typeface="Symbol" charset="0"/>
                  </a:rPr>
                  <a:t></a:t>
                </a:r>
                <a:r>
                  <a:rPr lang="en-US" sz="2400">
                    <a:sym typeface="Symbol" charset="0"/>
                  </a:rPr>
                  <a:t> </a:t>
                </a:r>
              </a:p>
            </p:txBody>
          </p:sp>
        </p:grpSp>
        <p:grpSp>
          <p:nvGrpSpPr>
            <p:cNvPr id="178307" name="Group 131"/>
            <p:cNvGrpSpPr>
              <a:grpSpLocks/>
            </p:cNvGrpSpPr>
            <p:nvPr/>
          </p:nvGrpSpPr>
          <p:grpSpPr bwMode="auto">
            <a:xfrm>
              <a:off x="2430" y="3834"/>
              <a:ext cx="684" cy="372"/>
              <a:chOff x="4676" y="1714"/>
              <a:chExt cx="684" cy="372"/>
            </a:xfrm>
          </p:grpSpPr>
          <p:sp>
            <p:nvSpPr>
              <p:cNvPr id="178308" name="Text Box 132"/>
              <p:cNvSpPr txBox="1">
                <a:spLocks noChangeArrowheads="1"/>
              </p:cNvSpPr>
              <p:nvPr/>
            </p:nvSpPr>
            <p:spPr bwMode="auto">
              <a:xfrm>
                <a:off x="4676" y="1798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3e</a:t>
                </a:r>
              </a:p>
            </p:txBody>
          </p:sp>
          <p:sp>
            <p:nvSpPr>
              <p:cNvPr id="178309" name="Text Box 133"/>
              <p:cNvSpPr txBox="1">
                <a:spLocks noChangeArrowheads="1"/>
              </p:cNvSpPr>
              <p:nvPr/>
            </p:nvSpPr>
            <p:spPr bwMode="auto">
              <a:xfrm>
                <a:off x="4850" y="1714"/>
                <a:ext cx="51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-</a:t>
                </a:r>
                <a:r>
                  <a:rPr lang="en-US" sz="1800">
                    <a:sym typeface="Symbol" charset="0"/>
                  </a:rPr>
                  <a:t>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+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</a:t>
                </a:r>
                <a:r>
                  <a:rPr lang="en-US" sz="2400">
                    <a:sym typeface="Symbol" charset="0"/>
                  </a:rPr>
                  <a:t> </a:t>
                </a:r>
              </a:p>
            </p:txBody>
          </p:sp>
        </p:grpSp>
        <p:grpSp>
          <p:nvGrpSpPr>
            <p:cNvPr id="178310" name="Group 134"/>
            <p:cNvGrpSpPr>
              <a:grpSpLocks/>
            </p:cNvGrpSpPr>
            <p:nvPr/>
          </p:nvGrpSpPr>
          <p:grpSpPr bwMode="auto">
            <a:xfrm>
              <a:off x="3248" y="3831"/>
              <a:ext cx="828" cy="372"/>
              <a:chOff x="4606" y="2487"/>
              <a:chExt cx="828" cy="372"/>
            </a:xfrm>
          </p:grpSpPr>
          <p:sp>
            <p:nvSpPr>
              <p:cNvPr id="178311" name="Text Box 135"/>
              <p:cNvSpPr txBox="1">
                <a:spLocks noChangeArrowheads="1"/>
              </p:cNvSpPr>
              <p:nvPr/>
            </p:nvSpPr>
            <p:spPr bwMode="auto">
              <a:xfrm>
                <a:off x="4606" y="2571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3e</a:t>
                </a:r>
              </a:p>
            </p:txBody>
          </p:sp>
          <p:sp>
            <p:nvSpPr>
              <p:cNvPr id="178312" name="Text Box 136"/>
              <p:cNvSpPr txBox="1">
                <a:spLocks noChangeArrowheads="1"/>
              </p:cNvSpPr>
              <p:nvPr/>
            </p:nvSpPr>
            <p:spPr bwMode="auto">
              <a:xfrm>
                <a:off x="4780" y="2487"/>
                <a:ext cx="6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-</a:t>
                </a:r>
                <a:r>
                  <a:rPr lang="en-US" sz="1600"/>
                  <a:t>2</a:t>
                </a:r>
                <a:r>
                  <a:rPr lang="en-US" sz="1800">
                    <a:sym typeface="Symbol" charset="0"/>
                  </a:rPr>
                  <a:t>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+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</a:t>
                </a:r>
                <a:r>
                  <a:rPr lang="en-US" sz="1600">
                    <a:sym typeface="Symbol" charset="0"/>
                  </a:rPr>
                  <a:t>2</a:t>
                </a:r>
                <a:r>
                  <a:rPr lang="en-US" sz="1800">
                    <a:sym typeface="Symbol" charset="0"/>
                  </a:rPr>
                  <a:t></a:t>
                </a:r>
                <a:r>
                  <a:rPr lang="en-US" sz="2400">
                    <a:sym typeface="Symbol" charset="0"/>
                  </a:rPr>
                  <a:t> </a:t>
                </a:r>
              </a:p>
            </p:txBody>
          </p:sp>
        </p:grpSp>
        <p:sp>
          <p:nvSpPr>
            <p:cNvPr id="178313" name="Text Box 137"/>
            <p:cNvSpPr txBox="1">
              <a:spLocks noChangeArrowheads="1"/>
            </p:cNvSpPr>
            <p:nvPr/>
          </p:nvSpPr>
          <p:spPr bwMode="auto">
            <a:xfrm>
              <a:off x="1752" y="3920"/>
              <a:ext cx="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Z = 1 +</a:t>
              </a:r>
              <a:r>
                <a:rPr lang="en-US" sz="1800"/>
                <a:t> </a:t>
              </a:r>
            </a:p>
          </p:txBody>
        </p:sp>
        <p:sp>
          <p:nvSpPr>
            <p:cNvPr id="178314" name="Text Box 138"/>
            <p:cNvSpPr txBox="1">
              <a:spLocks noChangeArrowheads="1"/>
            </p:cNvSpPr>
            <p:nvPr/>
          </p:nvSpPr>
          <p:spPr bwMode="auto">
            <a:xfrm>
              <a:off x="3064" y="392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+</a:t>
              </a:r>
              <a:r>
                <a:rPr lang="en-US" sz="1800"/>
                <a:t> </a:t>
              </a:r>
            </a:p>
          </p:txBody>
        </p:sp>
        <p:sp>
          <p:nvSpPr>
            <p:cNvPr id="178315" name="Text Box 139"/>
            <p:cNvSpPr txBox="1">
              <a:spLocks noChangeArrowheads="1"/>
            </p:cNvSpPr>
            <p:nvPr/>
          </p:nvSpPr>
          <p:spPr bwMode="auto">
            <a:xfrm>
              <a:off x="4048" y="392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+</a:t>
              </a:r>
              <a:r>
                <a:rPr lang="en-US" sz="1800"/>
                <a:t> </a:t>
              </a:r>
            </a:p>
          </p:txBody>
        </p:sp>
      </p:grpSp>
      <p:grpSp>
        <p:nvGrpSpPr>
          <p:cNvPr id="178316" name="Group 140"/>
          <p:cNvGrpSpPr>
            <a:grpSpLocks/>
          </p:cNvGrpSpPr>
          <p:nvPr/>
        </p:nvGrpSpPr>
        <p:grpSpPr bwMode="auto">
          <a:xfrm>
            <a:off x="7312025" y="2720975"/>
            <a:ext cx="1085850" cy="590550"/>
            <a:chOff x="4676" y="1714"/>
            <a:chExt cx="684" cy="372"/>
          </a:xfrm>
        </p:grpSpPr>
        <p:sp>
          <p:nvSpPr>
            <p:cNvPr id="178317" name="Text Box 141"/>
            <p:cNvSpPr txBox="1">
              <a:spLocks noChangeArrowheads="1"/>
            </p:cNvSpPr>
            <p:nvPr/>
          </p:nvSpPr>
          <p:spPr bwMode="auto">
            <a:xfrm>
              <a:off x="4676" y="1798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3e</a:t>
              </a:r>
            </a:p>
          </p:txBody>
        </p:sp>
        <p:sp>
          <p:nvSpPr>
            <p:cNvPr id="178318" name="Text Box 142"/>
            <p:cNvSpPr txBox="1">
              <a:spLocks noChangeArrowheads="1"/>
            </p:cNvSpPr>
            <p:nvPr/>
          </p:nvSpPr>
          <p:spPr bwMode="auto">
            <a:xfrm>
              <a:off x="4850" y="1714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-</a:t>
              </a:r>
              <a:r>
                <a:rPr lang="en-US" sz="1800">
                  <a:sym typeface="Symbol" charset="0"/>
                </a:rPr>
                <a:t>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+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</a:t>
              </a:r>
              <a:r>
                <a:rPr lang="en-US" sz="2400">
                  <a:sym typeface="Symbol" charset="0"/>
                </a:rPr>
                <a:t> </a:t>
              </a:r>
            </a:p>
          </p:txBody>
        </p:sp>
      </p:grpSp>
      <p:grpSp>
        <p:nvGrpSpPr>
          <p:cNvPr id="178319" name="Group 143"/>
          <p:cNvGrpSpPr>
            <a:grpSpLocks/>
          </p:cNvGrpSpPr>
          <p:nvPr/>
        </p:nvGrpSpPr>
        <p:grpSpPr bwMode="auto">
          <a:xfrm>
            <a:off x="7137400" y="3948113"/>
            <a:ext cx="1314450" cy="590550"/>
            <a:chOff x="4606" y="2487"/>
            <a:chExt cx="828" cy="372"/>
          </a:xfrm>
        </p:grpSpPr>
        <p:sp>
          <p:nvSpPr>
            <p:cNvPr id="178320" name="Text Box 144"/>
            <p:cNvSpPr txBox="1">
              <a:spLocks noChangeArrowheads="1"/>
            </p:cNvSpPr>
            <p:nvPr/>
          </p:nvSpPr>
          <p:spPr bwMode="auto">
            <a:xfrm>
              <a:off x="4606" y="2571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3e</a:t>
              </a:r>
            </a:p>
          </p:txBody>
        </p:sp>
        <p:sp>
          <p:nvSpPr>
            <p:cNvPr id="178321" name="Text Box 145"/>
            <p:cNvSpPr txBox="1">
              <a:spLocks noChangeArrowheads="1"/>
            </p:cNvSpPr>
            <p:nvPr/>
          </p:nvSpPr>
          <p:spPr bwMode="auto">
            <a:xfrm>
              <a:off x="4780" y="2487"/>
              <a:ext cx="6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-</a:t>
              </a:r>
              <a:r>
                <a:rPr lang="en-US" sz="1600"/>
                <a:t>2</a:t>
              </a:r>
              <a:r>
                <a:rPr lang="en-US" sz="1800">
                  <a:sym typeface="Symbol" charset="0"/>
                </a:rPr>
                <a:t>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+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</a:t>
              </a:r>
              <a:r>
                <a:rPr lang="en-US" sz="1600">
                  <a:sym typeface="Symbol" charset="0"/>
                </a:rPr>
                <a:t>2</a:t>
              </a:r>
              <a:r>
                <a:rPr lang="en-US" sz="1800">
                  <a:sym typeface="Symbol" charset="0"/>
                </a:rPr>
                <a:t></a:t>
              </a:r>
              <a:r>
                <a:rPr lang="en-US" sz="2400">
                  <a:sym typeface="Symbol" charset="0"/>
                </a:rPr>
                <a:t> </a:t>
              </a:r>
            </a:p>
          </p:txBody>
        </p:sp>
      </p:grpSp>
      <p:grpSp>
        <p:nvGrpSpPr>
          <p:cNvPr id="178322" name="Group 146"/>
          <p:cNvGrpSpPr>
            <a:grpSpLocks/>
          </p:cNvGrpSpPr>
          <p:nvPr/>
        </p:nvGrpSpPr>
        <p:grpSpPr bwMode="auto">
          <a:xfrm>
            <a:off x="7058025" y="5124450"/>
            <a:ext cx="1314450" cy="590550"/>
            <a:chOff x="4606" y="2487"/>
            <a:chExt cx="828" cy="372"/>
          </a:xfrm>
        </p:grpSpPr>
        <p:sp>
          <p:nvSpPr>
            <p:cNvPr id="178323" name="Text Box 147"/>
            <p:cNvSpPr txBox="1">
              <a:spLocks noChangeArrowheads="1"/>
            </p:cNvSpPr>
            <p:nvPr/>
          </p:nvSpPr>
          <p:spPr bwMode="auto">
            <a:xfrm>
              <a:off x="4606" y="2571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  e</a:t>
              </a:r>
            </a:p>
          </p:txBody>
        </p:sp>
        <p:sp>
          <p:nvSpPr>
            <p:cNvPr id="178324" name="Text Box 148"/>
            <p:cNvSpPr txBox="1">
              <a:spLocks noChangeArrowheads="1"/>
            </p:cNvSpPr>
            <p:nvPr/>
          </p:nvSpPr>
          <p:spPr bwMode="auto">
            <a:xfrm>
              <a:off x="4780" y="2487"/>
              <a:ext cx="6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-</a:t>
              </a:r>
              <a:r>
                <a:rPr lang="en-US" sz="1600"/>
                <a:t>2</a:t>
              </a:r>
              <a:r>
                <a:rPr lang="en-US" sz="1800">
                  <a:sym typeface="Symbol" charset="0"/>
                </a:rPr>
                <a:t>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+</a:t>
              </a:r>
              <a:r>
                <a:rPr lang="en-US" sz="1800" baseline="-25000">
                  <a:sym typeface="Symbol" charset="0"/>
                </a:rPr>
                <a:t> </a:t>
              </a:r>
              <a:r>
                <a:rPr lang="en-US" sz="1800">
                  <a:sym typeface="Symbol" charset="0"/>
                </a:rPr>
                <a:t></a:t>
              </a:r>
              <a:r>
                <a:rPr lang="en-US" sz="1600">
                  <a:sym typeface="Symbol" charset="0"/>
                </a:rPr>
                <a:t>3</a:t>
              </a:r>
              <a:r>
                <a:rPr lang="en-US" sz="1800">
                  <a:sym typeface="Symbol" charset="0"/>
                </a:rPr>
                <a:t></a:t>
              </a:r>
              <a:r>
                <a:rPr lang="en-US" sz="2400">
                  <a:sym typeface="Symbol" charset="0"/>
                </a:rPr>
                <a:t> </a:t>
              </a:r>
            </a:p>
          </p:txBody>
        </p:sp>
      </p:grpSp>
      <p:sp>
        <p:nvSpPr>
          <p:cNvPr id="178326" name="Text Box 150"/>
          <p:cNvSpPr txBox="1">
            <a:spLocks noChangeArrowheads="1"/>
          </p:cNvSpPr>
          <p:nvPr/>
        </p:nvSpPr>
        <p:spPr bwMode="auto">
          <a:xfrm>
            <a:off x="2563813" y="5267325"/>
            <a:ext cx="1500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nonadditive</a:t>
            </a:r>
          </a:p>
        </p:txBody>
      </p:sp>
      <p:sp>
        <p:nvSpPr>
          <p:cNvPr id="178331" name="AutoShape 155"/>
          <p:cNvSpPr>
            <a:spLocks noChangeArrowheads="1"/>
          </p:cNvSpPr>
          <p:nvPr/>
        </p:nvSpPr>
        <p:spPr bwMode="auto">
          <a:xfrm rot="-5400000">
            <a:off x="738981" y="6085682"/>
            <a:ext cx="415925" cy="30321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332" name="Text Box 156"/>
          <p:cNvSpPr txBox="1">
            <a:spLocks noChangeArrowheads="1"/>
          </p:cNvSpPr>
          <p:nvPr/>
        </p:nvSpPr>
        <p:spPr bwMode="auto">
          <a:xfrm>
            <a:off x="180975" y="6450013"/>
            <a:ext cx="1531938" cy="352425"/>
          </a:xfrm>
          <a:prstGeom prst="rect">
            <a:avLst/>
          </a:prstGeom>
          <a:solidFill>
            <a:srgbClr val="FFFF99">
              <a:alpha val="78999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rigid structures</a:t>
            </a:r>
          </a:p>
        </p:txBody>
      </p:sp>
      <p:sp>
        <p:nvSpPr>
          <p:cNvPr id="178333" name="Line 157"/>
          <p:cNvSpPr>
            <a:spLocks noChangeShapeType="1"/>
          </p:cNvSpPr>
          <p:nvPr/>
        </p:nvSpPr>
        <p:spPr bwMode="auto">
          <a:xfrm>
            <a:off x="6772275" y="4511675"/>
            <a:ext cx="0" cy="762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334" name="Line 158"/>
          <p:cNvSpPr>
            <a:spLocks noChangeShapeType="1"/>
          </p:cNvSpPr>
          <p:nvPr/>
        </p:nvSpPr>
        <p:spPr bwMode="auto">
          <a:xfrm>
            <a:off x="4935538" y="4511675"/>
            <a:ext cx="0" cy="762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2"/>
          <p:cNvSpPr>
            <a:spLocks noChangeArrowheads="1"/>
          </p:cNvSpPr>
          <p:nvPr/>
        </p:nvSpPr>
        <p:spPr bwMode="auto">
          <a:xfrm>
            <a:off x="0" y="0"/>
            <a:ext cx="9144000" cy="9492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Solution to the DCM by Exact Enumeration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Test case: A simple two dimensional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700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86" name="Rectangle 250"/>
          <p:cNvSpPr>
            <a:spLocks noChangeArrowheads="1"/>
          </p:cNvSpPr>
          <p:nvPr/>
        </p:nvSpPr>
        <p:spPr bwMode="auto">
          <a:xfrm>
            <a:off x="0" y="3657600"/>
            <a:ext cx="4114800" cy="2336800"/>
          </a:xfrm>
          <a:prstGeom prst="rect">
            <a:avLst/>
          </a:prstGeom>
          <a:solidFill>
            <a:srgbClr val="FFFF99">
              <a:alpha val="7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38" name="Line 2"/>
          <p:cNvSpPr>
            <a:spLocks noChangeShapeType="1"/>
          </p:cNvSpPr>
          <p:nvPr/>
        </p:nvSpPr>
        <p:spPr bwMode="auto">
          <a:xfrm flipV="1">
            <a:off x="2762250" y="383063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39" name="Line 3"/>
          <p:cNvSpPr>
            <a:spLocks noChangeShapeType="1"/>
          </p:cNvSpPr>
          <p:nvPr/>
        </p:nvSpPr>
        <p:spPr bwMode="auto">
          <a:xfrm>
            <a:off x="2747963" y="385921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940" name="Group 4"/>
          <p:cNvGrpSpPr>
            <a:grpSpLocks/>
          </p:cNvGrpSpPr>
          <p:nvPr/>
        </p:nvGrpSpPr>
        <p:grpSpPr bwMode="auto">
          <a:xfrm>
            <a:off x="2687638" y="3798888"/>
            <a:ext cx="969962" cy="889000"/>
            <a:chOff x="429" y="893"/>
            <a:chExt cx="611" cy="560"/>
          </a:xfrm>
        </p:grpSpPr>
        <p:grpSp>
          <p:nvGrpSpPr>
            <p:cNvPr id="167941" name="Group 5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67942" name="Line 6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43" name="Line 7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44" name="Line 8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317500" y="385445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322263" y="385921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951" name="Group 15"/>
          <p:cNvGrpSpPr>
            <a:grpSpLocks/>
          </p:cNvGrpSpPr>
          <p:nvPr/>
        </p:nvGrpSpPr>
        <p:grpSpPr bwMode="auto">
          <a:xfrm>
            <a:off x="261938" y="3798888"/>
            <a:ext cx="969962" cy="889000"/>
            <a:chOff x="429" y="893"/>
            <a:chExt cx="611" cy="560"/>
          </a:xfrm>
        </p:grpSpPr>
        <p:grpSp>
          <p:nvGrpSpPr>
            <p:cNvPr id="167952" name="Group 16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67953" name="Line 17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54" name="Line 18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55" name="Line 19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956" name="Oval 20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7" name="Oval 21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8" name="Oval 22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9" name="Oval 23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60" name="Group 24"/>
          <p:cNvGrpSpPr>
            <a:grpSpLocks/>
          </p:cNvGrpSpPr>
          <p:nvPr/>
        </p:nvGrpSpPr>
        <p:grpSpPr bwMode="auto">
          <a:xfrm>
            <a:off x="1462088" y="4962525"/>
            <a:ext cx="969962" cy="889000"/>
            <a:chOff x="485" y="893"/>
            <a:chExt cx="611" cy="560"/>
          </a:xfrm>
        </p:grpSpPr>
        <p:sp>
          <p:nvSpPr>
            <p:cNvPr id="167961" name="Line 25"/>
            <p:cNvSpPr>
              <a:spLocks noChangeShapeType="1"/>
            </p:cNvSpPr>
            <p:nvPr/>
          </p:nvSpPr>
          <p:spPr bwMode="auto">
            <a:xfrm>
              <a:off x="520" y="928"/>
              <a:ext cx="54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2" name="Line 26"/>
            <p:cNvSpPr>
              <a:spLocks noChangeShapeType="1"/>
            </p:cNvSpPr>
            <p:nvPr/>
          </p:nvSpPr>
          <p:spPr bwMode="auto">
            <a:xfrm flipV="1">
              <a:off x="532" y="913"/>
              <a:ext cx="547" cy="4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3" name="Line 27"/>
            <p:cNvSpPr>
              <a:spLocks noChangeShapeType="1"/>
            </p:cNvSpPr>
            <p:nvPr/>
          </p:nvSpPr>
          <p:spPr bwMode="auto">
            <a:xfrm>
              <a:off x="523" y="931"/>
              <a:ext cx="558" cy="50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964" name="Group 28"/>
            <p:cNvGrpSpPr>
              <a:grpSpLocks/>
            </p:cNvGrpSpPr>
            <p:nvPr/>
          </p:nvGrpSpPr>
          <p:grpSpPr bwMode="auto">
            <a:xfrm>
              <a:off x="485" y="893"/>
              <a:ext cx="611" cy="560"/>
              <a:chOff x="429" y="893"/>
              <a:chExt cx="611" cy="560"/>
            </a:xfrm>
          </p:grpSpPr>
          <p:grpSp>
            <p:nvGrpSpPr>
              <p:cNvPr id="167965" name="Group 29"/>
              <p:cNvGrpSpPr>
                <a:grpSpLocks/>
              </p:cNvGrpSpPr>
              <p:nvPr/>
            </p:nvGrpSpPr>
            <p:grpSpPr bwMode="auto">
              <a:xfrm>
                <a:off x="449" y="912"/>
                <a:ext cx="571" cy="518"/>
                <a:chOff x="449" y="912"/>
                <a:chExt cx="571" cy="518"/>
              </a:xfrm>
            </p:grpSpPr>
            <p:sp>
              <p:nvSpPr>
                <p:cNvPr id="167966" name="Line 30"/>
                <p:cNvSpPr>
                  <a:spLocks noChangeShapeType="1"/>
                </p:cNvSpPr>
                <p:nvPr/>
              </p:nvSpPr>
              <p:spPr bwMode="auto">
                <a:xfrm>
                  <a:off x="1004" y="915"/>
                  <a:ext cx="0" cy="51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967" name="Line 31"/>
                <p:cNvSpPr>
                  <a:spLocks noChangeShapeType="1"/>
                </p:cNvSpPr>
                <p:nvPr/>
              </p:nvSpPr>
              <p:spPr bwMode="auto">
                <a:xfrm>
                  <a:off x="449" y="1429"/>
                  <a:ext cx="5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968" name="Line 32"/>
                <p:cNvSpPr>
                  <a:spLocks noChangeShapeType="1"/>
                </p:cNvSpPr>
                <p:nvPr/>
              </p:nvSpPr>
              <p:spPr bwMode="auto">
                <a:xfrm>
                  <a:off x="461" y="912"/>
                  <a:ext cx="0" cy="51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969" name="Oval 33"/>
              <p:cNvSpPr>
                <a:spLocks noChangeArrowheads="1"/>
              </p:cNvSpPr>
              <p:nvPr/>
            </p:nvSpPr>
            <p:spPr bwMode="auto">
              <a:xfrm>
                <a:off x="976" y="893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0" name="Oval 34"/>
              <p:cNvSpPr>
                <a:spLocks noChangeArrowheads="1"/>
              </p:cNvSpPr>
              <p:nvPr/>
            </p:nvSpPr>
            <p:spPr bwMode="auto">
              <a:xfrm>
                <a:off x="976" y="1389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1" name="Oval 35"/>
              <p:cNvSpPr>
                <a:spLocks noChangeArrowheads="1"/>
              </p:cNvSpPr>
              <p:nvPr/>
            </p:nvSpPr>
            <p:spPr bwMode="auto">
              <a:xfrm>
                <a:off x="429" y="893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2" name="Oval 36"/>
              <p:cNvSpPr>
                <a:spLocks noChangeArrowheads="1"/>
              </p:cNvSpPr>
              <p:nvPr/>
            </p:nvSpPr>
            <p:spPr bwMode="auto">
              <a:xfrm>
                <a:off x="429" y="1389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7973" name="Group 37"/>
          <p:cNvGrpSpPr>
            <a:grpSpLocks/>
          </p:cNvGrpSpPr>
          <p:nvPr/>
        </p:nvGrpSpPr>
        <p:grpSpPr bwMode="auto">
          <a:xfrm>
            <a:off x="1462088" y="1497013"/>
            <a:ext cx="969962" cy="889000"/>
            <a:chOff x="429" y="893"/>
            <a:chExt cx="611" cy="560"/>
          </a:xfrm>
        </p:grpSpPr>
        <p:grpSp>
          <p:nvGrpSpPr>
            <p:cNvPr id="167974" name="Group 38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67975" name="Line 39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6" name="Line 40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7" name="Line 41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978" name="Oval 42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79" name="Oval 43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80" name="Oval 44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81" name="Oval 45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982" name="Line 46"/>
          <p:cNvSpPr>
            <a:spLocks noChangeShapeType="1"/>
          </p:cNvSpPr>
          <p:nvPr/>
        </p:nvSpPr>
        <p:spPr bwMode="auto">
          <a:xfrm flipV="1">
            <a:off x="336550" y="266858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983" name="Group 47"/>
          <p:cNvGrpSpPr>
            <a:grpSpLocks/>
          </p:cNvGrpSpPr>
          <p:nvPr/>
        </p:nvGrpSpPr>
        <p:grpSpPr bwMode="auto">
          <a:xfrm>
            <a:off x="261938" y="2636838"/>
            <a:ext cx="969962" cy="889000"/>
            <a:chOff x="429" y="893"/>
            <a:chExt cx="611" cy="560"/>
          </a:xfrm>
        </p:grpSpPr>
        <p:grpSp>
          <p:nvGrpSpPr>
            <p:cNvPr id="167984" name="Group 48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67985" name="Line 49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86" name="Line 50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87" name="Line 51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988" name="Oval 52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89" name="Oval 53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0" name="Oval 54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1" name="Oval 55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992" name="Line 56"/>
          <p:cNvSpPr>
            <a:spLocks noChangeShapeType="1"/>
          </p:cNvSpPr>
          <p:nvPr/>
        </p:nvSpPr>
        <p:spPr bwMode="auto">
          <a:xfrm>
            <a:off x="1524000" y="385445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3" name="Line 57"/>
          <p:cNvSpPr>
            <a:spLocks noChangeShapeType="1"/>
          </p:cNvSpPr>
          <p:nvPr/>
        </p:nvSpPr>
        <p:spPr bwMode="auto">
          <a:xfrm flipV="1">
            <a:off x="1543050" y="383063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994" name="Group 58"/>
          <p:cNvGrpSpPr>
            <a:grpSpLocks/>
          </p:cNvGrpSpPr>
          <p:nvPr/>
        </p:nvGrpSpPr>
        <p:grpSpPr bwMode="auto">
          <a:xfrm>
            <a:off x="1468438" y="3798888"/>
            <a:ext cx="969962" cy="889000"/>
            <a:chOff x="429" y="893"/>
            <a:chExt cx="611" cy="560"/>
          </a:xfrm>
        </p:grpSpPr>
        <p:grpSp>
          <p:nvGrpSpPr>
            <p:cNvPr id="167995" name="Group 59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67996" name="Line 60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97" name="Line 61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98" name="Line 62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999" name="Oval 63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00" name="Oval 64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01" name="Oval 65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02" name="Oval 66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8003" name="Line 67"/>
          <p:cNvSpPr>
            <a:spLocks noChangeShapeType="1"/>
          </p:cNvSpPr>
          <p:nvPr/>
        </p:nvSpPr>
        <p:spPr bwMode="auto">
          <a:xfrm>
            <a:off x="2743200" y="269240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004" name="Group 68"/>
          <p:cNvGrpSpPr>
            <a:grpSpLocks/>
          </p:cNvGrpSpPr>
          <p:nvPr/>
        </p:nvGrpSpPr>
        <p:grpSpPr bwMode="auto">
          <a:xfrm>
            <a:off x="2687638" y="2636838"/>
            <a:ext cx="969962" cy="889000"/>
            <a:chOff x="429" y="893"/>
            <a:chExt cx="611" cy="560"/>
          </a:xfrm>
        </p:grpSpPr>
        <p:grpSp>
          <p:nvGrpSpPr>
            <p:cNvPr id="168005" name="Group 69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68006" name="Line 70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007" name="Line 71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008" name="Line 72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009" name="Oval 73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0" name="Oval 74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1" name="Oval 75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2" name="Oval 76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8013" name="Line 77"/>
          <p:cNvSpPr>
            <a:spLocks noChangeShapeType="1"/>
          </p:cNvSpPr>
          <p:nvPr/>
        </p:nvSpPr>
        <p:spPr bwMode="auto">
          <a:xfrm>
            <a:off x="1528763" y="269716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014" name="Group 78"/>
          <p:cNvGrpSpPr>
            <a:grpSpLocks/>
          </p:cNvGrpSpPr>
          <p:nvPr/>
        </p:nvGrpSpPr>
        <p:grpSpPr bwMode="auto">
          <a:xfrm>
            <a:off x="1468438" y="2636838"/>
            <a:ext cx="969962" cy="889000"/>
            <a:chOff x="429" y="893"/>
            <a:chExt cx="611" cy="560"/>
          </a:xfrm>
        </p:grpSpPr>
        <p:grpSp>
          <p:nvGrpSpPr>
            <p:cNvPr id="168015" name="Group 79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68016" name="Line 80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017" name="Line 81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018" name="Line 82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019" name="Oval 83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0" name="Oval 84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1" name="Oval 85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2" name="Oval 86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8023" name="Line 87"/>
          <p:cNvSpPr>
            <a:spLocks noChangeShapeType="1"/>
          </p:cNvSpPr>
          <p:nvPr/>
        </p:nvSpPr>
        <p:spPr bwMode="auto">
          <a:xfrm flipV="1">
            <a:off x="4114800" y="914400"/>
            <a:ext cx="0" cy="508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025" name="Line 89"/>
          <p:cNvSpPr>
            <a:spLocks noChangeShapeType="1"/>
          </p:cNvSpPr>
          <p:nvPr/>
        </p:nvSpPr>
        <p:spPr bwMode="auto">
          <a:xfrm>
            <a:off x="-7938" y="1444625"/>
            <a:ext cx="41211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028" name="Line 92"/>
          <p:cNvSpPr>
            <a:spLocks noChangeShapeType="1"/>
          </p:cNvSpPr>
          <p:nvPr/>
        </p:nvSpPr>
        <p:spPr bwMode="auto">
          <a:xfrm>
            <a:off x="-31750" y="3675063"/>
            <a:ext cx="413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029" name="Line 93"/>
          <p:cNvSpPr>
            <a:spLocks noChangeShapeType="1"/>
          </p:cNvSpPr>
          <p:nvPr/>
        </p:nvSpPr>
        <p:spPr bwMode="auto">
          <a:xfrm>
            <a:off x="-15875" y="5995988"/>
            <a:ext cx="414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030" name="Line 94"/>
          <p:cNvSpPr>
            <a:spLocks noChangeShapeType="1"/>
          </p:cNvSpPr>
          <p:nvPr/>
        </p:nvSpPr>
        <p:spPr bwMode="auto">
          <a:xfrm>
            <a:off x="-23813" y="2522538"/>
            <a:ext cx="414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-363538" y="4851400"/>
            <a:ext cx="44799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032" name="Text Box 96"/>
          <p:cNvSpPr txBox="1">
            <a:spLocks noChangeArrowheads="1"/>
          </p:cNvSpPr>
          <p:nvPr/>
        </p:nvSpPr>
        <p:spPr bwMode="auto">
          <a:xfrm>
            <a:off x="579438" y="981075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constraint topology</a:t>
            </a:r>
          </a:p>
        </p:txBody>
      </p:sp>
      <p:grpSp>
        <p:nvGrpSpPr>
          <p:cNvPr id="168164" name="Group 228"/>
          <p:cNvGrpSpPr>
            <a:grpSpLocks/>
          </p:cNvGrpSpPr>
          <p:nvPr/>
        </p:nvGrpSpPr>
        <p:grpSpPr bwMode="auto">
          <a:xfrm>
            <a:off x="4365625" y="2701925"/>
            <a:ext cx="4703763" cy="1209675"/>
            <a:chOff x="2750" y="795"/>
            <a:chExt cx="2963" cy="762"/>
          </a:xfrm>
        </p:grpSpPr>
        <p:sp>
          <p:nvSpPr>
            <p:cNvPr id="168107" name="Rectangle 171"/>
            <p:cNvSpPr>
              <a:spLocks noChangeArrowheads="1"/>
            </p:cNvSpPr>
            <p:nvPr/>
          </p:nvSpPr>
          <p:spPr bwMode="auto">
            <a:xfrm>
              <a:off x="4443" y="821"/>
              <a:ext cx="535" cy="73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86" name="Text Box 150"/>
            <p:cNvSpPr txBox="1">
              <a:spLocks noChangeArrowheads="1"/>
            </p:cNvSpPr>
            <p:nvPr/>
          </p:nvSpPr>
          <p:spPr bwMode="auto">
            <a:xfrm>
              <a:off x="3237" y="1299"/>
              <a:ext cx="20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Z(N</a:t>
              </a:r>
              <a:r>
                <a:rPr lang="en-US" sz="1800" baseline="-25000"/>
                <a:t>c </a:t>
              </a:r>
              <a:r>
                <a:rPr lang="en-US" sz="1800"/>
                <a:t>+</a:t>
              </a:r>
              <a:r>
                <a:rPr lang="en-US" sz="1800" baseline="-25000"/>
                <a:t> </a:t>
              </a:r>
              <a:r>
                <a:rPr lang="en-US" sz="1800"/>
                <a:t>1) = </a:t>
              </a:r>
              <a:r>
                <a:rPr lang="en-US" sz="1800" b="1">
                  <a:solidFill>
                    <a:srgbClr val="171B8C"/>
                  </a:solidFill>
                </a:rPr>
                <a:t>b</a:t>
              </a:r>
              <a:r>
                <a:rPr lang="en-US" sz="1800"/>
                <a:t> Z(N</a:t>
              </a:r>
              <a:r>
                <a:rPr lang="en-US" sz="1800" baseline="-25000"/>
                <a:t>c</a:t>
              </a:r>
              <a:r>
                <a:rPr lang="en-US" sz="1800"/>
                <a:t>)      </a:t>
              </a:r>
              <a:r>
                <a:rPr lang="en-US" sz="1800" b="1">
                  <a:solidFill>
                    <a:srgbClr val="FF0000"/>
                  </a:solidFill>
                </a:rPr>
                <a:t>  </a:t>
              </a:r>
              <a:r>
                <a:rPr lang="en-US" sz="1800" b="1">
                  <a:solidFill>
                    <a:srgbClr val="171B8C"/>
                  </a:solidFill>
                </a:rPr>
                <a:t>rigid</a:t>
              </a:r>
              <a:r>
                <a:rPr lang="en-US" sz="1800">
                  <a:solidFill>
                    <a:srgbClr val="FF0000"/>
                  </a:solidFill>
                </a:rPr>
                <a:t> </a:t>
              </a:r>
              <a:r>
                <a:rPr lang="en-US" sz="1800"/>
                <a:t>  </a:t>
              </a:r>
            </a:p>
          </p:txBody>
        </p:sp>
        <p:sp>
          <p:nvSpPr>
            <p:cNvPr id="168087" name="Text Box 151"/>
            <p:cNvSpPr txBox="1">
              <a:spLocks noChangeArrowheads="1"/>
            </p:cNvSpPr>
            <p:nvPr/>
          </p:nvSpPr>
          <p:spPr bwMode="auto">
            <a:xfrm>
              <a:off x="2750" y="795"/>
              <a:ext cx="29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  </a:t>
              </a:r>
              <a:r>
                <a:rPr lang="en-US" sz="1800" baseline="-25000" dirty="0"/>
                <a:t>     </a:t>
              </a:r>
              <a:r>
                <a:rPr lang="en-US" sz="1800" dirty="0"/>
                <a:t>add a constraint within a _______ region.</a:t>
              </a:r>
            </a:p>
          </p:txBody>
        </p:sp>
        <p:sp>
          <p:nvSpPr>
            <p:cNvPr id="168088" name="Text Box 152"/>
            <p:cNvSpPr txBox="1">
              <a:spLocks noChangeArrowheads="1"/>
            </p:cNvSpPr>
            <p:nvPr/>
          </p:nvSpPr>
          <p:spPr bwMode="auto">
            <a:xfrm>
              <a:off x="3237" y="1035"/>
              <a:ext cx="21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Z(</a:t>
              </a:r>
              <a:r>
                <a:rPr lang="en-US" sz="1800" dirty="0" err="1"/>
                <a:t>N</a:t>
              </a:r>
              <a:r>
                <a:rPr lang="en-US" sz="1800" baseline="-25000" dirty="0" err="1"/>
                <a:t>c</a:t>
              </a:r>
              <a:r>
                <a:rPr lang="en-US" sz="1800" baseline="-25000" dirty="0"/>
                <a:t> </a:t>
              </a:r>
              <a:r>
                <a:rPr lang="en-US" sz="1800" dirty="0"/>
                <a:t>+</a:t>
              </a:r>
              <a:r>
                <a:rPr lang="en-US" sz="1800" baseline="-25000" dirty="0"/>
                <a:t> </a:t>
              </a:r>
              <a:r>
                <a:rPr lang="en-US" sz="1800" dirty="0"/>
                <a:t>1) = </a:t>
              </a:r>
              <a:r>
                <a:rPr lang="en-US" sz="1800" b="1" dirty="0">
                  <a:solidFill>
                    <a:srgbClr val="FF0000"/>
                  </a:solidFill>
                </a:rPr>
                <a:t>a</a:t>
              </a:r>
              <a:r>
                <a:rPr lang="en-US" sz="1800" dirty="0"/>
                <a:t> Z(</a:t>
              </a:r>
              <a:r>
                <a:rPr lang="en-US" sz="1800" dirty="0" err="1"/>
                <a:t>N</a:t>
              </a:r>
              <a:r>
                <a:rPr lang="en-US" sz="1800" baseline="-25000" dirty="0" err="1"/>
                <a:t>c</a:t>
              </a:r>
              <a:r>
                <a:rPr lang="en-US" sz="1800" dirty="0"/>
                <a:t>)      </a:t>
              </a:r>
              <a:r>
                <a:rPr lang="en-US" sz="1800" b="1" dirty="0">
                  <a:solidFill>
                    <a:srgbClr val="FF0000"/>
                  </a:solidFill>
                </a:rPr>
                <a:t>flexible</a:t>
              </a:r>
              <a:r>
                <a:rPr lang="en-US" sz="1800" dirty="0">
                  <a:solidFill>
                    <a:srgbClr val="FF0000"/>
                  </a:solidFill>
                </a:rPr>
                <a:t> </a:t>
              </a:r>
              <a:r>
                <a:rPr lang="en-US" sz="1800" dirty="0"/>
                <a:t>  </a:t>
              </a:r>
            </a:p>
          </p:txBody>
        </p:sp>
      </p:grpSp>
      <p:grpSp>
        <p:nvGrpSpPr>
          <p:cNvPr id="168165" name="Group 229"/>
          <p:cNvGrpSpPr>
            <a:grpSpLocks/>
          </p:cNvGrpSpPr>
          <p:nvPr/>
        </p:nvGrpSpPr>
        <p:grpSpPr bwMode="auto">
          <a:xfrm>
            <a:off x="6032500" y="1076325"/>
            <a:ext cx="2997200" cy="1098550"/>
            <a:chOff x="2824" y="754"/>
            <a:chExt cx="1888" cy="692"/>
          </a:xfrm>
        </p:grpSpPr>
        <p:sp>
          <p:nvSpPr>
            <p:cNvPr id="168166" name="Text Box 230"/>
            <p:cNvSpPr txBox="1">
              <a:spLocks noChangeArrowheads="1"/>
            </p:cNvSpPr>
            <p:nvPr/>
          </p:nvSpPr>
          <p:spPr bwMode="auto">
            <a:xfrm>
              <a:off x="3960" y="864"/>
              <a:ext cx="7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statistical weights</a:t>
              </a:r>
            </a:p>
          </p:txBody>
        </p:sp>
        <p:grpSp>
          <p:nvGrpSpPr>
            <p:cNvPr id="168167" name="Group 231"/>
            <p:cNvGrpSpPr>
              <a:grpSpLocks/>
            </p:cNvGrpSpPr>
            <p:nvPr/>
          </p:nvGrpSpPr>
          <p:grpSpPr bwMode="auto">
            <a:xfrm>
              <a:off x="2824" y="1158"/>
              <a:ext cx="521" cy="288"/>
              <a:chOff x="2824" y="1158"/>
              <a:chExt cx="521" cy="288"/>
            </a:xfrm>
          </p:grpSpPr>
          <p:sp>
            <p:nvSpPr>
              <p:cNvPr id="168168" name="Text Box 232"/>
              <p:cNvSpPr txBox="1">
                <a:spLocks noChangeArrowheads="1"/>
              </p:cNvSpPr>
              <p:nvPr/>
            </p:nvSpPr>
            <p:spPr bwMode="auto">
              <a:xfrm>
                <a:off x="2824" y="1184"/>
                <a:ext cx="3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171B8C"/>
                    </a:solidFill>
                  </a:rPr>
                  <a:t>b</a:t>
                </a:r>
                <a:r>
                  <a:rPr lang="en-US" sz="2000" b="1">
                    <a:solidFill>
                      <a:srgbClr val="FF0000"/>
                    </a:solidFill>
                  </a:rPr>
                  <a:t> </a:t>
                </a:r>
                <a:r>
                  <a:rPr lang="en-US" sz="1800"/>
                  <a:t>=</a:t>
                </a:r>
              </a:p>
            </p:txBody>
          </p:sp>
          <p:sp>
            <p:nvSpPr>
              <p:cNvPr id="168169" name="Text Box 233"/>
              <p:cNvSpPr txBox="1">
                <a:spLocks noChangeArrowheads="1"/>
              </p:cNvSpPr>
              <p:nvPr/>
            </p:nvSpPr>
            <p:spPr bwMode="auto">
              <a:xfrm>
                <a:off x="2974" y="1158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  e</a:t>
                </a:r>
              </a:p>
            </p:txBody>
          </p:sp>
        </p:grpSp>
        <p:sp>
          <p:nvSpPr>
            <p:cNvPr id="168170" name="Text Box 234"/>
            <p:cNvSpPr txBox="1">
              <a:spLocks noChangeArrowheads="1"/>
            </p:cNvSpPr>
            <p:nvPr/>
          </p:nvSpPr>
          <p:spPr bwMode="auto">
            <a:xfrm>
              <a:off x="3148" y="1074"/>
              <a:ext cx="5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 </a:t>
              </a:r>
              <a:r>
                <a:rPr lang="en-US" sz="1800">
                  <a:sym typeface="Symbol" charset="0"/>
                </a:rPr>
                <a:t></a:t>
              </a:r>
              <a:r>
                <a:rPr lang="en-US" sz="2400">
                  <a:sym typeface="Symbol" charset="0"/>
                </a:rPr>
                <a:t> </a:t>
              </a:r>
            </a:p>
          </p:txBody>
        </p:sp>
        <p:grpSp>
          <p:nvGrpSpPr>
            <p:cNvPr id="168171" name="Group 235"/>
            <p:cNvGrpSpPr>
              <a:grpSpLocks/>
            </p:cNvGrpSpPr>
            <p:nvPr/>
          </p:nvGrpSpPr>
          <p:grpSpPr bwMode="auto">
            <a:xfrm>
              <a:off x="2824" y="754"/>
              <a:ext cx="882" cy="372"/>
              <a:chOff x="3200" y="866"/>
              <a:chExt cx="882" cy="372"/>
            </a:xfrm>
          </p:grpSpPr>
          <p:sp>
            <p:nvSpPr>
              <p:cNvPr id="168172" name="Text Box 236"/>
              <p:cNvSpPr txBox="1">
                <a:spLocks noChangeArrowheads="1"/>
              </p:cNvSpPr>
              <p:nvPr/>
            </p:nvSpPr>
            <p:spPr bwMode="auto">
              <a:xfrm>
                <a:off x="3200" y="976"/>
                <a:ext cx="3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0000"/>
                    </a:solidFill>
                  </a:rPr>
                  <a:t>a </a:t>
                </a:r>
                <a:r>
                  <a:rPr lang="en-US" sz="1800"/>
                  <a:t>=</a:t>
                </a:r>
              </a:p>
            </p:txBody>
          </p:sp>
          <p:grpSp>
            <p:nvGrpSpPr>
              <p:cNvPr id="168173" name="Group 237"/>
              <p:cNvGrpSpPr>
                <a:grpSpLocks/>
              </p:cNvGrpSpPr>
              <p:nvPr/>
            </p:nvGrpSpPr>
            <p:grpSpPr bwMode="auto">
              <a:xfrm>
                <a:off x="3350" y="866"/>
                <a:ext cx="732" cy="372"/>
                <a:chOff x="3782" y="906"/>
                <a:chExt cx="732" cy="372"/>
              </a:xfrm>
            </p:grpSpPr>
            <p:sp>
              <p:nvSpPr>
                <p:cNvPr id="168174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3782" y="990"/>
                  <a:ext cx="37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/>
                    <a:t>  e</a:t>
                  </a:r>
                </a:p>
              </p:txBody>
            </p:sp>
            <p:sp>
              <p:nvSpPr>
                <p:cNvPr id="168175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3956" y="906"/>
                  <a:ext cx="55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b="1"/>
                    <a:t>-</a:t>
                  </a:r>
                  <a:r>
                    <a:rPr lang="en-US" sz="1800" baseline="-25000"/>
                    <a:t> </a:t>
                  </a:r>
                  <a:r>
                    <a:rPr lang="en-US" sz="1800">
                      <a:sym typeface="Symbol" charset="0"/>
                    </a:rPr>
                    <a:t></a:t>
                  </a:r>
                  <a:r>
                    <a:rPr lang="en-US" sz="1800" baseline="-25000">
                      <a:sym typeface="Symbol" charset="0"/>
                    </a:rPr>
                    <a:t> </a:t>
                  </a:r>
                  <a:r>
                    <a:rPr lang="en-US" sz="1800">
                      <a:sym typeface="Symbol" charset="0"/>
                    </a:rPr>
                    <a:t>+</a:t>
                  </a:r>
                  <a:r>
                    <a:rPr lang="en-US" sz="1800" baseline="-25000">
                      <a:sym typeface="Symbol" charset="0"/>
                    </a:rPr>
                    <a:t> </a:t>
                  </a:r>
                  <a:r>
                    <a:rPr lang="en-US" sz="1800">
                      <a:sym typeface="Symbol" charset="0"/>
                    </a:rPr>
                    <a:t></a:t>
                  </a:r>
                  <a:r>
                    <a:rPr lang="en-US" sz="2400">
                      <a:sym typeface="Symbol" charset="0"/>
                    </a:rPr>
                    <a:t> </a:t>
                  </a:r>
                </a:p>
              </p:txBody>
            </p:sp>
          </p:grpSp>
        </p:grpSp>
        <p:sp>
          <p:nvSpPr>
            <p:cNvPr id="168176" name="AutoShape 240"/>
            <p:cNvSpPr>
              <a:spLocks/>
            </p:cNvSpPr>
            <p:nvPr/>
          </p:nvSpPr>
          <p:spPr bwMode="auto">
            <a:xfrm>
              <a:off x="3696" y="760"/>
              <a:ext cx="232" cy="632"/>
            </a:xfrm>
            <a:prstGeom prst="rightBrace">
              <a:avLst>
                <a:gd name="adj1" fmla="val 2270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8177" name="Text Box 241"/>
          <p:cNvSpPr txBox="1">
            <a:spLocks noChangeArrowheads="1"/>
          </p:cNvSpPr>
          <p:nvPr/>
        </p:nvSpPr>
        <p:spPr bwMode="auto">
          <a:xfrm>
            <a:off x="4497388" y="1722438"/>
            <a:ext cx="154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171B8C"/>
                </a:solidFill>
              </a:rPr>
              <a:t>redundant constraints</a:t>
            </a:r>
            <a:endParaRPr lang="en-US" sz="1800"/>
          </a:p>
        </p:txBody>
      </p:sp>
      <p:sp>
        <p:nvSpPr>
          <p:cNvPr id="168178" name="Text Box 242"/>
          <p:cNvSpPr txBox="1">
            <a:spLocks noChangeArrowheads="1"/>
          </p:cNvSpPr>
          <p:nvPr/>
        </p:nvSpPr>
        <p:spPr bwMode="auto">
          <a:xfrm>
            <a:off x="4494213" y="1038225"/>
            <a:ext cx="154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independent constraints</a:t>
            </a:r>
            <a:endParaRPr lang="en-US" sz="1800"/>
          </a:p>
        </p:txBody>
      </p:sp>
      <p:grpSp>
        <p:nvGrpSpPr>
          <p:cNvPr id="168185" name="Group 249"/>
          <p:cNvGrpSpPr>
            <a:grpSpLocks/>
          </p:cNvGrpSpPr>
          <p:nvPr/>
        </p:nvGrpSpPr>
        <p:grpSpPr bwMode="auto">
          <a:xfrm>
            <a:off x="3749675" y="2035175"/>
            <a:ext cx="758825" cy="3305175"/>
            <a:chOff x="2362" y="1282"/>
            <a:chExt cx="478" cy="2082"/>
          </a:xfrm>
        </p:grpSpPr>
        <p:sp>
          <p:nvSpPr>
            <p:cNvPr id="168179" name="AutoShape 243"/>
            <p:cNvSpPr>
              <a:spLocks noChangeArrowheads="1"/>
            </p:cNvSpPr>
            <p:nvPr/>
          </p:nvSpPr>
          <p:spPr bwMode="auto">
            <a:xfrm>
              <a:off x="2362" y="1282"/>
              <a:ext cx="293" cy="613"/>
            </a:xfrm>
            <a:prstGeom prst="curvedLeftArrow">
              <a:avLst>
                <a:gd name="adj1" fmla="val 41843"/>
                <a:gd name="adj2" fmla="val 8368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180" name="AutoShape 244"/>
            <p:cNvSpPr>
              <a:spLocks noChangeArrowheads="1"/>
            </p:cNvSpPr>
            <p:nvPr/>
          </p:nvSpPr>
          <p:spPr bwMode="auto">
            <a:xfrm>
              <a:off x="2362" y="2751"/>
              <a:ext cx="293" cy="613"/>
            </a:xfrm>
            <a:prstGeom prst="curvedLeftArrow">
              <a:avLst>
                <a:gd name="adj1" fmla="val 41843"/>
                <a:gd name="adj2" fmla="val 8368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181" name="AutoShape 245"/>
            <p:cNvSpPr>
              <a:spLocks noChangeArrowheads="1"/>
            </p:cNvSpPr>
            <p:nvPr/>
          </p:nvSpPr>
          <p:spPr bwMode="auto">
            <a:xfrm>
              <a:off x="2362" y="2002"/>
              <a:ext cx="293" cy="613"/>
            </a:xfrm>
            <a:prstGeom prst="curvedLeftArrow">
              <a:avLst>
                <a:gd name="adj1" fmla="val 41843"/>
                <a:gd name="adj2" fmla="val 8368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182" name="Text Box 246"/>
            <p:cNvSpPr txBox="1">
              <a:spLocks noChangeArrowheads="1"/>
            </p:cNvSpPr>
            <p:nvPr/>
          </p:nvSpPr>
          <p:spPr bwMode="auto">
            <a:xfrm>
              <a:off x="2636" y="219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68183" name="Text Box 247"/>
            <p:cNvSpPr txBox="1">
              <a:spLocks noChangeArrowheads="1"/>
            </p:cNvSpPr>
            <p:nvPr/>
          </p:nvSpPr>
          <p:spPr bwMode="auto">
            <a:xfrm>
              <a:off x="2636" y="293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171B8C"/>
                  </a:solidFill>
                </a:rPr>
                <a:t>b</a:t>
              </a:r>
              <a:endParaRPr 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68184" name="Text Box 248"/>
            <p:cNvSpPr txBox="1">
              <a:spLocks noChangeArrowheads="1"/>
            </p:cNvSpPr>
            <p:nvPr/>
          </p:nvSpPr>
          <p:spPr bwMode="auto">
            <a:xfrm>
              <a:off x="2636" y="14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</a:rPr>
                <a:t>a</a:t>
              </a:r>
            </a:p>
          </p:txBody>
        </p:sp>
      </p:grpSp>
      <p:sp>
        <p:nvSpPr>
          <p:cNvPr id="168187" name="AutoShape 251"/>
          <p:cNvSpPr>
            <a:spLocks noChangeArrowheads="1"/>
          </p:cNvSpPr>
          <p:nvPr/>
        </p:nvSpPr>
        <p:spPr bwMode="auto">
          <a:xfrm rot="-5400000">
            <a:off x="738981" y="6085682"/>
            <a:ext cx="415925" cy="30321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188" name="Text Box 252"/>
          <p:cNvSpPr txBox="1">
            <a:spLocks noChangeArrowheads="1"/>
          </p:cNvSpPr>
          <p:nvPr/>
        </p:nvSpPr>
        <p:spPr bwMode="auto">
          <a:xfrm>
            <a:off x="180975" y="6450013"/>
            <a:ext cx="1531938" cy="352425"/>
          </a:xfrm>
          <a:prstGeom prst="rect">
            <a:avLst/>
          </a:prstGeom>
          <a:solidFill>
            <a:srgbClr val="FFFF99">
              <a:alpha val="78999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rigid structures</a:t>
            </a:r>
          </a:p>
        </p:txBody>
      </p:sp>
      <p:sp>
        <p:nvSpPr>
          <p:cNvPr id="131" name="Rectangle 2"/>
          <p:cNvSpPr>
            <a:spLocks noChangeArrowheads="1"/>
          </p:cNvSpPr>
          <p:nvPr/>
        </p:nvSpPr>
        <p:spPr bwMode="auto">
          <a:xfrm>
            <a:off x="0" y="0"/>
            <a:ext cx="9144000" cy="9492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Introduce a Transfer Matrix to Solve the DCM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Recursion relation for adding another constraint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03889" y="3987800"/>
            <a:ext cx="4713111" cy="2605695"/>
            <a:chOff x="4303889" y="3987800"/>
            <a:chExt cx="4713111" cy="2605695"/>
          </a:xfrm>
        </p:grpSpPr>
        <p:grpSp>
          <p:nvGrpSpPr>
            <p:cNvPr id="168162" name="Group 226"/>
            <p:cNvGrpSpPr>
              <a:grpSpLocks/>
            </p:cNvGrpSpPr>
            <p:nvPr/>
          </p:nvGrpSpPr>
          <p:grpSpPr bwMode="auto">
            <a:xfrm>
              <a:off x="4876800" y="3987800"/>
              <a:ext cx="3213100" cy="1917700"/>
              <a:chOff x="3072" y="2512"/>
              <a:chExt cx="2024" cy="1208"/>
            </a:xfrm>
          </p:grpSpPr>
          <p:sp>
            <p:nvSpPr>
              <p:cNvPr id="168158" name="AutoShape 222"/>
              <p:cNvSpPr>
                <a:spLocks noChangeArrowheads="1"/>
              </p:cNvSpPr>
              <p:nvPr/>
            </p:nvSpPr>
            <p:spPr bwMode="auto">
              <a:xfrm>
                <a:off x="3944" y="2512"/>
                <a:ext cx="296" cy="1208"/>
              </a:xfrm>
              <a:prstGeom prst="upDownArrow">
                <a:avLst>
                  <a:gd name="adj1" fmla="val 50000"/>
                  <a:gd name="adj2" fmla="val 81622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159" name="Oval 223"/>
              <p:cNvSpPr>
                <a:spLocks noChangeArrowheads="1"/>
              </p:cNvSpPr>
              <p:nvPr/>
            </p:nvSpPr>
            <p:spPr bwMode="auto">
              <a:xfrm>
                <a:off x="3072" y="2848"/>
                <a:ext cx="2024" cy="560"/>
              </a:xfrm>
              <a:prstGeom prst="ellipse">
                <a:avLst/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160" name="Rectangle 224"/>
              <p:cNvSpPr>
                <a:spLocks noChangeArrowheads="1"/>
              </p:cNvSpPr>
              <p:nvPr/>
            </p:nvSpPr>
            <p:spPr bwMode="auto">
              <a:xfrm>
                <a:off x="4024" y="3376"/>
                <a:ext cx="136" cy="5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161" name="Rectangle 225"/>
              <p:cNvSpPr>
                <a:spLocks noChangeArrowheads="1"/>
              </p:cNvSpPr>
              <p:nvPr/>
            </p:nvSpPr>
            <p:spPr bwMode="auto">
              <a:xfrm>
                <a:off x="4024" y="2816"/>
                <a:ext cx="136" cy="5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163" name="Text Box 227"/>
            <p:cNvSpPr txBox="1">
              <a:spLocks noChangeArrowheads="1"/>
            </p:cNvSpPr>
            <p:nvPr/>
          </p:nvSpPr>
          <p:spPr bwMode="auto">
            <a:xfrm>
              <a:off x="5437188" y="4610100"/>
              <a:ext cx="2074862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network rigidity</a:t>
              </a:r>
            </a:p>
            <a:p>
              <a:pPr algn="ctr"/>
              <a:r>
                <a:rPr lang="en-US" sz="2000" b="1" dirty="0"/>
                <a:t>must be solved</a:t>
              </a:r>
            </a:p>
          </p:txBody>
        </p:sp>
        <p:sp>
          <p:nvSpPr>
            <p:cNvPr id="132" name="Text Box 16"/>
            <p:cNvSpPr txBox="1">
              <a:spLocks noChangeArrowheads="1"/>
            </p:cNvSpPr>
            <p:nvPr/>
          </p:nvSpPr>
          <p:spPr bwMode="auto">
            <a:xfrm>
              <a:off x="4303889" y="5959475"/>
              <a:ext cx="4713111" cy="6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cs typeface="ＭＳ Ｐゴシック" charset="0"/>
                </a:rPr>
                <a:t>Jacobs, et. al., Phys. Rev. E 68, 061109 (2003)</a:t>
              </a:r>
            </a:p>
            <a:p>
              <a:pPr>
                <a:spcBef>
                  <a:spcPct val="20000"/>
                </a:spcBef>
              </a:pPr>
              <a:r>
                <a:rPr lang="en-US" sz="1600" dirty="0">
                  <a:cs typeface="ＭＳ Ｐゴシック" charset="0"/>
                </a:rPr>
                <a:t>Jacobs &amp; </a:t>
              </a:r>
              <a:r>
                <a:rPr lang="en-US" sz="1600" dirty="0" err="1">
                  <a:cs typeface="ＭＳ Ｐゴシック" charset="0"/>
                </a:rPr>
                <a:t>Dallakyan</a:t>
              </a:r>
              <a:r>
                <a:rPr lang="en-US" sz="1600" dirty="0">
                  <a:cs typeface="ＭＳ Ｐゴシック" charset="0"/>
                </a:rPr>
                <a:t>, </a:t>
              </a:r>
              <a:r>
                <a:rPr lang="en-US" sz="1600" i="1" dirty="0">
                  <a:cs typeface="ＭＳ Ｐゴシック" charset="0"/>
                </a:rPr>
                <a:t>Biophysical J.</a:t>
              </a:r>
              <a:r>
                <a:rPr lang="en-US" sz="1600" dirty="0">
                  <a:cs typeface="ＭＳ Ｐゴシック" charset="0"/>
                </a:rPr>
                <a:t> </a:t>
              </a:r>
              <a:r>
                <a:rPr lang="en-US" sz="1600" b="1" dirty="0">
                  <a:cs typeface="ＭＳ Ｐゴシック" charset="0"/>
                </a:rPr>
                <a:t>88</a:t>
              </a:r>
              <a:r>
                <a:rPr lang="en-US" sz="1600" dirty="0">
                  <a:cs typeface="ＭＳ Ｐゴシック" charset="0"/>
                </a:rPr>
                <a:t>:903 (2005)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39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3" name="Group 191"/>
          <p:cNvGrpSpPr>
            <a:grpSpLocks/>
          </p:cNvGrpSpPr>
          <p:nvPr/>
        </p:nvGrpSpPr>
        <p:grpSpPr bwMode="auto">
          <a:xfrm>
            <a:off x="812800" y="1185863"/>
            <a:ext cx="1638300" cy="2065337"/>
            <a:chOff x="512" y="747"/>
            <a:chExt cx="1032" cy="1301"/>
          </a:xfrm>
        </p:grpSpPr>
        <p:grpSp>
          <p:nvGrpSpPr>
            <p:cNvPr id="138244" name="Group 74"/>
            <p:cNvGrpSpPr>
              <a:grpSpLocks/>
            </p:cNvGrpSpPr>
            <p:nvPr/>
          </p:nvGrpSpPr>
          <p:grpSpPr bwMode="auto">
            <a:xfrm>
              <a:off x="512" y="1240"/>
              <a:ext cx="1032" cy="808"/>
              <a:chOff x="512" y="952"/>
              <a:chExt cx="1032" cy="808"/>
            </a:xfrm>
          </p:grpSpPr>
          <p:sp>
            <p:nvSpPr>
              <p:cNvPr id="138245" name="Oval 37"/>
              <p:cNvSpPr>
                <a:spLocks noChangeArrowheads="1"/>
              </p:cNvSpPr>
              <p:nvPr/>
            </p:nvSpPr>
            <p:spPr bwMode="auto">
              <a:xfrm>
                <a:off x="568" y="1032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46" name="Oval 38"/>
              <p:cNvSpPr>
                <a:spLocks noChangeArrowheads="1"/>
              </p:cNvSpPr>
              <p:nvPr/>
            </p:nvSpPr>
            <p:spPr bwMode="auto">
              <a:xfrm>
                <a:off x="600" y="1392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47" name="Oval 39"/>
              <p:cNvSpPr>
                <a:spLocks noChangeArrowheads="1"/>
              </p:cNvSpPr>
              <p:nvPr/>
            </p:nvSpPr>
            <p:spPr bwMode="auto">
              <a:xfrm>
                <a:off x="672" y="1232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48" name="Oval 40"/>
              <p:cNvSpPr>
                <a:spLocks noChangeArrowheads="1"/>
              </p:cNvSpPr>
              <p:nvPr/>
            </p:nvSpPr>
            <p:spPr bwMode="auto">
              <a:xfrm>
                <a:off x="832" y="1032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49" name="Oval 41"/>
              <p:cNvSpPr>
                <a:spLocks noChangeArrowheads="1"/>
              </p:cNvSpPr>
              <p:nvPr/>
            </p:nvSpPr>
            <p:spPr bwMode="auto">
              <a:xfrm>
                <a:off x="872" y="128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50" name="Oval 42"/>
              <p:cNvSpPr>
                <a:spLocks noChangeArrowheads="1"/>
              </p:cNvSpPr>
              <p:nvPr/>
            </p:nvSpPr>
            <p:spPr bwMode="auto">
              <a:xfrm>
                <a:off x="760" y="1608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51" name="Oval 43"/>
              <p:cNvSpPr>
                <a:spLocks noChangeArrowheads="1"/>
              </p:cNvSpPr>
              <p:nvPr/>
            </p:nvSpPr>
            <p:spPr bwMode="auto">
              <a:xfrm>
                <a:off x="1080" y="1072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52" name="Oval 44"/>
              <p:cNvSpPr>
                <a:spLocks noChangeArrowheads="1"/>
              </p:cNvSpPr>
              <p:nvPr/>
            </p:nvSpPr>
            <p:spPr bwMode="auto">
              <a:xfrm>
                <a:off x="1072" y="1232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53" name="Oval 45"/>
              <p:cNvSpPr>
                <a:spLocks noChangeArrowheads="1"/>
              </p:cNvSpPr>
              <p:nvPr/>
            </p:nvSpPr>
            <p:spPr bwMode="auto">
              <a:xfrm>
                <a:off x="1504" y="1264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54" name="Oval 46"/>
              <p:cNvSpPr>
                <a:spLocks noChangeArrowheads="1"/>
              </p:cNvSpPr>
              <p:nvPr/>
            </p:nvSpPr>
            <p:spPr bwMode="auto">
              <a:xfrm>
                <a:off x="1352" y="132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55" name="Oval 47"/>
              <p:cNvSpPr>
                <a:spLocks noChangeArrowheads="1"/>
              </p:cNvSpPr>
              <p:nvPr/>
            </p:nvSpPr>
            <p:spPr bwMode="auto">
              <a:xfrm>
                <a:off x="1128" y="1416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56" name="Oval 48"/>
              <p:cNvSpPr>
                <a:spLocks noChangeArrowheads="1"/>
              </p:cNvSpPr>
              <p:nvPr/>
            </p:nvSpPr>
            <p:spPr bwMode="auto">
              <a:xfrm>
                <a:off x="800" y="1464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57" name="Oval 49"/>
              <p:cNvSpPr>
                <a:spLocks noChangeArrowheads="1"/>
              </p:cNvSpPr>
              <p:nvPr/>
            </p:nvSpPr>
            <p:spPr bwMode="auto">
              <a:xfrm>
                <a:off x="888" y="1632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58" name="Oval 50"/>
              <p:cNvSpPr>
                <a:spLocks noChangeArrowheads="1"/>
              </p:cNvSpPr>
              <p:nvPr/>
            </p:nvSpPr>
            <p:spPr bwMode="auto">
              <a:xfrm>
                <a:off x="656" y="168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59" name="Oval 51"/>
              <p:cNvSpPr>
                <a:spLocks noChangeArrowheads="1"/>
              </p:cNvSpPr>
              <p:nvPr/>
            </p:nvSpPr>
            <p:spPr bwMode="auto">
              <a:xfrm>
                <a:off x="1024" y="160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60" name="Oval 52"/>
              <p:cNvSpPr>
                <a:spLocks noChangeArrowheads="1"/>
              </p:cNvSpPr>
              <p:nvPr/>
            </p:nvSpPr>
            <p:spPr bwMode="auto">
              <a:xfrm>
                <a:off x="1224" y="1576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61" name="Oval 53"/>
              <p:cNvSpPr>
                <a:spLocks noChangeArrowheads="1"/>
              </p:cNvSpPr>
              <p:nvPr/>
            </p:nvSpPr>
            <p:spPr bwMode="auto">
              <a:xfrm>
                <a:off x="1176" y="1168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62" name="Oval 54"/>
              <p:cNvSpPr>
                <a:spLocks noChangeArrowheads="1"/>
              </p:cNvSpPr>
              <p:nvPr/>
            </p:nvSpPr>
            <p:spPr bwMode="auto">
              <a:xfrm>
                <a:off x="1272" y="1456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63" name="Oval 55"/>
              <p:cNvSpPr>
                <a:spLocks noChangeArrowheads="1"/>
              </p:cNvSpPr>
              <p:nvPr/>
            </p:nvSpPr>
            <p:spPr bwMode="auto">
              <a:xfrm>
                <a:off x="1288" y="112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64" name="Oval 56"/>
              <p:cNvSpPr>
                <a:spLocks noChangeArrowheads="1"/>
              </p:cNvSpPr>
              <p:nvPr/>
            </p:nvSpPr>
            <p:spPr bwMode="auto">
              <a:xfrm>
                <a:off x="1464" y="1456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65" name="Oval 57"/>
              <p:cNvSpPr>
                <a:spLocks noChangeArrowheads="1"/>
              </p:cNvSpPr>
              <p:nvPr/>
            </p:nvSpPr>
            <p:spPr bwMode="auto">
              <a:xfrm>
                <a:off x="1376" y="1592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66" name="Oval 58"/>
              <p:cNvSpPr>
                <a:spLocks noChangeArrowheads="1"/>
              </p:cNvSpPr>
              <p:nvPr/>
            </p:nvSpPr>
            <p:spPr bwMode="auto">
              <a:xfrm>
                <a:off x="688" y="1016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67" name="Oval 59"/>
              <p:cNvSpPr>
                <a:spLocks noChangeArrowheads="1"/>
              </p:cNvSpPr>
              <p:nvPr/>
            </p:nvSpPr>
            <p:spPr bwMode="auto">
              <a:xfrm>
                <a:off x="1240" y="172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68" name="Oval 60"/>
              <p:cNvSpPr>
                <a:spLocks noChangeArrowheads="1"/>
              </p:cNvSpPr>
              <p:nvPr/>
            </p:nvSpPr>
            <p:spPr bwMode="auto">
              <a:xfrm>
                <a:off x="512" y="1168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69" name="Oval 61"/>
              <p:cNvSpPr>
                <a:spLocks noChangeArrowheads="1"/>
              </p:cNvSpPr>
              <p:nvPr/>
            </p:nvSpPr>
            <p:spPr bwMode="auto">
              <a:xfrm>
                <a:off x="600" y="1544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70" name="Oval 62"/>
              <p:cNvSpPr>
                <a:spLocks noChangeArrowheads="1"/>
              </p:cNvSpPr>
              <p:nvPr/>
            </p:nvSpPr>
            <p:spPr bwMode="auto">
              <a:xfrm>
                <a:off x="984" y="1416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71" name="Oval 63"/>
              <p:cNvSpPr>
                <a:spLocks noChangeArrowheads="1"/>
              </p:cNvSpPr>
              <p:nvPr/>
            </p:nvSpPr>
            <p:spPr bwMode="auto">
              <a:xfrm>
                <a:off x="1416" y="1168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72" name="Oval 64"/>
              <p:cNvSpPr>
                <a:spLocks noChangeArrowheads="1"/>
              </p:cNvSpPr>
              <p:nvPr/>
            </p:nvSpPr>
            <p:spPr bwMode="auto">
              <a:xfrm>
                <a:off x="1216" y="1304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73" name="Oval 65"/>
              <p:cNvSpPr>
                <a:spLocks noChangeArrowheads="1"/>
              </p:cNvSpPr>
              <p:nvPr/>
            </p:nvSpPr>
            <p:spPr bwMode="auto">
              <a:xfrm>
                <a:off x="1352" y="1016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74" name="Oval 66"/>
              <p:cNvSpPr>
                <a:spLocks noChangeArrowheads="1"/>
              </p:cNvSpPr>
              <p:nvPr/>
            </p:nvSpPr>
            <p:spPr bwMode="auto">
              <a:xfrm>
                <a:off x="936" y="1144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75" name="Oval 67"/>
              <p:cNvSpPr>
                <a:spLocks noChangeArrowheads="1"/>
              </p:cNvSpPr>
              <p:nvPr/>
            </p:nvSpPr>
            <p:spPr bwMode="auto">
              <a:xfrm>
                <a:off x="1096" y="1688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76" name="Oval 68"/>
              <p:cNvSpPr>
                <a:spLocks noChangeArrowheads="1"/>
              </p:cNvSpPr>
              <p:nvPr/>
            </p:nvSpPr>
            <p:spPr bwMode="auto">
              <a:xfrm>
                <a:off x="1192" y="952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77" name="Oval 69"/>
              <p:cNvSpPr>
                <a:spLocks noChangeArrowheads="1"/>
              </p:cNvSpPr>
              <p:nvPr/>
            </p:nvSpPr>
            <p:spPr bwMode="auto">
              <a:xfrm>
                <a:off x="944" y="968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78" name="Oval 70"/>
              <p:cNvSpPr>
                <a:spLocks noChangeArrowheads="1"/>
              </p:cNvSpPr>
              <p:nvPr/>
            </p:nvSpPr>
            <p:spPr bwMode="auto">
              <a:xfrm>
                <a:off x="1024" y="1328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79" name="Oval 71"/>
              <p:cNvSpPr>
                <a:spLocks noChangeArrowheads="1"/>
              </p:cNvSpPr>
              <p:nvPr/>
            </p:nvSpPr>
            <p:spPr bwMode="auto">
              <a:xfrm>
                <a:off x="952" y="152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80" name="Oval 72"/>
              <p:cNvSpPr>
                <a:spLocks noChangeArrowheads="1"/>
              </p:cNvSpPr>
              <p:nvPr/>
            </p:nvSpPr>
            <p:spPr bwMode="auto">
              <a:xfrm>
                <a:off x="768" y="1144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281" name="Oval 73"/>
              <p:cNvSpPr>
                <a:spLocks noChangeArrowheads="1"/>
              </p:cNvSpPr>
              <p:nvPr/>
            </p:nvSpPr>
            <p:spPr bwMode="auto">
              <a:xfrm>
                <a:off x="728" y="1336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</p:grpSp>
        <p:sp>
          <p:nvSpPr>
            <p:cNvPr id="138282" name="Text Box 75"/>
            <p:cNvSpPr txBox="1">
              <a:spLocks noChangeArrowheads="1"/>
            </p:cNvSpPr>
            <p:nvPr/>
          </p:nvSpPr>
          <p:spPr bwMode="auto">
            <a:xfrm>
              <a:off x="622" y="747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>
                  <a:cs typeface="ＭＳ Ｐゴシック" charset="0"/>
                </a:rPr>
                <a:t>N particles</a:t>
              </a:r>
            </a:p>
            <a:p>
              <a:pPr eaLnBrk="0" hangingPunct="0"/>
              <a:r>
                <a:rPr lang="en-US" sz="1800">
                  <a:cs typeface="ＭＳ Ｐゴシック" charset="0"/>
                </a:rPr>
                <a:t>dN (DOF)</a:t>
              </a:r>
            </a:p>
          </p:txBody>
        </p:sp>
      </p:grpSp>
      <p:grpSp>
        <p:nvGrpSpPr>
          <p:cNvPr id="4" name="Group 192"/>
          <p:cNvGrpSpPr>
            <a:grpSpLocks/>
          </p:cNvGrpSpPr>
          <p:nvPr/>
        </p:nvGrpSpPr>
        <p:grpSpPr bwMode="auto">
          <a:xfrm>
            <a:off x="2676525" y="1185863"/>
            <a:ext cx="6480175" cy="2268537"/>
            <a:chOff x="1686" y="747"/>
            <a:chExt cx="4082" cy="1429"/>
          </a:xfrm>
        </p:grpSpPr>
        <p:grpSp>
          <p:nvGrpSpPr>
            <p:cNvPr id="138284" name="Group 178"/>
            <p:cNvGrpSpPr>
              <a:grpSpLocks/>
            </p:cNvGrpSpPr>
            <p:nvPr/>
          </p:nvGrpSpPr>
          <p:grpSpPr bwMode="auto">
            <a:xfrm>
              <a:off x="2364" y="1240"/>
              <a:ext cx="1032" cy="808"/>
              <a:chOff x="2364" y="1240"/>
              <a:chExt cx="1032" cy="808"/>
            </a:xfrm>
          </p:grpSpPr>
          <p:grpSp>
            <p:nvGrpSpPr>
              <p:cNvPr id="138285" name="Group 76"/>
              <p:cNvGrpSpPr>
                <a:grpSpLocks/>
              </p:cNvGrpSpPr>
              <p:nvPr/>
            </p:nvGrpSpPr>
            <p:grpSpPr bwMode="auto">
              <a:xfrm>
                <a:off x="2364" y="1240"/>
                <a:ext cx="1032" cy="808"/>
                <a:chOff x="512" y="952"/>
                <a:chExt cx="1032" cy="808"/>
              </a:xfrm>
            </p:grpSpPr>
            <p:sp>
              <p:nvSpPr>
                <p:cNvPr id="138286" name="Oval 77"/>
                <p:cNvSpPr>
                  <a:spLocks noChangeArrowheads="1"/>
                </p:cNvSpPr>
                <p:nvPr/>
              </p:nvSpPr>
              <p:spPr bwMode="auto">
                <a:xfrm>
                  <a:off x="568" y="1032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87" name="Oval 78"/>
                <p:cNvSpPr>
                  <a:spLocks noChangeArrowheads="1"/>
                </p:cNvSpPr>
                <p:nvPr/>
              </p:nvSpPr>
              <p:spPr bwMode="auto">
                <a:xfrm>
                  <a:off x="600" y="1392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88" name="Oval 79"/>
                <p:cNvSpPr>
                  <a:spLocks noChangeArrowheads="1"/>
                </p:cNvSpPr>
                <p:nvPr/>
              </p:nvSpPr>
              <p:spPr bwMode="auto">
                <a:xfrm>
                  <a:off x="672" y="1232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89" name="Oval 80"/>
                <p:cNvSpPr>
                  <a:spLocks noChangeArrowheads="1"/>
                </p:cNvSpPr>
                <p:nvPr/>
              </p:nvSpPr>
              <p:spPr bwMode="auto">
                <a:xfrm>
                  <a:off x="832" y="1032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90" name="Oval 81"/>
                <p:cNvSpPr>
                  <a:spLocks noChangeArrowheads="1"/>
                </p:cNvSpPr>
                <p:nvPr/>
              </p:nvSpPr>
              <p:spPr bwMode="auto">
                <a:xfrm>
                  <a:off x="872" y="1280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91" name="Oval 82"/>
                <p:cNvSpPr>
                  <a:spLocks noChangeArrowheads="1"/>
                </p:cNvSpPr>
                <p:nvPr/>
              </p:nvSpPr>
              <p:spPr bwMode="auto">
                <a:xfrm>
                  <a:off x="760" y="1608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92" name="Oval 83"/>
                <p:cNvSpPr>
                  <a:spLocks noChangeArrowheads="1"/>
                </p:cNvSpPr>
                <p:nvPr/>
              </p:nvSpPr>
              <p:spPr bwMode="auto">
                <a:xfrm>
                  <a:off x="1080" y="1072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93" name="Oval 84"/>
                <p:cNvSpPr>
                  <a:spLocks noChangeArrowheads="1"/>
                </p:cNvSpPr>
                <p:nvPr/>
              </p:nvSpPr>
              <p:spPr bwMode="auto">
                <a:xfrm>
                  <a:off x="1072" y="1232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94" name="Oval 85"/>
                <p:cNvSpPr>
                  <a:spLocks noChangeArrowheads="1"/>
                </p:cNvSpPr>
                <p:nvPr/>
              </p:nvSpPr>
              <p:spPr bwMode="auto">
                <a:xfrm>
                  <a:off x="1504" y="1264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95" name="Oval 86"/>
                <p:cNvSpPr>
                  <a:spLocks noChangeArrowheads="1"/>
                </p:cNvSpPr>
                <p:nvPr/>
              </p:nvSpPr>
              <p:spPr bwMode="auto">
                <a:xfrm>
                  <a:off x="1352" y="1320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96" name="Oval 87"/>
                <p:cNvSpPr>
                  <a:spLocks noChangeArrowheads="1"/>
                </p:cNvSpPr>
                <p:nvPr/>
              </p:nvSpPr>
              <p:spPr bwMode="auto">
                <a:xfrm>
                  <a:off x="1128" y="1416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97" name="Oval 88"/>
                <p:cNvSpPr>
                  <a:spLocks noChangeArrowheads="1"/>
                </p:cNvSpPr>
                <p:nvPr/>
              </p:nvSpPr>
              <p:spPr bwMode="auto">
                <a:xfrm>
                  <a:off x="800" y="1464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98" name="Oval 89"/>
                <p:cNvSpPr>
                  <a:spLocks noChangeArrowheads="1"/>
                </p:cNvSpPr>
                <p:nvPr/>
              </p:nvSpPr>
              <p:spPr bwMode="auto">
                <a:xfrm>
                  <a:off x="888" y="1632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299" name="Oval 90"/>
                <p:cNvSpPr>
                  <a:spLocks noChangeArrowheads="1"/>
                </p:cNvSpPr>
                <p:nvPr/>
              </p:nvSpPr>
              <p:spPr bwMode="auto">
                <a:xfrm>
                  <a:off x="656" y="1680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00" name="Oval 91"/>
                <p:cNvSpPr>
                  <a:spLocks noChangeArrowheads="1"/>
                </p:cNvSpPr>
                <p:nvPr/>
              </p:nvSpPr>
              <p:spPr bwMode="auto">
                <a:xfrm>
                  <a:off x="1024" y="1600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01" name="Oval 92"/>
                <p:cNvSpPr>
                  <a:spLocks noChangeArrowheads="1"/>
                </p:cNvSpPr>
                <p:nvPr/>
              </p:nvSpPr>
              <p:spPr bwMode="auto">
                <a:xfrm>
                  <a:off x="1224" y="1576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02" name="Oval 93"/>
                <p:cNvSpPr>
                  <a:spLocks noChangeArrowheads="1"/>
                </p:cNvSpPr>
                <p:nvPr/>
              </p:nvSpPr>
              <p:spPr bwMode="auto">
                <a:xfrm>
                  <a:off x="1176" y="1168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03" name="Oval 94"/>
                <p:cNvSpPr>
                  <a:spLocks noChangeArrowheads="1"/>
                </p:cNvSpPr>
                <p:nvPr/>
              </p:nvSpPr>
              <p:spPr bwMode="auto">
                <a:xfrm>
                  <a:off x="1272" y="1456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04" name="Oval 95"/>
                <p:cNvSpPr>
                  <a:spLocks noChangeArrowheads="1"/>
                </p:cNvSpPr>
                <p:nvPr/>
              </p:nvSpPr>
              <p:spPr bwMode="auto">
                <a:xfrm>
                  <a:off x="1288" y="1120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05" name="Oval 96"/>
                <p:cNvSpPr>
                  <a:spLocks noChangeArrowheads="1"/>
                </p:cNvSpPr>
                <p:nvPr/>
              </p:nvSpPr>
              <p:spPr bwMode="auto">
                <a:xfrm>
                  <a:off x="1464" y="1456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06" name="Oval 97"/>
                <p:cNvSpPr>
                  <a:spLocks noChangeArrowheads="1"/>
                </p:cNvSpPr>
                <p:nvPr/>
              </p:nvSpPr>
              <p:spPr bwMode="auto">
                <a:xfrm>
                  <a:off x="1376" y="1592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07" name="Oval 98"/>
                <p:cNvSpPr>
                  <a:spLocks noChangeArrowheads="1"/>
                </p:cNvSpPr>
                <p:nvPr/>
              </p:nvSpPr>
              <p:spPr bwMode="auto">
                <a:xfrm>
                  <a:off x="688" y="1016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08" name="Oval 99"/>
                <p:cNvSpPr>
                  <a:spLocks noChangeArrowheads="1"/>
                </p:cNvSpPr>
                <p:nvPr/>
              </p:nvSpPr>
              <p:spPr bwMode="auto">
                <a:xfrm>
                  <a:off x="1240" y="1720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09" name="Oval 100"/>
                <p:cNvSpPr>
                  <a:spLocks noChangeArrowheads="1"/>
                </p:cNvSpPr>
                <p:nvPr/>
              </p:nvSpPr>
              <p:spPr bwMode="auto">
                <a:xfrm>
                  <a:off x="512" y="1168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10" name="Oval 101"/>
                <p:cNvSpPr>
                  <a:spLocks noChangeArrowheads="1"/>
                </p:cNvSpPr>
                <p:nvPr/>
              </p:nvSpPr>
              <p:spPr bwMode="auto">
                <a:xfrm>
                  <a:off x="600" y="1544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11" name="Oval 102"/>
                <p:cNvSpPr>
                  <a:spLocks noChangeArrowheads="1"/>
                </p:cNvSpPr>
                <p:nvPr/>
              </p:nvSpPr>
              <p:spPr bwMode="auto">
                <a:xfrm>
                  <a:off x="984" y="1416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12" name="Oval 103"/>
                <p:cNvSpPr>
                  <a:spLocks noChangeArrowheads="1"/>
                </p:cNvSpPr>
                <p:nvPr/>
              </p:nvSpPr>
              <p:spPr bwMode="auto">
                <a:xfrm>
                  <a:off x="1416" y="1168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13" name="Oval 104"/>
                <p:cNvSpPr>
                  <a:spLocks noChangeArrowheads="1"/>
                </p:cNvSpPr>
                <p:nvPr/>
              </p:nvSpPr>
              <p:spPr bwMode="auto">
                <a:xfrm>
                  <a:off x="1216" y="1304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14" name="Oval 105"/>
                <p:cNvSpPr>
                  <a:spLocks noChangeArrowheads="1"/>
                </p:cNvSpPr>
                <p:nvPr/>
              </p:nvSpPr>
              <p:spPr bwMode="auto">
                <a:xfrm>
                  <a:off x="1352" y="1016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15" name="Oval 106"/>
                <p:cNvSpPr>
                  <a:spLocks noChangeArrowheads="1"/>
                </p:cNvSpPr>
                <p:nvPr/>
              </p:nvSpPr>
              <p:spPr bwMode="auto">
                <a:xfrm>
                  <a:off x="936" y="1144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16" name="Oval 107"/>
                <p:cNvSpPr>
                  <a:spLocks noChangeArrowheads="1"/>
                </p:cNvSpPr>
                <p:nvPr/>
              </p:nvSpPr>
              <p:spPr bwMode="auto">
                <a:xfrm>
                  <a:off x="1096" y="1688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17" name="Oval 108"/>
                <p:cNvSpPr>
                  <a:spLocks noChangeArrowheads="1"/>
                </p:cNvSpPr>
                <p:nvPr/>
              </p:nvSpPr>
              <p:spPr bwMode="auto">
                <a:xfrm>
                  <a:off x="1192" y="952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18" name="Oval 109"/>
                <p:cNvSpPr>
                  <a:spLocks noChangeArrowheads="1"/>
                </p:cNvSpPr>
                <p:nvPr/>
              </p:nvSpPr>
              <p:spPr bwMode="auto">
                <a:xfrm>
                  <a:off x="944" y="968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19" name="Oval 110"/>
                <p:cNvSpPr>
                  <a:spLocks noChangeArrowheads="1"/>
                </p:cNvSpPr>
                <p:nvPr/>
              </p:nvSpPr>
              <p:spPr bwMode="auto">
                <a:xfrm>
                  <a:off x="1024" y="1328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20" name="Oval 111"/>
                <p:cNvSpPr>
                  <a:spLocks noChangeArrowheads="1"/>
                </p:cNvSpPr>
                <p:nvPr/>
              </p:nvSpPr>
              <p:spPr bwMode="auto">
                <a:xfrm>
                  <a:off x="952" y="1520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21" name="Oval 112"/>
                <p:cNvSpPr>
                  <a:spLocks noChangeArrowheads="1"/>
                </p:cNvSpPr>
                <p:nvPr/>
              </p:nvSpPr>
              <p:spPr bwMode="auto">
                <a:xfrm>
                  <a:off x="768" y="1144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38322" name="Oval 113"/>
                <p:cNvSpPr>
                  <a:spLocks noChangeArrowheads="1"/>
                </p:cNvSpPr>
                <p:nvPr/>
              </p:nvSpPr>
              <p:spPr bwMode="auto">
                <a:xfrm>
                  <a:off x="728" y="1336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</p:grpSp>
          <p:sp>
            <p:nvSpPr>
              <p:cNvPr id="138323" name="Line 115"/>
              <p:cNvSpPr>
                <a:spLocks noChangeShapeType="1"/>
              </p:cNvSpPr>
              <p:nvPr/>
            </p:nvSpPr>
            <p:spPr bwMode="auto">
              <a:xfrm>
                <a:off x="2387" y="1477"/>
                <a:ext cx="154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4" name="Line 116"/>
              <p:cNvSpPr>
                <a:spLocks noChangeShapeType="1"/>
              </p:cNvSpPr>
              <p:nvPr/>
            </p:nvSpPr>
            <p:spPr bwMode="auto">
              <a:xfrm>
                <a:off x="2557" y="1328"/>
                <a:ext cx="150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5" name="Line 117"/>
              <p:cNvSpPr>
                <a:spLocks noChangeShapeType="1"/>
              </p:cNvSpPr>
              <p:nvPr/>
            </p:nvSpPr>
            <p:spPr bwMode="auto">
              <a:xfrm flipH="1">
                <a:off x="2944" y="1379"/>
                <a:ext cx="11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6" name="Line 119"/>
              <p:cNvSpPr>
                <a:spLocks noChangeShapeType="1"/>
              </p:cNvSpPr>
              <p:nvPr/>
            </p:nvSpPr>
            <p:spPr bwMode="auto">
              <a:xfrm>
                <a:off x="2675" y="1773"/>
                <a:ext cx="160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7" name="Line 120"/>
              <p:cNvSpPr>
                <a:spLocks noChangeShapeType="1"/>
              </p:cNvSpPr>
              <p:nvPr/>
            </p:nvSpPr>
            <p:spPr bwMode="auto">
              <a:xfrm flipV="1">
                <a:off x="2976" y="1882"/>
                <a:ext cx="114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8" name="Line 121"/>
              <p:cNvSpPr>
                <a:spLocks noChangeShapeType="1"/>
              </p:cNvSpPr>
              <p:nvPr/>
            </p:nvSpPr>
            <p:spPr bwMode="auto">
              <a:xfrm>
                <a:off x="3088" y="1605"/>
                <a:ext cx="14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9" name="Line 122"/>
              <p:cNvSpPr>
                <a:spLocks noChangeShapeType="1"/>
              </p:cNvSpPr>
              <p:nvPr/>
            </p:nvSpPr>
            <p:spPr bwMode="auto">
              <a:xfrm flipH="1">
                <a:off x="3157" y="1323"/>
                <a:ext cx="72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0" name="Line 123"/>
              <p:cNvSpPr>
                <a:spLocks noChangeShapeType="1"/>
              </p:cNvSpPr>
              <p:nvPr/>
            </p:nvSpPr>
            <p:spPr bwMode="auto">
              <a:xfrm>
                <a:off x="2744" y="1592"/>
                <a:ext cx="13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1" name="Line 124"/>
              <p:cNvSpPr>
                <a:spLocks noChangeShapeType="1"/>
              </p:cNvSpPr>
              <p:nvPr/>
            </p:nvSpPr>
            <p:spPr bwMode="auto">
              <a:xfrm>
                <a:off x="2469" y="1691"/>
                <a:ext cx="6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2" name="Line 126"/>
              <p:cNvSpPr>
                <a:spLocks noChangeShapeType="1"/>
              </p:cNvSpPr>
              <p:nvPr/>
            </p:nvSpPr>
            <p:spPr bwMode="auto">
              <a:xfrm flipH="1" flipV="1">
                <a:off x="2469" y="1845"/>
                <a:ext cx="163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3" name="Line 127"/>
              <p:cNvSpPr>
                <a:spLocks noChangeShapeType="1"/>
              </p:cNvSpPr>
              <p:nvPr/>
            </p:nvSpPr>
            <p:spPr bwMode="auto">
              <a:xfrm flipH="1">
                <a:off x="2744" y="1453"/>
                <a:ext cx="64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4" name="Line 128"/>
              <p:cNvSpPr>
                <a:spLocks noChangeShapeType="1"/>
              </p:cNvSpPr>
              <p:nvPr/>
            </p:nvSpPr>
            <p:spPr bwMode="auto">
              <a:xfrm>
                <a:off x="2808" y="1451"/>
                <a:ext cx="136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5" name="Line 129"/>
              <p:cNvSpPr>
                <a:spLocks noChangeShapeType="1"/>
              </p:cNvSpPr>
              <p:nvPr/>
            </p:nvSpPr>
            <p:spPr bwMode="auto">
              <a:xfrm flipH="1">
                <a:off x="3224" y="1469"/>
                <a:ext cx="67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6" name="Line 130"/>
              <p:cNvSpPr>
                <a:spLocks noChangeShapeType="1"/>
              </p:cNvSpPr>
              <p:nvPr/>
            </p:nvSpPr>
            <p:spPr bwMode="auto">
              <a:xfrm>
                <a:off x="3144" y="1768"/>
                <a:ext cx="1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7" name="Line 131"/>
              <p:cNvSpPr>
                <a:spLocks noChangeShapeType="1"/>
              </p:cNvSpPr>
              <p:nvPr/>
            </p:nvSpPr>
            <p:spPr bwMode="auto">
              <a:xfrm flipH="1">
                <a:off x="3253" y="1765"/>
                <a:ext cx="9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8" name="Line 132"/>
              <p:cNvSpPr>
                <a:spLocks noChangeShapeType="1"/>
              </p:cNvSpPr>
              <p:nvPr/>
            </p:nvSpPr>
            <p:spPr bwMode="auto">
              <a:xfrm>
                <a:off x="3288" y="1477"/>
                <a:ext cx="91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9" name="Line 133"/>
              <p:cNvSpPr>
                <a:spLocks noChangeShapeType="1"/>
              </p:cNvSpPr>
              <p:nvPr/>
            </p:nvSpPr>
            <p:spPr bwMode="auto">
              <a:xfrm>
                <a:off x="3157" y="1427"/>
                <a:ext cx="134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0" name="Line 134"/>
              <p:cNvSpPr>
                <a:spLocks noChangeShapeType="1"/>
              </p:cNvSpPr>
              <p:nvPr/>
            </p:nvSpPr>
            <p:spPr bwMode="auto">
              <a:xfrm flipH="1">
                <a:off x="2707" y="1275"/>
                <a:ext cx="112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1" name="Line 135"/>
              <p:cNvSpPr>
                <a:spLocks noChangeShapeType="1"/>
              </p:cNvSpPr>
              <p:nvPr/>
            </p:nvSpPr>
            <p:spPr bwMode="auto">
              <a:xfrm>
                <a:off x="2707" y="1341"/>
                <a:ext cx="104" cy="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2" name="Line 136"/>
              <p:cNvSpPr>
                <a:spLocks noChangeShapeType="1"/>
              </p:cNvSpPr>
              <p:nvPr/>
            </p:nvSpPr>
            <p:spPr bwMode="auto">
              <a:xfrm flipH="1">
                <a:off x="2603" y="1456"/>
                <a:ext cx="4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3" name="Line 137"/>
              <p:cNvSpPr>
                <a:spLocks noChangeShapeType="1"/>
              </p:cNvSpPr>
              <p:nvPr/>
            </p:nvSpPr>
            <p:spPr bwMode="auto">
              <a:xfrm>
                <a:off x="2605" y="1648"/>
                <a:ext cx="75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4" name="Line 138"/>
              <p:cNvSpPr>
                <a:spLocks noChangeShapeType="1"/>
              </p:cNvSpPr>
              <p:nvPr/>
            </p:nvSpPr>
            <p:spPr bwMode="auto">
              <a:xfrm flipV="1">
                <a:off x="2469" y="1645"/>
                <a:ext cx="126" cy="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5" name="Line 139"/>
              <p:cNvSpPr>
                <a:spLocks noChangeShapeType="1"/>
              </p:cNvSpPr>
              <p:nvPr/>
            </p:nvSpPr>
            <p:spPr bwMode="auto">
              <a:xfrm flipH="1">
                <a:off x="2384" y="1341"/>
                <a:ext cx="53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6" name="Line 140"/>
              <p:cNvSpPr>
                <a:spLocks noChangeShapeType="1"/>
              </p:cNvSpPr>
              <p:nvPr/>
            </p:nvSpPr>
            <p:spPr bwMode="auto">
              <a:xfrm>
                <a:off x="2549" y="1544"/>
                <a:ext cx="51" cy="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7" name="Line 141"/>
              <p:cNvSpPr>
                <a:spLocks noChangeShapeType="1"/>
              </p:cNvSpPr>
              <p:nvPr/>
            </p:nvSpPr>
            <p:spPr bwMode="auto">
              <a:xfrm flipH="1">
                <a:off x="2544" y="1448"/>
                <a:ext cx="10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8" name="Line 144"/>
              <p:cNvSpPr>
                <a:spLocks noChangeShapeType="1"/>
              </p:cNvSpPr>
              <p:nvPr/>
            </p:nvSpPr>
            <p:spPr bwMode="auto">
              <a:xfrm>
                <a:off x="2880" y="1637"/>
                <a:ext cx="125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9" name="Line 146"/>
              <p:cNvSpPr>
                <a:spLocks noChangeShapeType="1"/>
              </p:cNvSpPr>
              <p:nvPr/>
            </p:nvSpPr>
            <p:spPr bwMode="auto">
              <a:xfrm flipV="1">
                <a:off x="2824" y="1715"/>
                <a:ext cx="24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50" name="Line 147"/>
              <p:cNvSpPr>
                <a:spLocks noChangeShapeType="1"/>
              </p:cNvSpPr>
              <p:nvPr/>
            </p:nvSpPr>
            <p:spPr bwMode="auto">
              <a:xfrm>
                <a:off x="2871" y="1723"/>
                <a:ext cx="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51" name="Line 148"/>
              <p:cNvSpPr>
                <a:spLocks noChangeShapeType="1"/>
              </p:cNvSpPr>
              <p:nvPr/>
            </p:nvSpPr>
            <p:spPr bwMode="auto">
              <a:xfrm>
                <a:off x="2828" y="1827"/>
                <a:ext cx="6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52" name="Line 149"/>
              <p:cNvSpPr>
                <a:spLocks noChangeShapeType="1"/>
              </p:cNvSpPr>
              <p:nvPr/>
            </p:nvSpPr>
            <p:spPr bwMode="auto">
              <a:xfrm flipV="1">
                <a:off x="2763" y="1912"/>
                <a:ext cx="117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53" name="Line 150"/>
              <p:cNvSpPr>
                <a:spLocks noChangeShapeType="1"/>
              </p:cNvSpPr>
              <p:nvPr/>
            </p:nvSpPr>
            <p:spPr bwMode="auto">
              <a:xfrm>
                <a:off x="2667" y="1779"/>
                <a:ext cx="9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54" name="Line 151"/>
              <p:cNvSpPr>
                <a:spLocks noChangeShapeType="1"/>
              </p:cNvSpPr>
              <p:nvPr/>
            </p:nvSpPr>
            <p:spPr bwMode="auto">
              <a:xfrm flipH="1">
                <a:off x="2523" y="1917"/>
                <a:ext cx="109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55" name="Line 152"/>
              <p:cNvSpPr>
                <a:spLocks noChangeShapeType="1"/>
              </p:cNvSpPr>
              <p:nvPr/>
            </p:nvSpPr>
            <p:spPr bwMode="auto">
              <a:xfrm>
                <a:off x="3099" y="1885"/>
                <a:ext cx="1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56" name="Line 153"/>
              <p:cNvSpPr>
                <a:spLocks noChangeShapeType="1"/>
              </p:cNvSpPr>
              <p:nvPr/>
            </p:nvSpPr>
            <p:spPr bwMode="auto">
              <a:xfrm flipH="1">
                <a:off x="3117" y="1899"/>
                <a:ext cx="134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57" name="Line 154"/>
              <p:cNvSpPr>
                <a:spLocks noChangeShapeType="1"/>
              </p:cNvSpPr>
              <p:nvPr/>
            </p:nvSpPr>
            <p:spPr bwMode="auto">
              <a:xfrm>
                <a:off x="3088" y="1613"/>
                <a:ext cx="5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58" name="Line 155"/>
              <p:cNvSpPr>
                <a:spLocks noChangeShapeType="1"/>
              </p:cNvSpPr>
              <p:nvPr/>
            </p:nvSpPr>
            <p:spPr bwMode="auto">
              <a:xfrm flipV="1">
                <a:off x="3053" y="1424"/>
                <a:ext cx="104" cy="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59" name="Line 156"/>
              <p:cNvSpPr>
                <a:spLocks noChangeShapeType="1"/>
              </p:cNvSpPr>
              <p:nvPr/>
            </p:nvSpPr>
            <p:spPr bwMode="auto">
              <a:xfrm flipV="1">
                <a:off x="2955" y="1256"/>
                <a:ext cx="112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0" name="Line 157"/>
              <p:cNvSpPr>
                <a:spLocks noChangeShapeType="1"/>
              </p:cNvSpPr>
              <p:nvPr/>
            </p:nvSpPr>
            <p:spPr bwMode="auto">
              <a:xfrm flipH="1" flipV="1">
                <a:off x="3069" y="1259"/>
                <a:ext cx="158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1" name="Line 158"/>
              <p:cNvSpPr>
                <a:spLocks noChangeShapeType="1"/>
              </p:cNvSpPr>
              <p:nvPr/>
            </p:nvSpPr>
            <p:spPr bwMode="auto">
              <a:xfrm flipH="1">
                <a:off x="2443" y="1325"/>
                <a:ext cx="117" cy="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2" name="Line 159"/>
              <p:cNvSpPr>
                <a:spLocks noChangeShapeType="1"/>
              </p:cNvSpPr>
              <p:nvPr/>
            </p:nvSpPr>
            <p:spPr bwMode="auto">
              <a:xfrm>
                <a:off x="2819" y="1277"/>
                <a:ext cx="133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3" name="Line 160"/>
              <p:cNvSpPr>
                <a:spLocks noChangeShapeType="1"/>
              </p:cNvSpPr>
              <p:nvPr/>
            </p:nvSpPr>
            <p:spPr bwMode="auto">
              <a:xfrm flipH="1">
                <a:off x="2637" y="1771"/>
                <a:ext cx="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4" name="Line 161"/>
              <p:cNvSpPr>
                <a:spLocks noChangeShapeType="1"/>
              </p:cNvSpPr>
              <p:nvPr/>
            </p:nvSpPr>
            <p:spPr bwMode="auto">
              <a:xfrm>
                <a:off x="2472" y="1842"/>
                <a:ext cx="53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5" name="Line 162"/>
              <p:cNvSpPr>
                <a:spLocks noChangeShapeType="1"/>
              </p:cNvSpPr>
              <p:nvPr/>
            </p:nvSpPr>
            <p:spPr bwMode="auto">
              <a:xfrm>
                <a:off x="2892" y="1909"/>
                <a:ext cx="78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6" name="Line 163"/>
              <p:cNvSpPr>
                <a:spLocks noChangeShapeType="1"/>
              </p:cNvSpPr>
              <p:nvPr/>
            </p:nvSpPr>
            <p:spPr bwMode="auto">
              <a:xfrm flipV="1">
                <a:off x="2944" y="1475"/>
                <a:ext cx="104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7" name="Line 164"/>
              <p:cNvSpPr>
                <a:spLocks noChangeShapeType="1"/>
              </p:cNvSpPr>
              <p:nvPr/>
            </p:nvSpPr>
            <p:spPr bwMode="auto">
              <a:xfrm>
                <a:off x="2997" y="1723"/>
                <a:ext cx="152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8" name="Line 165"/>
              <p:cNvSpPr>
                <a:spLocks noChangeShapeType="1"/>
              </p:cNvSpPr>
              <p:nvPr/>
            </p:nvSpPr>
            <p:spPr bwMode="auto">
              <a:xfrm flipV="1">
                <a:off x="3096" y="1765"/>
                <a:ext cx="48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9" name="Line 166"/>
              <p:cNvSpPr>
                <a:spLocks noChangeShapeType="1"/>
              </p:cNvSpPr>
              <p:nvPr/>
            </p:nvSpPr>
            <p:spPr bwMode="auto">
              <a:xfrm flipH="1">
                <a:off x="2597" y="1592"/>
                <a:ext cx="15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0" name="Line 167"/>
              <p:cNvSpPr>
                <a:spLocks noChangeShapeType="1"/>
              </p:cNvSpPr>
              <p:nvPr/>
            </p:nvSpPr>
            <p:spPr bwMode="auto">
              <a:xfrm>
                <a:off x="2947" y="1541"/>
                <a:ext cx="146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1" name="Line 168"/>
              <p:cNvSpPr>
                <a:spLocks noChangeShapeType="1"/>
              </p:cNvSpPr>
              <p:nvPr/>
            </p:nvSpPr>
            <p:spPr bwMode="auto">
              <a:xfrm flipH="1">
                <a:off x="3227" y="1576"/>
                <a:ext cx="152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2" name="Line 169"/>
              <p:cNvSpPr>
                <a:spLocks noChangeShapeType="1"/>
              </p:cNvSpPr>
              <p:nvPr/>
            </p:nvSpPr>
            <p:spPr bwMode="auto">
              <a:xfrm flipH="1" flipV="1">
                <a:off x="3221" y="1637"/>
                <a:ext cx="12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3" name="Line 170"/>
              <p:cNvSpPr>
                <a:spLocks noChangeShapeType="1"/>
              </p:cNvSpPr>
              <p:nvPr/>
            </p:nvSpPr>
            <p:spPr bwMode="auto">
              <a:xfrm flipH="1">
                <a:off x="2675" y="1589"/>
                <a:ext cx="74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4" name="Line 171"/>
              <p:cNvSpPr>
                <a:spLocks noChangeShapeType="1"/>
              </p:cNvSpPr>
              <p:nvPr/>
            </p:nvSpPr>
            <p:spPr bwMode="auto">
              <a:xfrm>
                <a:off x="2560" y="1323"/>
                <a:ext cx="75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5" name="Line 172"/>
              <p:cNvSpPr>
                <a:spLocks noChangeShapeType="1"/>
              </p:cNvSpPr>
              <p:nvPr/>
            </p:nvSpPr>
            <p:spPr bwMode="auto">
              <a:xfrm flipH="1">
                <a:off x="2805" y="1283"/>
                <a:ext cx="14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6" name="Line 174"/>
              <p:cNvSpPr>
                <a:spLocks noChangeShapeType="1"/>
              </p:cNvSpPr>
              <p:nvPr/>
            </p:nvSpPr>
            <p:spPr bwMode="auto">
              <a:xfrm flipV="1">
                <a:off x="2857" y="1643"/>
                <a:ext cx="38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7" name="Line 175"/>
              <p:cNvSpPr>
                <a:spLocks noChangeShapeType="1"/>
              </p:cNvSpPr>
              <p:nvPr/>
            </p:nvSpPr>
            <p:spPr bwMode="auto">
              <a:xfrm>
                <a:off x="2968" y="2000"/>
                <a:ext cx="147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8" name="Line 176"/>
              <p:cNvSpPr>
                <a:spLocks noChangeShapeType="1"/>
              </p:cNvSpPr>
              <p:nvPr/>
            </p:nvSpPr>
            <p:spPr bwMode="auto">
              <a:xfrm>
                <a:off x="2941" y="1541"/>
                <a:ext cx="62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9" name="Line 177"/>
              <p:cNvSpPr>
                <a:spLocks noChangeShapeType="1"/>
              </p:cNvSpPr>
              <p:nvPr/>
            </p:nvSpPr>
            <p:spPr bwMode="auto">
              <a:xfrm flipV="1">
                <a:off x="2880" y="1885"/>
                <a:ext cx="219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380" name="Text Box 179"/>
            <p:cNvSpPr txBox="1">
              <a:spLocks noChangeArrowheads="1"/>
            </p:cNvSpPr>
            <p:nvPr/>
          </p:nvSpPr>
          <p:spPr bwMode="auto">
            <a:xfrm>
              <a:off x="1686" y="835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 b="1">
                  <a:solidFill>
                    <a:srgbClr val="FF0000"/>
                  </a:solidFill>
                  <a:cs typeface="ＭＳ Ｐゴシック" charset="0"/>
                </a:rPr>
                <a:t>add</a:t>
              </a:r>
              <a:endParaRPr lang="en-US" sz="1800">
                <a:cs typeface="ＭＳ Ｐゴシック" charset="0"/>
              </a:endParaRPr>
            </a:p>
          </p:txBody>
        </p:sp>
        <p:sp>
          <p:nvSpPr>
            <p:cNvPr id="138381" name="Text Box 180"/>
            <p:cNvSpPr txBox="1">
              <a:spLocks noChangeArrowheads="1"/>
            </p:cNvSpPr>
            <p:nvPr/>
          </p:nvSpPr>
          <p:spPr bwMode="auto">
            <a:xfrm>
              <a:off x="2242" y="747"/>
              <a:ext cx="14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>
                  <a:cs typeface="ＭＳ Ｐゴシック" charset="0"/>
                </a:rPr>
                <a:t>Nc constraints</a:t>
              </a:r>
            </a:p>
            <a:p>
              <a:pPr eaLnBrk="0" hangingPunct="0"/>
              <a:r>
                <a:rPr lang="en-US" sz="1800">
                  <a:cs typeface="ＭＳ Ｐゴシック" charset="0"/>
                </a:rPr>
                <a:t>uniformly distributed</a:t>
              </a:r>
            </a:p>
          </p:txBody>
        </p:sp>
        <p:sp>
          <p:nvSpPr>
            <p:cNvPr id="138382" name="Text Box 182"/>
            <p:cNvSpPr txBox="1">
              <a:spLocks noChangeArrowheads="1"/>
            </p:cNvSpPr>
            <p:nvPr/>
          </p:nvSpPr>
          <p:spPr bwMode="auto">
            <a:xfrm>
              <a:off x="3990" y="747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 b="1">
                  <a:solidFill>
                    <a:srgbClr val="FF0000"/>
                  </a:solidFill>
                  <a:cs typeface="ＭＳ Ｐゴシック" charset="0"/>
                </a:rPr>
                <a:t>Estimate of flexibility</a:t>
              </a:r>
            </a:p>
          </p:txBody>
        </p:sp>
        <p:sp>
          <p:nvSpPr>
            <p:cNvPr id="138383" name="Text Box 183"/>
            <p:cNvSpPr txBox="1">
              <a:spLocks noChangeArrowheads="1"/>
            </p:cNvSpPr>
            <p:nvPr/>
          </p:nvSpPr>
          <p:spPr bwMode="auto">
            <a:xfrm>
              <a:off x="3990" y="979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>
                  <a:cs typeface="ＭＳ Ｐゴシック" charset="0"/>
                </a:rPr>
                <a:t>dN</a:t>
              </a:r>
            </a:p>
          </p:txBody>
        </p:sp>
        <p:sp>
          <p:nvSpPr>
            <p:cNvPr id="138384" name="Text Box 184"/>
            <p:cNvSpPr txBox="1">
              <a:spLocks noChangeArrowheads="1"/>
            </p:cNvSpPr>
            <p:nvPr/>
          </p:nvSpPr>
          <p:spPr bwMode="auto">
            <a:xfrm>
              <a:off x="3870" y="1185"/>
              <a:ext cx="13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 b="1">
                  <a:cs typeface="ＭＳ Ｐゴシック" charset="0"/>
                  <a:sym typeface="Symbol" charset="0"/>
                </a:rPr>
                <a:t></a:t>
              </a:r>
              <a:r>
                <a:rPr lang="en-US" sz="1800">
                  <a:cs typeface="ＭＳ Ｐゴシック" charset="0"/>
                  <a:sym typeface="Symbol" charset="0"/>
                </a:rPr>
                <a:t> </a:t>
              </a:r>
              <a:r>
                <a:rPr lang="en-US" sz="1800">
                  <a:cs typeface="ＭＳ Ｐゴシック" charset="0"/>
                </a:rPr>
                <a:t>Nc  constraints</a:t>
              </a:r>
            </a:p>
          </p:txBody>
        </p:sp>
        <p:sp>
          <p:nvSpPr>
            <p:cNvPr id="138385" name="Line 185"/>
            <p:cNvSpPr>
              <a:spLocks noChangeShapeType="1"/>
            </p:cNvSpPr>
            <p:nvPr/>
          </p:nvSpPr>
          <p:spPr bwMode="auto">
            <a:xfrm>
              <a:off x="3920" y="1608"/>
              <a:ext cx="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86" name="Text Box 186"/>
            <p:cNvSpPr txBox="1">
              <a:spLocks noChangeArrowheads="1"/>
            </p:cNvSpPr>
            <p:nvPr/>
          </p:nvSpPr>
          <p:spPr bwMode="auto">
            <a:xfrm>
              <a:off x="3870" y="1369"/>
              <a:ext cx="1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 b="1">
                  <a:cs typeface="ＭＳ Ｐゴシック" charset="0"/>
                  <a:sym typeface="Symbol" charset="0"/>
                </a:rPr>
                <a:t></a:t>
              </a:r>
              <a:r>
                <a:rPr lang="en-US" sz="1800">
                  <a:cs typeface="ＭＳ Ｐゴシック" charset="0"/>
                  <a:sym typeface="Symbol" charset="0"/>
                </a:rPr>
                <a:t> </a:t>
              </a:r>
              <a:r>
                <a:rPr lang="en-US" sz="1800">
                  <a:cs typeface="ＭＳ Ｐゴシック" charset="0"/>
                </a:rPr>
                <a:t>d(d+1)/2 rigid body DOF</a:t>
              </a:r>
            </a:p>
          </p:txBody>
        </p:sp>
        <p:sp>
          <p:nvSpPr>
            <p:cNvPr id="138387" name="Text Box 187"/>
            <p:cNvSpPr txBox="1">
              <a:spLocks noChangeArrowheads="1"/>
            </p:cNvSpPr>
            <p:nvPr/>
          </p:nvSpPr>
          <p:spPr bwMode="auto">
            <a:xfrm>
              <a:off x="3742" y="1649"/>
              <a:ext cx="16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 b="1">
                  <a:solidFill>
                    <a:srgbClr val="FF00FF"/>
                  </a:solidFill>
                  <a:cs typeface="ＭＳ Ｐゴシック" charset="0"/>
                </a:rPr>
                <a:t>F = dN </a:t>
              </a:r>
              <a:r>
                <a:rPr lang="en-US" sz="1800" b="1">
                  <a:solidFill>
                    <a:srgbClr val="FF00FF"/>
                  </a:solidFill>
                  <a:cs typeface="ＭＳ Ｐゴシック" charset="0"/>
                  <a:sym typeface="Symbol" charset="0"/>
                </a:rPr>
                <a:t> Nc  d(d+1)/2</a:t>
              </a:r>
              <a:r>
                <a:rPr lang="en-US" sz="1800">
                  <a:cs typeface="ＭＳ Ｐゴシック" charset="0"/>
                </a:rPr>
                <a:t> </a:t>
              </a:r>
            </a:p>
          </p:txBody>
        </p:sp>
        <p:sp>
          <p:nvSpPr>
            <p:cNvPr id="138388" name="Text Box 188"/>
            <p:cNvSpPr txBox="1">
              <a:spLocks noChangeArrowheads="1"/>
            </p:cNvSpPr>
            <p:nvPr/>
          </p:nvSpPr>
          <p:spPr bwMode="auto">
            <a:xfrm>
              <a:off x="3318" y="1964"/>
              <a:ext cx="24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 b="1">
                  <a:latin typeface="Times New Roman" charset="0"/>
                  <a:cs typeface="ＭＳ Ｐゴシック" charset="0"/>
                </a:rPr>
                <a:t>J. C. Maxwell, Philos. Mag. 27 294 (1864)</a:t>
              </a:r>
            </a:p>
          </p:txBody>
        </p:sp>
      </p:grpSp>
      <p:grpSp>
        <p:nvGrpSpPr>
          <p:cNvPr id="7" name="Group 193"/>
          <p:cNvGrpSpPr>
            <a:grpSpLocks/>
          </p:cNvGrpSpPr>
          <p:nvPr/>
        </p:nvGrpSpPr>
        <p:grpSpPr bwMode="auto">
          <a:xfrm>
            <a:off x="212725" y="3679474"/>
            <a:ext cx="8712200" cy="2538413"/>
            <a:chOff x="134" y="2539"/>
            <a:chExt cx="5488" cy="1599"/>
          </a:xfrm>
        </p:grpSpPr>
        <p:grpSp>
          <p:nvGrpSpPr>
            <p:cNvPr id="138390" name="Group 4"/>
            <p:cNvGrpSpPr>
              <a:grpSpLocks/>
            </p:cNvGrpSpPr>
            <p:nvPr/>
          </p:nvGrpSpPr>
          <p:grpSpPr bwMode="auto">
            <a:xfrm>
              <a:off x="134" y="2563"/>
              <a:ext cx="5488" cy="1441"/>
              <a:chOff x="134" y="731"/>
              <a:chExt cx="5488" cy="1441"/>
            </a:xfrm>
          </p:grpSpPr>
          <p:sp>
            <p:nvSpPr>
              <p:cNvPr id="138391" name="AutoShape 5"/>
              <p:cNvSpPr>
                <a:spLocks noChangeArrowheads="1"/>
              </p:cNvSpPr>
              <p:nvPr/>
            </p:nvSpPr>
            <p:spPr bwMode="auto">
              <a:xfrm>
                <a:off x="312" y="1136"/>
                <a:ext cx="376" cy="896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392" name="Text Box 6"/>
              <p:cNvSpPr txBox="1">
                <a:spLocks noChangeArrowheads="1"/>
              </p:cNvSpPr>
              <p:nvPr/>
            </p:nvSpPr>
            <p:spPr bwMode="auto">
              <a:xfrm>
                <a:off x="134" y="731"/>
                <a:ext cx="102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>
                    <a:cs typeface="ＭＳ Ｐゴシック" charset="0"/>
                  </a:rPr>
                  <a:t>Bucket of 100 constraints</a:t>
                </a:r>
              </a:p>
            </p:txBody>
          </p:sp>
          <p:sp>
            <p:nvSpPr>
              <p:cNvPr id="138393" name="Line 7"/>
              <p:cNvSpPr>
                <a:spLocks noChangeShapeType="1"/>
              </p:cNvSpPr>
              <p:nvPr/>
            </p:nvSpPr>
            <p:spPr bwMode="auto">
              <a:xfrm>
                <a:off x="856" y="1560"/>
                <a:ext cx="72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4" name="Text Box 8"/>
              <p:cNvSpPr txBox="1">
                <a:spLocks noChangeArrowheads="1"/>
              </p:cNvSpPr>
              <p:nvPr/>
            </p:nvSpPr>
            <p:spPr bwMode="auto">
              <a:xfrm>
                <a:off x="870" y="1270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2400">
                    <a:cs typeface="ＭＳ Ｐゴシック" charset="0"/>
                  </a:rPr>
                  <a:t>Apply</a:t>
                </a:r>
              </a:p>
            </p:txBody>
          </p:sp>
          <p:sp>
            <p:nvSpPr>
              <p:cNvPr id="138395" name="AutoShape 9"/>
              <p:cNvSpPr>
                <a:spLocks noChangeArrowheads="1"/>
              </p:cNvSpPr>
              <p:nvPr/>
            </p:nvSpPr>
            <p:spPr bwMode="auto">
              <a:xfrm>
                <a:off x="1760" y="1208"/>
                <a:ext cx="752" cy="776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38396" name="Text Box 10"/>
              <p:cNvSpPr txBox="1">
                <a:spLocks noChangeArrowheads="1"/>
              </p:cNvSpPr>
              <p:nvPr/>
            </p:nvSpPr>
            <p:spPr bwMode="auto">
              <a:xfrm>
                <a:off x="1446" y="731"/>
                <a:ext cx="154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>
                    <a:cs typeface="ＭＳ Ｐゴシック" charset="0"/>
                  </a:rPr>
                  <a:t>System of 50 DOF (degrees of freedom)</a:t>
                </a:r>
              </a:p>
            </p:txBody>
          </p:sp>
          <p:grpSp>
            <p:nvGrpSpPr>
              <p:cNvPr id="138397" name="Group 11"/>
              <p:cNvGrpSpPr>
                <a:grpSpLocks/>
              </p:cNvGrpSpPr>
              <p:nvPr/>
            </p:nvGrpSpPr>
            <p:grpSpPr bwMode="auto">
              <a:xfrm>
                <a:off x="2768" y="776"/>
                <a:ext cx="2854" cy="1396"/>
                <a:chOff x="2768" y="840"/>
                <a:chExt cx="2854" cy="1396"/>
              </a:xfrm>
            </p:grpSpPr>
            <p:sp>
              <p:nvSpPr>
                <p:cNvPr id="138398" name="AutoShape 12"/>
                <p:cNvSpPr>
                  <a:spLocks noChangeArrowheads="1"/>
                </p:cNvSpPr>
                <p:nvPr/>
              </p:nvSpPr>
              <p:spPr bwMode="auto">
                <a:xfrm>
                  <a:off x="2768" y="1336"/>
                  <a:ext cx="528" cy="296"/>
                </a:xfrm>
                <a:prstGeom prst="rightArrow">
                  <a:avLst>
                    <a:gd name="adj1" fmla="val 50000"/>
                    <a:gd name="adj2" fmla="val 44595"/>
                  </a:avLst>
                </a:prstGeom>
                <a:solidFill>
                  <a:schemeClr val="bg2"/>
                </a:solidFill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400">
                    <a:cs typeface="ＭＳ Ｐゴシック" charset="0"/>
                  </a:endParaRPr>
                </a:p>
              </p:txBody>
            </p:sp>
            <p:grpSp>
              <p:nvGrpSpPr>
                <p:cNvPr id="138399" name="Group 13"/>
                <p:cNvGrpSpPr>
                  <a:grpSpLocks/>
                </p:cNvGrpSpPr>
                <p:nvPr/>
              </p:nvGrpSpPr>
              <p:grpSpPr bwMode="auto">
                <a:xfrm>
                  <a:off x="3570" y="840"/>
                  <a:ext cx="2046" cy="1396"/>
                  <a:chOff x="3570" y="840"/>
                  <a:chExt cx="2046" cy="1396"/>
                </a:xfrm>
              </p:grpSpPr>
              <p:sp>
                <p:nvSpPr>
                  <p:cNvPr id="138400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6" y="840"/>
                    <a:ext cx="0" cy="11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56" y="2024"/>
                    <a:ext cx="19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104" y="1980"/>
                    <a:ext cx="0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556" y="1980"/>
                    <a:ext cx="0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00" y="1976"/>
                    <a:ext cx="0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452" y="1972"/>
                    <a:ext cx="0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660" y="1980"/>
                    <a:ext cx="0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" y="2044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9144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1371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18288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0" hangingPunct="0"/>
                    <a:r>
                      <a:rPr lang="en-US">
                        <a:cs typeface="ＭＳ Ｐゴシック" charset="0"/>
                      </a:rPr>
                      <a:t>0</a:t>
                    </a:r>
                    <a:endParaRPr lang="en-US" sz="2400">
                      <a:cs typeface="ＭＳ Ｐゴシック" charset="0"/>
                    </a:endParaRPr>
                  </a:p>
                </p:txBody>
              </p:sp>
              <p:sp>
                <p:nvSpPr>
                  <p:cNvPr id="13840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2" y="2044"/>
                    <a:ext cx="24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9144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1371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18288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0" hangingPunct="0"/>
                    <a:r>
                      <a:rPr lang="en-US">
                        <a:cs typeface="ＭＳ Ｐゴシック" charset="0"/>
                      </a:rPr>
                      <a:t>25</a:t>
                    </a:r>
                    <a:endParaRPr lang="en-US" sz="2400">
                      <a:cs typeface="ＭＳ Ｐゴシック" charset="0"/>
                    </a:endParaRPr>
                  </a:p>
                </p:txBody>
              </p:sp>
              <p:sp>
                <p:nvSpPr>
                  <p:cNvPr id="13840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4" y="2044"/>
                    <a:ext cx="24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9144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1371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18288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0" hangingPunct="0"/>
                    <a:r>
                      <a:rPr lang="en-US">
                        <a:cs typeface="ＭＳ Ｐゴシック" charset="0"/>
                      </a:rPr>
                      <a:t>50</a:t>
                    </a:r>
                    <a:endParaRPr lang="en-US" sz="2400">
                      <a:cs typeface="ＭＳ Ｐゴシック" charset="0"/>
                    </a:endParaRPr>
                  </a:p>
                </p:txBody>
              </p:sp>
              <p:sp>
                <p:nvSpPr>
                  <p:cNvPr id="138410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78" y="2044"/>
                    <a:ext cx="24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9144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1371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18288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0" hangingPunct="0"/>
                    <a:r>
                      <a:rPr lang="en-US">
                        <a:cs typeface="ＭＳ Ｐゴシック" charset="0"/>
                      </a:rPr>
                      <a:t>75</a:t>
                    </a:r>
                    <a:endParaRPr lang="en-US" sz="2400">
                      <a:cs typeface="ＭＳ Ｐゴシック" charset="0"/>
                    </a:endParaRPr>
                  </a:p>
                </p:txBody>
              </p:sp>
              <p:sp>
                <p:nvSpPr>
                  <p:cNvPr id="138411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8" y="2044"/>
                    <a:ext cx="303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4572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9144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1371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18288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0" hangingPunct="0"/>
                    <a:r>
                      <a:rPr lang="en-US">
                        <a:cs typeface="ＭＳ Ｐゴシック" charset="0"/>
                      </a:rPr>
                      <a:t>100</a:t>
                    </a:r>
                    <a:endParaRPr lang="en-US" sz="2400">
                      <a:cs typeface="ＭＳ Ｐゴシック" charset="0"/>
                    </a:endParaRPr>
                  </a:p>
                </p:txBody>
              </p:sp>
              <p:sp>
                <p:nvSpPr>
                  <p:cNvPr id="138412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16" y="972"/>
                    <a:ext cx="7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3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16" y="1236"/>
                    <a:ext cx="7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4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16" y="1504"/>
                    <a:ext cx="7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5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16" y="1764"/>
                    <a:ext cx="7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6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16" y="2016"/>
                    <a:ext cx="7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8417" name="Line 31"/>
                <p:cNvSpPr>
                  <a:spLocks noChangeShapeType="1"/>
                </p:cNvSpPr>
                <p:nvPr/>
              </p:nvSpPr>
              <p:spPr bwMode="auto">
                <a:xfrm>
                  <a:off x="3652" y="968"/>
                  <a:ext cx="904" cy="1064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8" name="Line 32"/>
                <p:cNvSpPr>
                  <a:spLocks noChangeShapeType="1"/>
                </p:cNvSpPr>
                <p:nvPr/>
              </p:nvSpPr>
              <p:spPr bwMode="auto">
                <a:xfrm>
                  <a:off x="4552" y="2028"/>
                  <a:ext cx="896" cy="0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Line 33"/>
                <p:cNvSpPr>
                  <a:spLocks noChangeShapeType="1"/>
                </p:cNvSpPr>
                <p:nvPr/>
              </p:nvSpPr>
              <p:spPr bwMode="auto">
                <a:xfrm>
                  <a:off x="4552" y="1692"/>
                  <a:ext cx="0" cy="2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62" y="1467"/>
                  <a:ext cx="12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0" hangingPunct="0"/>
                  <a:r>
                    <a:rPr lang="en-US" sz="1800">
                      <a:cs typeface="ＭＳ Ｐゴシック" charset="0"/>
                    </a:rPr>
                    <a:t>Rigidity Transition</a:t>
                  </a:r>
                </a:p>
              </p:txBody>
            </p:sp>
            <p:sp>
              <p:nvSpPr>
                <p:cNvPr id="138421" name="Text Box 35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314" y="1383"/>
                  <a:ext cx="4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0" hangingPunct="0"/>
                  <a:r>
                    <a:rPr lang="en-US" sz="1800">
                      <a:cs typeface="ＭＳ Ｐゴシック" charset="0"/>
                    </a:rPr>
                    <a:t>DOF</a:t>
                  </a:r>
                </a:p>
              </p:txBody>
            </p:sp>
          </p:grpSp>
        </p:grpSp>
        <p:sp>
          <p:nvSpPr>
            <p:cNvPr id="138422" name="Text Box 189"/>
            <p:cNvSpPr txBox="1">
              <a:spLocks noChangeArrowheads="1"/>
            </p:cNvSpPr>
            <p:nvPr/>
          </p:nvSpPr>
          <p:spPr bwMode="auto">
            <a:xfrm>
              <a:off x="3422" y="253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 b="1">
                  <a:solidFill>
                    <a:srgbClr val="FF00FF"/>
                  </a:solidFill>
                  <a:cs typeface="ＭＳ Ｐゴシック" charset="0"/>
                </a:rPr>
                <a:t>F</a:t>
              </a:r>
              <a:endParaRPr lang="en-US" sz="1800">
                <a:cs typeface="ＭＳ Ｐゴシック" charset="0"/>
              </a:endParaRPr>
            </a:p>
          </p:txBody>
        </p:sp>
        <p:sp>
          <p:nvSpPr>
            <p:cNvPr id="138423" name="Text Box 190"/>
            <p:cNvSpPr txBox="1">
              <a:spLocks noChangeArrowheads="1"/>
            </p:cNvSpPr>
            <p:nvPr/>
          </p:nvSpPr>
          <p:spPr bwMode="auto">
            <a:xfrm>
              <a:off x="4670" y="390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 b="1">
                  <a:solidFill>
                    <a:srgbClr val="FF00FF"/>
                  </a:solidFill>
                  <a:cs typeface="ＭＳ Ｐゴシック" charset="0"/>
                  <a:sym typeface="Symbol" charset="0"/>
                </a:rPr>
                <a:t>Nc</a:t>
              </a:r>
              <a:endParaRPr lang="en-US" sz="1800">
                <a:cs typeface="ＭＳ Ｐゴシック" charset="0"/>
              </a:endParaRPr>
            </a:p>
          </p:txBody>
        </p:sp>
      </p:grpSp>
      <p:sp>
        <p:nvSpPr>
          <p:cNvPr id="184" name="Rectangle 2"/>
          <p:cNvSpPr>
            <a:spLocks noChangeArrowheads="1"/>
          </p:cNvSpPr>
          <p:nvPr/>
        </p:nvSpPr>
        <p:spPr bwMode="auto">
          <a:xfrm>
            <a:off x="0" y="0"/>
            <a:ext cx="9144000" cy="9492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Maxwell Constraint Counting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Mean field approximation for network rigidity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5" name="Text Box 16"/>
          <p:cNvSpPr txBox="1">
            <a:spLocks noChangeArrowheads="1"/>
          </p:cNvSpPr>
          <p:nvPr/>
        </p:nvSpPr>
        <p:spPr bwMode="auto">
          <a:xfrm>
            <a:off x="1386234" y="5931253"/>
            <a:ext cx="4151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err="1">
                <a:cs typeface="ＭＳ Ｐゴシック" charset="0"/>
              </a:rPr>
              <a:t>Vorov</a:t>
            </a:r>
            <a:r>
              <a:rPr lang="en-US" dirty="0">
                <a:cs typeface="ＭＳ Ｐゴシック" charset="0"/>
              </a:rPr>
              <a:t>, et. al., </a:t>
            </a:r>
            <a:r>
              <a:rPr lang="en-US" dirty="0"/>
              <a:t>Biophysical Journal,  </a:t>
            </a:r>
            <a:r>
              <a:rPr lang="en-US" b="1" dirty="0"/>
              <a:t>100</a:t>
            </a:r>
            <a:r>
              <a:rPr lang="en-US" dirty="0"/>
              <a:t>:1129-38 (2011) </a:t>
            </a:r>
            <a:endParaRPr lang="en-US" dirty="0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68" name="Rectangle 184"/>
          <p:cNvSpPr>
            <a:spLocks noChangeArrowheads="1"/>
          </p:cNvSpPr>
          <p:nvPr/>
        </p:nvSpPr>
        <p:spPr bwMode="auto">
          <a:xfrm>
            <a:off x="0" y="3657600"/>
            <a:ext cx="4114800" cy="2336800"/>
          </a:xfrm>
          <a:prstGeom prst="rect">
            <a:avLst/>
          </a:prstGeom>
          <a:solidFill>
            <a:srgbClr val="FFFF99">
              <a:alpha val="7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87" name="Line 3"/>
          <p:cNvSpPr>
            <a:spLocks noChangeShapeType="1"/>
          </p:cNvSpPr>
          <p:nvPr/>
        </p:nvSpPr>
        <p:spPr bwMode="auto">
          <a:xfrm flipV="1">
            <a:off x="2762250" y="383063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2747963" y="385921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89" name="Group 5"/>
          <p:cNvGrpSpPr>
            <a:grpSpLocks/>
          </p:cNvGrpSpPr>
          <p:nvPr/>
        </p:nvGrpSpPr>
        <p:grpSpPr bwMode="auto">
          <a:xfrm>
            <a:off x="2687638" y="3798888"/>
            <a:ext cx="969962" cy="889000"/>
            <a:chOff x="429" y="893"/>
            <a:chExt cx="611" cy="560"/>
          </a:xfrm>
        </p:grpSpPr>
        <p:grpSp>
          <p:nvGrpSpPr>
            <p:cNvPr id="169990" name="Group 6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69991" name="Line 7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992" name="Line 8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993" name="Line 9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9998" name="Line 14"/>
          <p:cNvSpPr>
            <a:spLocks noChangeShapeType="1"/>
          </p:cNvSpPr>
          <p:nvPr/>
        </p:nvSpPr>
        <p:spPr bwMode="auto">
          <a:xfrm>
            <a:off x="317500" y="385445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>
            <a:off x="322263" y="385921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000" name="Group 16"/>
          <p:cNvGrpSpPr>
            <a:grpSpLocks/>
          </p:cNvGrpSpPr>
          <p:nvPr/>
        </p:nvGrpSpPr>
        <p:grpSpPr bwMode="auto">
          <a:xfrm>
            <a:off x="261938" y="3798888"/>
            <a:ext cx="969962" cy="889000"/>
            <a:chOff x="429" y="893"/>
            <a:chExt cx="611" cy="560"/>
          </a:xfrm>
        </p:grpSpPr>
        <p:grpSp>
          <p:nvGrpSpPr>
            <p:cNvPr id="170001" name="Group 17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0002" name="Line 18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03" name="Line 19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04" name="Line 20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0005" name="Oval 21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6" name="Oval 22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7" name="Oval 23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8" name="Oval 24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09" name="Group 25"/>
          <p:cNvGrpSpPr>
            <a:grpSpLocks/>
          </p:cNvGrpSpPr>
          <p:nvPr/>
        </p:nvGrpSpPr>
        <p:grpSpPr bwMode="auto">
          <a:xfrm>
            <a:off x="1462088" y="4962525"/>
            <a:ext cx="969962" cy="889000"/>
            <a:chOff x="485" y="893"/>
            <a:chExt cx="611" cy="560"/>
          </a:xfrm>
        </p:grpSpPr>
        <p:sp>
          <p:nvSpPr>
            <p:cNvPr id="170010" name="Line 26"/>
            <p:cNvSpPr>
              <a:spLocks noChangeShapeType="1"/>
            </p:cNvSpPr>
            <p:nvPr/>
          </p:nvSpPr>
          <p:spPr bwMode="auto">
            <a:xfrm>
              <a:off x="520" y="928"/>
              <a:ext cx="54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1" name="Line 27"/>
            <p:cNvSpPr>
              <a:spLocks noChangeShapeType="1"/>
            </p:cNvSpPr>
            <p:nvPr/>
          </p:nvSpPr>
          <p:spPr bwMode="auto">
            <a:xfrm flipV="1">
              <a:off x="532" y="913"/>
              <a:ext cx="547" cy="4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2" name="Line 28"/>
            <p:cNvSpPr>
              <a:spLocks noChangeShapeType="1"/>
            </p:cNvSpPr>
            <p:nvPr/>
          </p:nvSpPr>
          <p:spPr bwMode="auto">
            <a:xfrm>
              <a:off x="523" y="931"/>
              <a:ext cx="558" cy="50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0013" name="Group 29"/>
            <p:cNvGrpSpPr>
              <a:grpSpLocks/>
            </p:cNvGrpSpPr>
            <p:nvPr/>
          </p:nvGrpSpPr>
          <p:grpSpPr bwMode="auto">
            <a:xfrm>
              <a:off x="485" y="893"/>
              <a:ext cx="611" cy="560"/>
              <a:chOff x="429" y="893"/>
              <a:chExt cx="611" cy="560"/>
            </a:xfrm>
          </p:grpSpPr>
          <p:grpSp>
            <p:nvGrpSpPr>
              <p:cNvPr id="170014" name="Group 30"/>
              <p:cNvGrpSpPr>
                <a:grpSpLocks/>
              </p:cNvGrpSpPr>
              <p:nvPr/>
            </p:nvGrpSpPr>
            <p:grpSpPr bwMode="auto">
              <a:xfrm>
                <a:off x="449" y="912"/>
                <a:ext cx="571" cy="518"/>
                <a:chOff x="449" y="912"/>
                <a:chExt cx="571" cy="518"/>
              </a:xfrm>
            </p:grpSpPr>
            <p:sp>
              <p:nvSpPr>
                <p:cNvPr id="170015" name="Line 31"/>
                <p:cNvSpPr>
                  <a:spLocks noChangeShapeType="1"/>
                </p:cNvSpPr>
                <p:nvPr/>
              </p:nvSpPr>
              <p:spPr bwMode="auto">
                <a:xfrm>
                  <a:off x="1004" y="915"/>
                  <a:ext cx="0" cy="51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016" name="Line 32"/>
                <p:cNvSpPr>
                  <a:spLocks noChangeShapeType="1"/>
                </p:cNvSpPr>
                <p:nvPr/>
              </p:nvSpPr>
              <p:spPr bwMode="auto">
                <a:xfrm>
                  <a:off x="449" y="1429"/>
                  <a:ext cx="5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017" name="Line 33"/>
                <p:cNvSpPr>
                  <a:spLocks noChangeShapeType="1"/>
                </p:cNvSpPr>
                <p:nvPr/>
              </p:nvSpPr>
              <p:spPr bwMode="auto">
                <a:xfrm>
                  <a:off x="461" y="912"/>
                  <a:ext cx="0" cy="51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018" name="Oval 34"/>
              <p:cNvSpPr>
                <a:spLocks noChangeArrowheads="1"/>
              </p:cNvSpPr>
              <p:nvPr/>
            </p:nvSpPr>
            <p:spPr bwMode="auto">
              <a:xfrm>
                <a:off x="976" y="893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19" name="Oval 35"/>
              <p:cNvSpPr>
                <a:spLocks noChangeArrowheads="1"/>
              </p:cNvSpPr>
              <p:nvPr/>
            </p:nvSpPr>
            <p:spPr bwMode="auto">
              <a:xfrm>
                <a:off x="976" y="1389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20" name="Oval 36"/>
              <p:cNvSpPr>
                <a:spLocks noChangeArrowheads="1"/>
              </p:cNvSpPr>
              <p:nvPr/>
            </p:nvSpPr>
            <p:spPr bwMode="auto">
              <a:xfrm>
                <a:off x="429" y="893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21" name="Oval 37"/>
              <p:cNvSpPr>
                <a:spLocks noChangeArrowheads="1"/>
              </p:cNvSpPr>
              <p:nvPr/>
            </p:nvSpPr>
            <p:spPr bwMode="auto">
              <a:xfrm>
                <a:off x="429" y="1389"/>
                <a:ext cx="64" cy="6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0022" name="Group 38"/>
          <p:cNvGrpSpPr>
            <a:grpSpLocks/>
          </p:cNvGrpSpPr>
          <p:nvPr/>
        </p:nvGrpSpPr>
        <p:grpSpPr bwMode="auto">
          <a:xfrm>
            <a:off x="1462088" y="1497013"/>
            <a:ext cx="969962" cy="889000"/>
            <a:chOff x="429" y="893"/>
            <a:chExt cx="611" cy="560"/>
          </a:xfrm>
        </p:grpSpPr>
        <p:grpSp>
          <p:nvGrpSpPr>
            <p:cNvPr id="170023" name="Group 39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0024" name="Line 40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25" name="Line 41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26" name="Line 42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0027" name="Oval 43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28" name="Oval 44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29" name="Oval 45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30" name="Oval 46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0031" name="Line 47"/>
          <p:cNvSpPr>
            <a:spLocks noChangeShapeType="1"/>
          </p:cNvSpPr>
          <p:nvPr/>
        </p:nvSpPr>
        <p:spPr bwMode="auto">
          <a:xfrm flipV="1">
            <a:off x="336550" y="266858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032" name="Group 48"/>
          <p:cNvGrpSpPr>
            <a:grpSpLocks/>
          </p:cNvGrpSpPr>
          <p:nvPr/>
        </p:nvGrpSpPr>
        <p:grpSpPr bwMode="auto">
          <a:xfrm>
            <a:off x="261938" y="2636838"/>
            <a:ext cx="969962" cy="889000"/>
            <a:chOff x="429" y="893"/>
            <a:chExt cx="611" cy="560"/>
          </a:xfrm>
        </p:grpSpPr>
        <p:grpSp>
          <p:nvGrpSpPr>
            <p:cNvPr id="170033" name="Group 49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0034" name="Line 50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35" name="Line 51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36" name="Line 52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0041" name="Line 57"/>
          <p:cNvSpPr>
            <a:spLocks noChangeShapeType="1"/>
          </p:cNvSpPr>
          <p:nvPr/>
        </p:nvSpPr>
        <p:spPr bwMode="auto">
          <a:xfrm>
            <a:off x="1524000" y="385445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42" name="Line 58"/>
          <p:cNvSpPr>
            <a:spLocks noChangeShapeType="1"/>
          </p:cNvSpPr>
          <p:nvPr/>
        </p:nvSpPr>
        <p:spPr bwMode="auto">
          <a:xfrm flipV="1">
            <a:off x="1543050" y="3830638"/>
            <a:ext cx="868363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043" name="Group 59"/>
          <p:cNvGrpSpPr>
            <a:grpSpLocks/>
          </p:cNvGrpSpPr>
          <p:nvPr/>
        </p:nvGrpSpPr>
        <p:grpSpPr bwMode="auto">
          <a:xfrm>
            <a:off x="1468438" y="3798888"/>
            <a:ext cx="969962" cy="889000"/>
            <a:chOff x="429" y="893"/>
            <a:chExt cx="611" cy="560"/>
          </a:xfrm>
        </p:grpSpPr>
        <p:grpSp>
          <p:nvGrpSpPr>
            <p:cNvPr id="170044" name="Group 60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0045" name="Line 61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46" name="Line 62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47" name="Line 63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0048" name="Oval 64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49" name="Oval 65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50" name="Oval 66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51" name="Oval 67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0052" name="Line 68"/>
          <p:cNvSpPr>
            <a:spLocks noChangeShapeType="1"/>
          </p:cNvSpPr>
          <p:nvPr/>
        </p:nvSpPr>
        <p:spPr bwMode="auto">
          <a:xfrm>
            <a:off x="2743200" y="2692400"/>
            <a:ext cx="86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053" name="Group 69"/>
          <p:cNvGrpSpPr>
            <a:grpSpLocks/>
          </p:cNvGrpSpPr>
          <p:nvPr/>
        </p:nvGrpSpPr>
        <p:grpSpPr bwMode="auto">
          <a:xfrm>
            <a:off x="2687638" y="2636838"/>
            <a:ext cx="969962" cy="889000"/>
            <a:chOff x="429" y="893"/>
            <a:chExt cx="611" cy="560"/>
          </a:xfrm>
        </p:grpSpPr>
        <p:grpSp>
          <p:nvGrpSpPr>
            <p:cNvPr id="170054" name="Group 70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0055" name="Line 71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56" name="Line 72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57" name="Line 73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0058" name="Oval 74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59" name="Oval 75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60" name="Oval 76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61" name="Oval 77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0062" name="Line 78"/>
          <p:cNvSpPr>
            <a:spLocks noChangeShapeType="1"/>
          </p:cNvSpPr>
          <p:nvPr/>
        </p:nvSpPr>
        <p:spPr bwMode="auto">
          <a:xfrm>
            <a:off x="1528763" y="2697163"/>
            <a:ext cx="885825" cy="8001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063" name="Group 79"/>
          <p:cNvGrpSpPr>
            <a:grpSpLocks/>
          </p:cNvGrpSpPr>
          <p:nvPr/>
        </p:nvGrpSpPr>
        <p:grpSpPr bwMode="auto">
          <a:xfrm>
            <a:off x="1468438" y="2636838"/>
            <a:ext cx="969962" cy="889000"/>
            <a:chOff x="429" y="893"/>
            <a:chExt cx="611" cy="560"/>
          </a:xfrm>
        </p:grpSpPr>
        <p:grpSp>
          <p:nvGrpSpPr>
            <p:cNvPr id="170064" name="Group 80"/>
            <p:cNvGrpSpPr>
              <a:grpSpLocks/>
            </p:cNvGrpSpPr>
            <p:nvPr/>
          </p:nvGrpSpPr>
          <p:grpSpPr bwMode="auto">
            <a:xfrm>
              <a:off x="449" y="912"/>
              <a:ext cx="571" cy="518"/>
              <a:chOff x="449" y="912"/>
              <a:chExt cx="571" cy="518"/>
            </a:xfrm>
          </p:grpSpPr>
          <p:sp>
            <p:nvSpPr>
              <p:cNvPr id="170065" name="Line 81"/>
              <p:cNvSpPr>
                <a:spLocks noChangeShapeType="1"/>
              </p:cNvSpPr>
              <p:nvPr/>
            </p:nvSpPr>
            <p:spPr bwMode="auto">
              <a:xfrm>
                <a:off x="1004" y="915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66" name="Line 82"/>
              <p:cNvSpPr>
                <a:spLocks noChangeShapeType="1"/>
              </p:cNvSpPr>
              <p:nvPr/>
            </p:nvSpPr>
            <p:spPr bwMode="auto">
              <a:xfrm>
                <a:off x="449" y="1429"/>
                <a:ext cx="5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67" name="Line 83"/>
              <p:cNvSpPr>
                <a:spLocks noChangeShapeType="1"/>
              </p:cNvSpPr>
              <p:nvPr/>
            </p:nvSpPr>
            <p:spPr bwMode="auto">
              <a:xfrm>
                <a:off x="461" y="912"/>
                <a:ext cx="0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0068" name="Oval 84"/>
            <p:cNvSpPr>
              <a:spLocks noChangeArrowheads="1"/>
            </p:cNvSpPr>
            <p:nvPr/>
          </p:nvSpPr>
          <p:spPr bwMode="auto">
            <a:xfrm>
              <a:off x="976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69" name="Oval 85"/>
            <p:cNvSpPr>
              <a:spLocks noChangeArrowheads="1"/>
            </p:cNvSpPr>
            <p:nvPr/>
          </p:nvSpPr>
          <p:spPr bwMode="auto">
            <a:xfrm>
              <a:off x="976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70" name="Oval 86"/>
            <p:cNvSpPr>
              <a:spLocks noChangeArrowheads="1"/>
            </p:cNvSpPr>
            <p:nvPr/>
          </p:nvSpPr>
          <p:spPr bwMode="auto">
            <a:xfrm>
              <a:off x="429" y="893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71" name="Oval 87"/>
            <p:cNvSpPr>
              <a:spLocks noChangeArrowheads="1"/>
            </p:cNvSpPr>
            <p:nvPr/>
          </p:nvSpPr>
          <p:spPr bwMode="auto">
            <a:xfrm>
              <a:off x="429" y="1389"/>
              <a:ext cx="64" cy="6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0072" name="Line 88"/>
          <p:cNvSpPr>
            <a:spLocks noChangeShapeType="1"/>
          </p:cNvSpPr>
          <p:nvPr/>
        </p:nvSpPr>
        <p:spPr bwMode="auto">
          <a:xfrm flipV="1">
            <a:off x="4114800" y="914400"/>
            <a:ext cx="0" cy="508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73" name="Line 89"/>
          <p:cNvSpPr>
            <a:spLocks noChangeShapeType="1"/>
          </p:cNvSpPr>
          <p:nvPr/>
        </p:nvSpPr>
        <p:spPr bwMode="auto">
          <a:xfrm>
            <a:off x="-7938" y="1444625"/>
            <a:ext cx="41211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74" name="Line 90"/>
          <p:cNvSpPr>
            <a:spLocks noChangeShapeType="1"/>
          </p:cNvSpPr>
          <p:nvPr/>
        </p:nvSpPr>
        <p:spPr bwMode="auto">
          <a:xfrm>
            <a:off x="-31750" y="3675063"/>
            <a:ext cx="413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75" name="Line 91"/>
          <p:cNvSpPr>
            <a:spLocks noChangeShapeType="1"/>
          </p:cNvSpPr>
          <p:nvPr/>
        </p:nvSpPr>
        <p:spPr bwMode="auto">
          <a:xfrm>
            <a:off x="-15875" y="5995988"/>
            <a:ext cx="414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76" name="Line 92"/>
          <p:cNvSpPr>
            <a:spLocks noChangeShapeType="1"/>
          </p:cNvSpPr>
          <p:nvPr/>
        </p:nvSpPr>
        <p:spPr bwMode="auto">
          <a:xfrm>
            <a:off x="-23813" y="2522538"/>
            <a:ext cx="414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77" name="Line 93"/>
          <p:cNvSpPr>
            <a:spLocks noChangeShapeType="1"/>
          </p:cNvSpPr>
          <p:nvPr/>
        </p:nvSpPr>
        <p:spPr bwMode="auto">
          <a:xfrm>
            <a:off x="-363538" y="4851400"/>
            <a:ext cx="44799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78" name="Text Box 94"/>
          <p:cNvSpPr txBox="1">
            <a:spLocks noChangeArrowheads="1"/>
          </p:cNvSpPr>
          <p:nvPr/>
        </p:nvSpPr>
        <p:spPr bwMode="auto">
          <a:xfrm>
            <a:off x="579438" y="981075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constraint topology</a:t>
            </a:r>
          </a:p>
        </p:txBody>
      </p:sp>
      <p:grpSp>
        <p:nvGrpSpPr>
          <p:cNvPr id="170079" name="Group 95"/>
          <p:cNvGrpSpPr>
            <a:grpSpLocks/>
          </p:cNvGrpSpPr>
          <p:nvPr/>
        </p:nvGrpSpPr>
        <p:grpSpPr bwMode="auto">
          <a:xfrm>
            <a:off x="3492500" y="6069013"/>
            <a:ext cx="5083175" cy="611187"/>
            <a:chOff x="1752" y="3831"/>
            <a:chExt cx="3202" cy="385"/>
          </a:xfrm>
        </p:grpSpPr>
        <p:grpSp>
          <p:nvGrpSpPr>
            <p:cNvPr id="170080" name="Group 96"/>
            <p:cNvGrpSpPr>
              <a:grpSpLocks/>
            </p:cNvGrpSpPr>
            <p:nvPr/>
          </p:nvGrpSpPr>
          <p:grpSpPr bwMode="auto">
            <a:xfrm>
              <a:off x="4126" y="3844"/>
              <a:ext cx="828" cy="372"/>
              <a:chOff x="4606" y="2487"/>
              <a:chExt cx="828" cy="372"/>
            </a:xfrm>
          </p:grpSpPr>
          <p:sp>
            <p:nvSpPr>
              <p:cNvPr id="170081" name="Text Box 97"/>
              <p:cNvSpPr txBox="1">
                <a:spLocks noChangeArrowheads="1"/>
              </p:cNvSpPr>
              <p:nvPr/>
            </p:nvSpPr>
            <p:spPr bwMode="auto">
              <a:xfrm>
                <a:off x="4606" y="2571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  e</a:t>
                </a:r>
              </a:p>
            </p:txBody>
          </p:sp>
          <p:sp>
            <p:nvSpPr>
              <p:cNvPr id="170082" name="Text Box 98"/>
              <p:cNvSpPr txBox="1">
                <a:spLocks noChangeArrowheads="1"/>
              </p:cNvSpPr>
              <p:nvPr/>
            </p:nvSpPr>
            <p:spPr bwMode="auto">
              <a:xfrm>
                <a:off x="4780" y="2487"/>
                <a:ext cx="6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-</a:t>
                </a:r>
                <a:r>
                  <a:rPr lang="en-US" sz="1600"/>
                  <a:t>2</a:t>
                </a:r>
                <a:r>
                  <a:rPr lang="en-US" sz="1800">
                    <a:sym typeface="Symbol" charset="0"/>
                  </a:rPr>
                  <a:t>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+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</a:t>
                </a:r>
                <a:r>
                  <a:rPr lang="en-US" sz="1600">
                    <a:sym typeface="Symbol" charset="0"/>
                  </a:rPr>
                  <a:t>3</a:t>
                </a:r>
                <a:r>
                  <a:rPr lang="en-US" sz="1800">
                    <a:sym typeface="Symbol" charset="0"/>
                  </a:rPr>
                  <a:t></a:t>
                </a:r>
                <a:r>
                  <a:rPr lang="en-US" sz="2400">
                    <a:sym typeface="Symbol" charset="0"/>
                  </a:rPr>
                  <a:t> </a:t>
                </a:r>
              </a:p>
            </p:txBody>
          </p:sp>
        </p:grpSp>
        <p:grpSp>
          <p:nvGrpSpPr>
            <p:cNvPr id="170083" name="Group 99"/>
            <p:cNvGrpSpPr>
              <a:grpSpLocks/>
            </p:cNvGrpSpPr>
            <p:nvPr/>
          </p:nvGrpSpPr>
          <p:grpSpPr bwMode="auto">
            <a:xfrm>
              <a:off x="2430" y="3834"/>
              <a:ext cx="684" cy="372"/>
              <a:chOff x="4676" y="1714"/>
              <a:chExt cx="684" cy="372"/>
            </a:xfrm>
          </p:grpSpPr>
          <p:sp>
            <p:nvSpPr>
              <p:cNvPr id="170084" name="Text Box 100"/>
              <p:cNvSpPr txBox="1">
                <a:spLocks noChangeArrowheads="1"/>
              </p:cNvSpPr>
              <p:nvPr/>
            </p:nvSpPr>
            <p:spPr bwMode="auto">
              <a:xfrm>
                <a:off x="4676" y="1798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3e</a:t>
                </a:r>
              </a:p>
            </p:txBody>
          </p:sp>
          <p:sp>
            <p:nvSpPr>
              <p:cNvPr id="170085" name="Text Box 101"/>
              <p:cNvSpPr txBox="1">
                <a:spLocks noChangeArrowheads="1"/>
              </p:cNvSpPr>
              <p:nvPr/>
            </p:nvSpPr>
            <p:spPr bwMode="auto">
              <a:xfrm>
                <a:off x="4850" y="1714"/>
                <a:ext cx="51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-</a:t>
                </a:r>
                <a:r>
                  <a:rPr lang="en-US" sz="1800">
                    <a:sym typeface="Symbol" charset="0"/>
                  </a:rPr>
                  <a:t>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+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</a:t>
                </a:r>
                <a:r>
                  <a:rPr lang="en-US" sz="2400">
                    <a:sym typeface="Symbol" charset="0"/>
                  </a:rPr>
                  <a:t> </a:t>
                </a:r>
              </a:p>
            </p:txBody>
          </p:sp>
        </p:grpSp>
        <p:grpSp>
          <p:nvGrpSpPr>
            <p:cNvPr id="170086" name="Group 102"/>
            <p:cNvGrpSpPr>
              <a:grpSpLocks/>
            </p:cNvGrpSpPr>
            <p:nvPr/>
          </p:nvGrpSpPr>
          <p:grpSpPr bwMode="auto">
            <a:xfrm>
              <a:off x="3248" y="3831"/>
              <a:ext cx="828" cy="372"/>
              <a:chOff x="4606" y="2487"/>
              <a:chExt cx="828" cy="372"/>
            </a:xfrm>
          </p:grpSpPr>
          <p:sp>
            <p:nvSpPr>
              <p:cNvPr id="170087" name="Text Box 103"/>
              <p:cNvSpPr txBox="1">
                <a:spLocks noChangeArrowheads="1"/>
              </p:cNvSpPr>
              <p:nvPr/>
            </p:nvSpPr>
            <p:spPr bwMode="auto">
              <a:xfrm>
                <a:off x="4606" y="2571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3e</a:t>
                </a:r>
              </a:p>
            </p:txBody>
          </p:sp>
          <p:sp>
            <p:nvSpPr>
              <p:cNvPr id="170088" name="Text Box 104"/>
              <p:cNvSpPr txBox="1">
                <a:spLocks noChangeArrowheads="1"/>
              </p:cNvSpPr>
              <p:nvPr/>
            </p:nvSpPr>
            <p:spPr bwMode="auto">
              <a:xfrm>
                <a:off x="4780" y="2487"/>
                <a:ext cx="6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-</a:t>
                </a:r>
                <a:r>
                  <a:rPr lang="en-US" sz="1600"/>
                  <a:t>2</a:t>
                </a:r>
                <a:r>
                  <a:rPr lang="en-US" sz="1800">
                    <a:sym typeface="Symbol" charset="0"/>
                  </a:rPr>
                  <a:t>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+</a:t>
                </a:r>
                <a:r>
                  <a:rPr lang="en-US" sz="1800" baseline="-25000">
                    <a:sym typeface="Symbol" charset="0"/>
                  </a:rPr>
                  <a:t> </a:t>
                </a:r>
                <a:r>
                  <a:rPr lang="en-US" sz="1800">
                    <a:sym typeface="Symbol" charset="0"/>
                  </a:rPr>
                  <a:t></a:t>
                </a:r>
                <a:r>
                  <a:rPr lang="en-US" sz="1600">
                    <a:sym typeface="Symbol" charset="0"/>
                  </a:rPr>
                  <a:t>2</a:t>
                </a:r>
                <a:r>
                  <a:rPr lang="en-US" sz="1800">
                    <a:sym typeface="Symbol" charset="0"/>
                  </a:rPr>
                  <a:t></a:t>
                </a:r>
                <a:r>
                  <a:rPr lang="en-US" sz="2400">
                    <a:sym typeface="Symbol" charset="0"/>
                  </a:rPr>
                  <a:t> </a:t>
                </a:r>
              </a:p>
            </p:txBody>
          </p:sp>
        </p:grpSp>
        <p:sp>
          <p:nvSpPr>
            <p:cNvPr id="170089" name="Text Box 105"/>
            <p:cNvSpPr txBox="1">
              <a:spLocks noChangeArrowheads="1"/>
            </p:cNvSpPr>
            <p:nvPr/>
          </p:nvSpPr>
          <p:spPr bwMode="auto">
            <a:xfrm>
              <a:off x="1752" y="3920"/>
              <a:ext cx="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Z = 1 +</a:t>
              </a:r>
              <a:r>
                <a:rPr lang="en-US" sz="1800"/>
                <a:t> </a:t>
              </a:r>
            </a:p>
          </p:txBody>
        </p:sp>
        <p:sp>
          <p:nvSpPr>
            <p:cNvPr id="170090" name="Text Box 106"/>
            <p:cNvSpPr txBox="1">
              <a:spLocks noChangeArrowheads="1"/>
            </p:cNvSpPr>
            <p:nvPr/>
          </p:nvSpPr>
          <p:spPr bwMode="auto">
            <a:xfrm>
              <a:off x="3064" y="392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+</a:t>
              </a:r>
              <a:r>
                <a:rPr lang="en-US" sz="1800"/>
                <a:t> </a:t>
              </a:r>
            </a:p>
          </p:txBody>
        </p:sp>
        <p:sp>
          <p:nvSpPr>
            <p:cNvPr id="170091" name="Text Box 107"/>
            <p:cNvSpPr txBox="1">
              <a:spLocks noChangeArrowheads="1"/>
            </p:cNvSpPr>
            <p:nvPr/>
          </p:nvSpPr>
          <p:spPr bwMode="auto">
            <a:xfrm>
              <a:off x="4048" y="392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+</a:t>
              </a:r>
              <a:r>
                <a:rPr lang="en-US" sz="1800"/>
                <a:t> </a:t>
              </a:r>
            </a:p>
          </p:txBody>
        </p:sp>
      </p:grpSp>
      <p:grpSp>
        <p:nvGrpSpPr>
          <p:cNvPr id="170096" name="Group 112"/>
          <p:cNvGrpSpPr>
            <a:grpSpLocks/>
          </p:cNvGrpSpPr>
          <p:nvPr/>
        </p:nvGrpSpPr>
        <p:grpSpPr bwMode="auto">
          <a:xfrm>
            <a:off x="6032500" y="1076325"/>
            <a:ext cx="2997200" cy="1098550"/>
            <a:chOff x="2824" y="754"/>
            <a:chExt cx="1888" cy="692"/>
          </a:xfrm>
        </p:grpSpPr>
        <p:sp>
          <p:nvSpPr>
            <p:cNvPr id="170097" name="Text Box 113"/>
            <p:cNvSpPr txBox="1">
              <a:spLocks noChangeArrowheads="1"/>
            </p:cNvSpPr>
            <p:nvPr/>
          </p:nvSpPr>
          <p:spPr bwMode="auto">
            <a:xfrm>
              <a:off x="3960" y="864"/>
              <a:ext cx="7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statistical weights</a:t>
              </a:r>
            </a:p>
          </p:txBody>
        </p:sp>
        <p:grpSp>
          <p:nvGrpSpPr>
            <p:cNvPr id="170098" name="Group 114"/>
            <p:cNvGrpSpPr>
              <a:grpSpLocks/>
            </p:cNvGrpSpPr>
            <p:nvPr/>
          </p:nvGrpSpPr>
          <p:grpSpPr bwMode="auto">
            <a:xfrm>
              <a:off x="2824" y="1158"/>
              <a:ext cx="521" cy="288"/>
              <a:chOff x="2824" y="1158"/>
              <a:chExt cx="521" cy="288"/>
            </a:xfrm>
          </p:grpSpPr>
          <p:sp>
            <p:nvSpPr>
              <p:cNvPr id="170099" name="Text Box 115"/>
              <p:cNvSpPr txBox="1">
                <a:spLocks noChangeArrowheads="1"/>
              </p:cNvSpPr>
              <p:nvPr/>
            </p:nvSpPr>
            <p:spPr bwMode="auto">
              <a:xfrm>
                <a:off x="2824" y="1184"/>
                <a:ext cx="3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171B8C"/>
                    </a:solidFill>
                  </a:rPr>
                  <a:t>b</a:t>
                </a:r>
                <a:r>
                  <a:rPr lang="en-US" sz="2000" b="1">
                    <a:solidFill>
                      <a:srgbClr val="FF0000"/>
                    </a:solidFill>
                  </a:rPr>
                  <a:t> </a:t>
                </a:r>
                <a:r>
                  <a:rPr lang="en-US" sz="1800"/>
                  <a:t>=</a:t>
                </a:r>
              </a:p>
            </p:txBody>
          </p:sp>
          <p:sp>
            <p:nvSpPr>
              <p:cNvPr id="170100" name="Text Box 116"/>
              <p:cNvSpPr txBox="1">
                <a:spLocks noChangeArrowheads="1"/>
              </p:cNvSpPr>
              <p:nvPr/>
            </p:nvSpPr>
            <p:spPr bwMode="auto">
              <a:xfrm>
                <a:off x="2974" y="1158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  e</a:t>
                </a:r>
              </a:p>
            </p:txBody>
          </p:sp>
        </p:grpSp>
        <p:sp>
          <p:nvSpPr>
            <p:cNvPr id="170101" name="Text Box 117"/>
            <p:cNvSpPr txBox="1">
              <a:spLocks noChangeArrowheads="1"/>
            </p:cNvSpPr>
            <p:nvPr/>
          </p:nvSpPr>
          <p:spPr bwMode="auto">
            <a:xfrm>
              <a:off x="3148" y="1074"/>
              <a:ext cx="5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 </a:t>
              </a:r>
              <a:r>
                <a:rPr lang="en-US" sz="1800">
                  <a:sym typeface="Symbol" charset="0"/>
                </a:rPr>
                <a:t></a:t>
              </a:r>
              <a:r>
                <a:rPr lang="en-US" sz="2400">
                  <a:sym typeface="Symbol" charset="0"/>
                </a:rPr>
                <a:t> </a:t>
              </a:r>
            </a:p>
          </p:txBody>
        </p:sp>
        <p:grpSp>
          <p:nvGrpSpPr>
            <p:cNvPr id="170102" name="Group 118"/>
            <p:cNvGrpSpPr>
              <a:grpSpLocks/>
            </p:cNvGrpSpPr>
            <p:nvPr/>
          </p:nvGrpSpPr>
          <p:grpSpPr bwMode="auto">
            <a:xfrm>
              <a:off x="2824" y="754"/>
              <a:ext cx="882" cy="372"/>
              <a:chOff x="3200" y="866"/>
              <a:chExt cx="882" cy="372"/>
            </a:xfrm>
          </p:grpSpPr>
          <p:sp>
            <p:nvSpPr>
              <p:cNvPr id="170103" name="Text Box 119"/>
              <p:cNvSpPr txBox="1">
                <a:spLocks noChangeArrowheads="1"/>
              </p:cNvSpPr>
              <p:nvPr/>
            </p:nvSpPr>
            <p:spPr bwMode="auto">
              <a:xfrm>
                <a:off x="3200" y="976"/>
                <a:ext cx="3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0000"/>
                    </a:solidFill>
                  </a:rPr>
                  <a:t>a </a:t>
                </a:r>
                <a:r>
                  <a:rPr lang="en-US" sz="1800"/>
                  <a:t>=</a:t>
                </a:r>
              </a:p>
            </p:txBody>
          </p:sp>
          <p:grpSp>
            <p:nvGrpSpPr>
              <p:cNvPr id="170104" name="Group 120"/>
              <p:cNvGrpSpPr>
                <a:grpSpLocks/>
              </p:cNvGrpSpPr>
              <p:nvPr/>
            </p:nvGrpSpPr>
            <p:grpSpPr bwMode="auto">
              <a:xfrm>
                <a:off x="3350" y="866"/>
                <a:ext cx="732" cy="372"/>
                <a:chOff x="3782" y="906"/>
                <a:chExt cx="732" cy="372"/>
              </a:xfrm>
            </p:grpSpPr>
            <p:sp>
              <p:nvSpPr>
                <p:cNvPr id="170105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782" y="990"/>
                  <a:ext cx="37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/>
                    <a:t>  e</a:t>
                  </a:r>
                </a:p>
              </p:txBody>
            </p:sp>
            <p:sp>
              <p:nvSpPr>
                <p:cNvPr id="170106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3956" y="906"/>
                  <a:ext cx="55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b="1"/>
                    <a:t>-</a:t>
                  </a:r>
                  <a:r>
                    <a:rPr lang="en-US" sz="1800" baseline="-25000"/>
                    <a:t> </a:t>
                  </a:r>
                  <a:r>
                    <a:rPr lang="en-US" sz="1800">
                      <a:sym typeface="Symbol" charset="0"/>
                    </a:rPr>
                    <a:t></a:t>
                  </a:r>
                  <a:r>
                    <a:rPr lang="en-US" sz="1800" baseline="-25000">
                      <a:sym typeface="Symbol" charset="0"/>
                    </a:rPr>
                    <a:t> </a:t>
                  </a:r>
                  <a:r>
                    <a:rPr lang="en-US" sz="1800">
                      <a:sym typeface="Symbol" charset="0"/>
                    </a:rPr>
                    <a:t>+</a:t>
                  </a:r>
                  <a:r>
                    <a:rPr lang="en-US" sz="1800" baseline="-25000">
                      <a:sym typeface="Symbol" charset="0"/>
                    </a:rPr>
                    <a:t> </a:t>
                  </a:r>
                  <a:r>
                    <a:rPr lang="en-US" sz="1800">
                      <a:sym typeface="Symbol" charset="0"/>
                    </a:rPr>
                    <a:t></a:t>
                  </a:r>
                  <a:r>
                    <a:rPr lang="en-US" sz="2400">
                      <a:sym typeface="Symbol" charset="0"/>
                    </a:rPr>
                    <a:t> </a:t>
                  </a:r>
                </a:p>
              </p:txBody>
            </p:sp>
          </p:grpSp>
        </p:grpSp>
        <p:sp>
          <p:nvSpPr>
            <p:cNvPr id="170107" name="AutoShape 123"/>
            <p:cNvSpPr>
              <a:spLocks/>
            </p:cNvSpPr>
            <p:nvPr/>
          </p:nvSpPr>
          <p:spPr bwMode="auto">
            <a:xfrm>
              <a:off x="3696" y="760"/>
              <a:ext cx="232" cy="632"/>
            </a:xfrm>
            <a:prstGeom prst="rightBrace">
              <a:avLst>
                <a:gd name="adj1" fmla="val 2270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0108" name="Text Box 124"/>
          <p:cNvSpPr txBox="1">
            <a:spLocks noChangeArrowheads="1"/>
          </p:cNvSpPr>
          <p:nvPr/>
        </p:nvSpPr>
        <p:spPr bwMode="auto">
          <a:xfrm>
            <a:off x="4497388" y="1722438"/>
            <a:ext cx="154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171B8C"/>
                </a:solidFill>
              </a:rPr>
              <a:t>redundant constraints</a:t>
            </a:r>
            <a:endParaRPr lang="en-US" sz="1800"/>
          </a:p>
        </p:txBody>
      </p:sp>
      <p:sp>
        <p:nvSpPr>
          <p:cNvPr id="170109" name="Text Box 125"/>
          <p:cNvSpPr txBox="1">
            <a:spLocks noChangeArrowheads="1"/>
          </p:cNvSpPr>
          <p:nvPr/>
        </p:nvSpPr>
        <p:spPr bwMode="auto">
          <a:xfrm>
            <a:off x="4494213" y="1038225"/>
            <a:ext cx="154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independent constraints</a:t>
            </a:r>
            <a:endParaRPr lang="en-US" sz="1800"/>
          </a:p>
        </p:txBody>
      </p:sp>
      <p:sp>
        <p:nvSpPr>
          <p:cNvPr id="170110" name="Text Box 126"/>
          <p:cNvSpPr txBox="1">
            <a:spLocks noChangeArrowheads="1"/>
          </p:cNvSpPr>
          <p:nvPr/>
        </p:nvSpPr>
        <p:spPr bwMode="auto">
          <a:xfrm>
            <a:off x="4452938" y="2479675"/>
            <a:ext cx="354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Transfer matrix:</a:t>
            </a:r>
            <a:r>
              <a:rPr lang="en-US" sz="2800" b="1"/>
              <a:t> T </a:t>
            </a:r>
            <a:r>
              <a:rPr lang="en-US" sz="2800"/>
              <a:t>=</a:t>
            </a:r>
            <a:r>
              <a:rPr lang="en-US" sz="2800" b="1"/>
              <a:t> 1 </a:t>
            </a:r>
            <a:r>
              <a:rPr lang="en-US" sz="2800"/>
              <a:t>+</a:t>
            </a:r>
            <a:r>
              <a:rPr lang="en-US" sz="2800" b="1"/>
              <a:t> C</a:t>
            </a:r>
          </a:p>
        </p:txBody>
      </p:sp>
      <p:sp>
        <p:nvSpPr>
          <p:cNvPr id="170111" name="Text Box 127"/>
          <p:cNvSpPr txBox="1">
            <a:spLocks noChangeArrowheads="1"/>
          </p:cNvSpPr>
          <p:nvPr/>
        </p:nvSpPr>
        <p:spPr bwMode="auto">
          <a:xfrm>
            <a:off x="4456113" y="3595688"/>
            <a:ext cx="68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1 </a:t>
            </a:r>
            <a:r>
              <a:rPr lang="en-US" sz="2800"/>
              <a:t>=</a:t>
            </a:r>
          </a:p>
        </p:txBody>
      </p:sp>
      <p:sp>
        <p:nvSpPr>
          <p:cNvPr id="170112" name="Text Box 128"/>
          <p:cNvSpPr txBox="1">
            <a:spLocks noChangeArrowheads="1"/>
          </p:cNvSpPr>
          <p:nvPr/>
        </p:nvSpPr>
        <p:spPr bwMode="auto">
          <a:xfrm>
            <a:off x="4498975" y="4975225"/>
            <a:ext cx="225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Z</a:t>
            </a:r>
            <a:r>
              <a:rPr lang="en-US" sz="2400" b="1"/>
              <a:t> </a:t>
            </a:r>
            <a:r>
              <a:rPr lang="en-US" sz="2400"/>
              <a:t>= (1,1,1,1) </a:t>
            </a:r>
            <a:r>
              <a:rPr lang="en-US" sz="2800" b="1"/>
              <a:t>T </a:t>
            </a:r>
          </a:p>
        </p:txBody>
      </p:sp>
      <p:grpSp>
        <p:nvGrpSpPr>
          <p:cNvPr id="170113" name="Group 129"/>
          <p:cNvGrpSpPr>
            <a:grpSpLocks/>
          </p:cNvGrpSpPr>
          <p:nvPr/>
        </p:nvGrpSpPr>
        <p:grpSpPr bwMode="auto">
          <a:xfrm>
            <a:off x="7562850" y="3232150"/>
            <a:ext cx="1262063" cy="1236663"/>
            <a:chOff x="4794" y="2996"/>
            <a:chExt cx="795" cy="779"/>
          </a:xfrm>
        </p:grpSpPr>
        <p:sp>
          <p:nvSpPr>
            <p:cNvPr id="170114" name="AutoShape 130"/>
            <p:cNvSpPr>
              <a:spLocks noChangeArrowheads="1"/>
            </p:cNvSpPr>
            <p:nvPr/>
          </p:nvSpPr>
          <p:spPr bwMode="auto">
            <a:xfrm>
              <a:off x="4794" y="2996"/>
              <a:ext cx="795" cy="769"/>
            </a:xfrm>
            <a:prstGeom prst="bracketPair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15" name="Text Box 131"/>
            <p:cNvSpPr txBox="1">
              <a:spLocks noChangeArrowheads="1"/>
            </p:cNvSpPr>
            <p:nvPr/>
          </p:nvSpPr>
          <p:spPr bwMode="auto">
            <a:xfrm>
              <a:off x="4811" y="3169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a</a:t>
              </a:r>
              <a:endParaRPr lang="en-US" sz="1800"/>
            </a:p>
          </p:txBody>
        </p:sp>
        <p:sp>
          <p:nvSpPr>
            <p:cNvPr id="170116" name="Text Box 132"/>
            <p:cNvSpPr txBox="1">
              <a:spLocks noChangeArrowheads="1"/>
            </p:cNvSpPr>
            <p:nvPr/>
          </p:nvSpPr>
          <p:spPr bwMode="auto">
            <a:xfrm>
              <a:off x="5195" y="3541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171B8C"/>
                  </a:solidFill>
                </a:rPr>
                <a:t>b</a:t>
              </a:r>
              <a:endParaRPr lang="en-US" sz="1800"/>
            </a:p>
          </p:txBody>
        </p:sp>
        <p:sp>
          <p:nvSpPr>
            <p:cNvPr id="170117" name="Text Box 133"/>
            <p:cNvSpPr txBox="1">
              <a:spLocks noChangeArrowheads="1"/>
            </p:cNvSpPr>
            <p:nvPr/>
          </p:nvSpPr>
          <p:spPr bwMode="auto">
            <a:xfrm>
              <a:off x="5366" y="300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18" name="Text Box 134"/>
            <p:cNvSpPr txBox="1">
              <a:spLocks noChangeArrowheads="1"/>
            </p:cNvSpPr>
            <p:nvPr/>
          </p:nvSpPr>
          <p:spPr bwMode="auto">
            <a:xfrm>
              <a:off x="5001" y="3354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a</a:t>
              </a:r>
              <a:endParaRPr lang="en-US" sz="1800"/>
            </a:p>
          </p:txBody>
        </p:sp>
        <p:sp>
          <p:nvSpPr>
            <p:cNvPr id="170119" name="Text Box 135"/>
            <p:cNvSpPr txBox="1">
              <a:spLocks noChangeArrowheads="1"/>
            </p:cNvSpPr>
            <p:nvPr/>
          </p:nvSpPr>
          <p:spPr bwMode="auto">
            <a:xfrm>
              <a:off x="4811" y="300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20" name="Text Box 136"/>
            <p:cNvSpPr txBox="1">
              <a:spLocks noChangeArrowheads="1"/>
            </p:cNvSpPr>
            <p:nvPr/>
          </p:nvSpPr>
          <p:spPr bwMode="auto">
            <a:xfrm>
              <a:off x="4812" y="336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21" name="Text Box 137"/>
            <p:cNvSpPr txBox="1">
              <a:spLocks noChangeArrowheads="1"/>
            </p:cNvSpPr>
            <p:nvPr/>
          </p:nvSpPr>
          <p:spPr bwMode="auto">
            <a:xfrm>
              <a:off x="4996" y="300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22" name="Text Box 138"/>
            <p:cNvSpPr txBox="1">
              <a:spLocks noChangeArrowheads="1"/>
            </p:cNvSpPr>
            <p:nvPr/>
          </p:nvSpPr>
          <p:spPr bwMode="auto">
            <a:xfrm>
              <a:off x="4996" y="317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23" name="Text Box 139"/>
            <p:cNvSpPr txBox="1">
              <a:spLocks noChangeArrowheads="1"/>
            </p:cNvSpPr>
            <p:nvPr/>
          </p:nvSpPr>
          <p:spPr bwMode="auto">
            <a:xfrm>
              <a:off x="5366" y="317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24" name="Text Box 140"/>
            <p:cNvSpPr txBox="1">
              <a:spLocks noChangeArrowheads="1"/>
            </p:cNvSpPr>
            <p:nvPr/>
          </p:nvSpPr>
          <p:spPr bwMode="auto">
            <a:xfrm>
              <a:off x="5366" y="354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25" name="Text Box 141"/>
            <p:cNvSpPr txBox="1">
              <a:spLocks noChangeArrowheads="1"/>
            </p:cNvSpPr>
            <p:nvPr/>
          </p:nvSpPr>
          <p:spPr bwMode="auto">
            <a:xfrm>
              <a:off x="5366" y="336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26" name="Text Box 142"/>
            <p:cNvSpPr txBox="1">
              <a:spLocks noChangeArrowheads="1"/>
            </p:cNvSpPr>
            <p:nvPr/>
          </p:nvSpPr>
          <p:spPr bwMode="auto">
            <a:xfrm>
              <a:off x="5191" y="300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27" name="Text Box 143"/>
            <p:cNvSpPr txBox="1">
              <a:spLocks noChangeArrowheads="1"/>
            </p:cNvSpPr>
            <p:nvPr/>
          </p:nvSpPr>
          <p:spPr bwMode="auto">
            <a:xfrm>
              <a:off x="5191" y="317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28" name="Text Box 144"/>
            <p:cNvSpPr txBox="1">
              <a:spLocks noChangeArrowheads="1"/>
            </p:cNvSpPr>
            <p:nvPr/>
          </p:nvSpPr>
          <p:spPr bwMode="auto">
            <a:xfrm>
              <a:off x="5010" y="354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29" name="Text Box 145"/>
            <p:cNvSpPr txBox="1">
              <a:spLocks noChangeArrowheads="1"/>
            </p:cNvSpPr>
            <p:nvPr/>
          </p:nvSpPr>
          <p:spPr bwMode="auto">
            <a:xfrm>
              <a:off x="5191" y="336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30" name="Text Box 146"/>
            <p:cNvSpPr txBox="1">
              <a:spLocks noChangeArrowheads="1"/>
            </p:cNvSpPr>
            <p:nvPr/>
          </p:nvSpPr>
          <p:spPr bwMode="auto">
            <a:xfrm>
              <a:off x="4813" y="354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</p:grpSp>
      <p:grpSp>
        <p:nvGrpSpPr>
          <p:cNvPr id="170131" name="Group 147"/>
          <p:cNvGrpSpPr>
            <a:grpSpLocks/>
          </p:cNvGrpSpPr>
          <p:nvPr/>
        </p:nvGrpSpPr>
        <p:grpSpPr bwMode="auto">
          <a:xfrm>
            <a:off x="5192713" y="3232150"/>
            <a:ext cx="1252537" cy="1243013"/>
            <a:chOff x="3326" y="2996"/>
            <a:chExt cx="789" cy="783"/>
          </a:xfrm>
        </p:grpSpPr>
        <p:sp>
          <p:nvSpPr>
            <p:cNvPr id="170132" name="AutoShape 148"/>
            <p:cNvSpPr>
              <a:spLocks noChangeArrowheads="1"/>
            </p:cNvSpPr>
            <p:nvPr/>
          </p:nvSpPr>
          <p:spPr bwMode="auto">
            <a:xfrm>
              <a:off x="3326" y="2996"/>
              <a:ext cx="789" cy="769"/>
            </a:xfrm>
            <a:prstGeom prst="bracketPair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33" name="Text Box 149"/>
            <p:cNvSpPr txBox="1">
              <a:spLocks noChangeArrowheads="1"/>
            </p:cNvSpPr>
            <p:nvPr/>
          </p:nvSpPr>
          <p:spPr bwMode="auto">
            <a:xfrm>
              <a:off x="3897" y="300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34" name="Text Box 150"/>
            <p:cNvSpPr txBox="1">
              <a:spLocks noChangeArrowheads="1"/>
            </p:cNvSpPr>
            <p:nvPr/>
          </p:nvSpPr>
          <p:spPr bwMode="auto">
            <a:xfrm>
              <a:off x="3343" y="336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35" name="Text Box 151"/>
            <p:cNvSpPr txBox="1">
              <a:spLocks noChangeArrowheads="1"/>
            </p:cNvSpPr>
            <p:nvPr/>
          </p:nvSpPr>
          <p:spPr bwMode="auto">
            <a:xfrm>
              <a:off x="3527" y="3179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1</a:t>
              </a:r>
              <a:endParaRPr lang="en-US" sz="1800"/>
            </a:p>
          </p:txBody>
        </p:sp>
        <p:sp>
          <p:nvSpPr>
            <p:cNvPr id="170136" name="Text Box 152"/>
            <p:cNvSpPr txBox="1">
              <a:spLocks noChangeArrowheads="1"/>
            </p:cNvSpPr>
            <p:nvPr/>
          </p:nvSpPr>
          <p:spPr bwMode="auto">
            <a:xfrm>
              <a:off x="3346" y="317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37" name="Text Box 153"/>
            <p:cNvSpPr txBox="1">
              <a:spLocks noChangeArrowheads="1"/>
            </p:cNvSpPr>
            <p:nvPr/>
          </p:nvSpPr>
          <p:spPr bwMode="auto">
            <a:xfrm>
              <a:off x="3897" y="317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38" name="Text Box 154"/>
            <p:cNvSpPr txBox="1">
              <a:spLocks noChangeArrowheads="1"/>
            </p:cNvSpPr>
            <p:nvPr/>
          </p:nvSpPr>
          <p:spPr bwMode="auto">
            <a:xfrm>
              <a:off x="3897" y="336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39" name="Text Box 155"/>
            <p:cNvSpPr txBox="1">
              <a:spLocks noChangeArrowheads="1"/>
            </p:cNvSpPr>
            <p:nvPr/>
          </p:nvSpPr>
          <p:spPr bwMode="auto">
            <a:xfrm>
              <a:off x="3722" y="300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40" name="Text Box 156"/>
            <p:cNvSpPr txBox="1">
              <a:spLocks noChangeArrowheads="1"/>
            </p:cNvSpPr>
            <p:nvPr/>
          </p:nvSpPr>
          <p:spPr bwMode="auto">
            <a:xfrm>
              <a:off x="3722" y="317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41" name="Text Box 157"/>
            <p:cNvSpPr txBox="1">
              <a:spLocks noChangeArrowheads="1"/>
            </p:cNvSpPr>
            <p:nvPr/>
          </p:nvSpPr>
          <p:spPr bwMode="auto">
            <a:xfrm>
              <a:off x="3541" y="354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42" name="Text Box 158"/>
            <p:cNvSpPr txBox="1">
              <a:spLocks noChangeArrowheads="1"/>
            </p:cNvSpPr>
            <p:nvPr/>
          </p:nvSpPr>
          <p:spPr bwMode="auto">
            <a:xfrm>
              <a:off x="3722" y="3548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43" name="Text Box 159"/>
            <p:cNvSpPr txBox="1">
              <a:spLocks noChangeArrowheads="1"/>
            </p:cNvSpPr>
            <p:nvPr/>
          </p:nvSpPr>
          <p:spPr bwMode="auto">
            <a:xfrm>
              <a:off x="3344" y="354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44" name="Text Box 160"/>
            <p:cNvSpPr txBox="1">
              <a:spLocks noChangeArrowheads="1"/>
            </p:cNvSpPr>
            <p:nvPr/>
          </p:nvSpPr>
          <p:spPr bwMode="auto">
            <a:xfrm>
              <a:off x="3542" y="3369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45" name="Text Box 161"/>
            <p:cNvSpPr txBox="1">
              <a:spLocks noChangeArrowheads="1"/>
            </p:cNvSpPr>
            <p:nvPr/>
          </p:nvSpPr>
          <p:spPr bwMode="auto">
            <a:xfrm>
              <a:off x="3527" y="300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0</a:t>
              </a:r>
              <a:endParaRPr lang="en-US" sz="1800"/>
            </a:p>
          </p:txBody>
        </p:sp>
        <p:sp>
          <p:nvSpPr>
            <p:cNvPr id="170146" name="Text Box 162"/>
            <p:cNvSpPr txBox="1">
              <a:spLocks noChangeArrowheads="1"/>
            </p:cNvSpPr>
            <p:nvPr/>
          </p:nvSpPr>
          <p:spPr bwMode="auto">
            <a:xfrm>
              <a:off x="3720" y="3365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1</a:t>
              </a:r>
              <a:endParaRPr lang="en-US" sz="1800"/>
            </a:p>
          </p:txBody>
        </p:sp>
        <p:sp>
          <p:nvSpPr>
            <p:cNvPr id="170147" name="Text Box 163"/>
            <p:cNvSpPr txBox="1">
              <a:spLocks noChangeArrowheads="1"/>
            </p:cNvSpPr>
            <p:nvPr/>
          </p:nvSpPr>
          <p:spPr bwMode="auto">
            <a:xfrm>
              <a:off x="3890" y="3536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1</a:t>
              </a:r>
              <a:endParaRPr lang="en-US" sz="1800"/>
            </a:p>
          </p:txBody>
        </p:sp>
        <p:sp>
          <p:nvSpPr>
            <p:cNvPr id="170148" name="Text Box 164"/>
            <p:cNvSpPr txBox="1">
              <a:spLocks noChangeArrowheads="1"/>
            </p:cNvSpPr>
            <p:nvPr/>
          </p:nvSpPr>
          <p:spPr bwMode="auto">
            <a:xfrm>
              <a:off x="3341" y="300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1</a:t>
              </a:r>
              <a:endParaRPr lang="en-US" sz="1800"/>
            </a:p>
          </p:txBody>
        </p:sp>
      </p:grpSp>
      <p:sp>
        <p:nvSpPr>
          <p:cNvPr id="170149" name="Text Box 165"/>
          <p:cNvSpPr txBox="1">
            <a:spLocks noChangeArrowheads="1"/>
          </p:cNvSpPr>
          <p:nvPr/>
        </p:nvSpPr>
        <p:spPr bwMode="auto">
          <a:xfrm>
            <a:off x="6788150" y="3595688"/>
            <a:ext cx="747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C </a:t>
            </a:r>
            <a:r>
              <a:rPr lang="en-US" sz="2800"/>
              <a:t>=</a:t>
            </a:r>
          </a:p>
        </p:txBody>
      </p:sp>
      <p:grpSp>
        <p:nvGrpSpPr>
          <p:cNvPr id="170156" name="Group 172"/>
          <p:cNvGrpSpPr>
            <a:grpSpLocks/>
          </p:cNvGrpSpPr>
          <p:nvPr/>
        </p:nvGrpSpPr>
        <p:grpSpPr bwMode="auto">
          <a:xfrm>
            <a:off x="6780213" y="4692650"/>
            <a:ext cx="363537" cy="1331913"/>
            <a:chOff x="4251" y="2971"/>
            <a:chExt cx="229" cy="839"/>
          </a:xfrm>
        </p:grpSpPr>
        <p:sp>
          <p:nvSpPr>
            <p:cNvPr id="170151" name="AutoShape 167"/>
            <p:cNvSpPr>
              <a:spLocks noChangeArrowheads="1"/>
            </p:cNvSpPr>
            <p:nvPr/>
          </p:nvSpPr>
          <p:spPr bwMode="auto">
            <a:xfrm>
              <a:off x="4251" y="3011"/>
              <a:ext cx="229" cy="741"/>
            </a:xfrm>
            <a:prstGeom prst="bracketPair">
              <a:avLst>
                <a:gd name="adj" fmla="val 16667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52" name="Text Box 168"/>
            <p:cNvSpPr txBox="1">
              <a:spLocks noChangeArrowheads="1"/>
            </p:cNvSpPr>
            <p:nvPr/>
          </p:nvSpPr>
          <p:spPr bwMode="auto">
            <a:xfrm>
              <a:off x="4253" y="3522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70153" name="Text Box 169"/>
            <p:cNvSpPr txBox="1">
              <a:spLocks noChangeArrowheads="1"/>
            </p:cNvSpPr>
            <p:nvPr/>
          </p:nvSpPr>
          <p:spPr bwMode="auto">
            <a:xfrm>
              <a:off x="4253" y="2971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</a:t>
              </a:r>
            </a:p>
          </p:txBody>
        </p:sp>
        <p:sp>
          <p:nvSpPr>
            <p:cNvPr id="170154" name="Text Box 170"/>
            <p:cNvSpPr txBox="1">
              <a:spLocks noChangeArrowheads="1"/>
            </p:cNvSpPr>
            <p:nvPr/>
          </p:nvSpPr>
          <p:spPr bwMode="auto">
            <a:xfrm>
              <a:off x="4253" y="3151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70155" name="Text Box 171"/>
            <p:cNvSpPr txBox="1">
              <a:spLocks noChangeArrowheads="1"/>
            </p:cNvSpPr>
            <p:nvPr/>
          </p:nvSpPr>
          <p:spPr bwMode="auto">
            <a:xfrm>
              <a:off x="4253" y="3335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</p:grpSp>
      <p:sp>
        <p:nvSpPr>
          <p:cNvPr id="170157" name="Text Box 173"/>
          <p:cNvSpPr txBox="1">
            <a:spLocks noChangeArrowheads="1"/>
          </p:cNvSpPr>
          <p:nvPr/>
        </p:nvSpPr>
        <p:spPr bwMode="auto">
          <a:xfrm>
            <a:off x="6481763" y="4822825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170159" name="Line 175"/>
          <p:cNvSpPr>
            <a:spLocks noChangeShapeType="1"/>
          </p:cNvSpPr>
          <p:nvPr/>
        </p:nvSpPr>
        <p:spPr bwMode="auto">
          <a:xfrm>
            <a:off x="7721600" y="3548063"/>
            <a:ext cx="601663" cy="601662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160" name="Line 176"/>
          <p:cNvSpPr>
            <a:spLocks noChangeShapeType="1"/>
          </p:cNvSpPr>
          <p:nvPr/>
        </p:nvSpPr>
        <p:spPr bwMode="auto">
          <a:xfrm flipH="1">
            <a:off x="8316913" y="4144963"/>
            <a:ext cx="347662" cy="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161" name="Group 177"/>
          <p:cNvGrpSpPr>
            <a:grpSpLocks/>
          </p:cNvGrpSpPr>
          <p:nvPr/>
        </p:nvGrpSpPr>
        <p:grpSpPr bwMode="auto">
          <a:xfrm>
            <a:off x="3749675" y="2035175"/>
            <a:ext cx="758825" cy="3305175"/>
            <a:chOff x="2362" y="1282"/>
            <a:chExt cx="478" cy="2082"/>
          </a:xfrm>
        </p:grpSpPr>
        <p:sp>
          <p:nvSpPr>
            <p:cNvPr id="170162" name="AutoShape 178"/>
            <p:cNvSpPr>
              <a:spLocks noChangeArrowheads="1"/>
            </p:cNvSpPr>
            <p:nvPr/>
          </p:nvSpPr>
          <p:spPr bwMode="auto">
            <a:xfrm>
              <a:off x="2362" y="1282"/>
              <a:ext cx="293" cy="613"/>
            </a:xfrm>
            <a:prstGeom prst="curvedLeftArrow">
              <a:avLst>
                <a:gd name="adj1" fmla="val 41843"/>
                <a:gd name="adj2" fmla="val 8368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63" name="AutoShape 179"/>
            <p:cNvSpPr>
              <a:spLocks noChangeArrowheads="1"/>
            </p:cNvSpPr>
            <p:nvPr/>
          </p:nvSpPr>
          <p:spPr bwMode="auto">
            <a:xfrm>
              <a:off x="2362" y="2751"/>
              <a:ext cx="293" cy="613"/>
            </a:xfrm>
            <a:prstGeom prst="curvedLeftArrow">
              <a:avLst>
                <a:gd name="adj1" fmla="val 41843"/>
                <a:gd name="adj2" fmla="val 8368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64" name="AutoShape 180"/>
            <p:cNvSpPr>
              <a:spLocks noChangeArrowheads="1"/>
            </p:cNvSpPr>
            <p:nvPr/>
          </p:nvSpPr>
          <p:spPr bwMode="auto">
            <a:xfrm>
              <a:off x="2362" y="2002"/>
              <a:ext cx="293" cy="613"/>
            </a:xfrm>
            <a:prstGeom prst="curvedLeftArrow">
              <a:avLst>
                <a:gd name="adj1" fmla="val 41843"/>
                <a:gd name="adj2" fmla="val 8368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65" name="Text Box 181"/>
            <p:cNvSpPr txBox="1">
              <a:spLocks noChangeArrowheads="1"/>
            </p:cNvSpPr>
            <p:nvPr/>
          </p:nvSpPr>
          <p:spPr bwMode="auto">
            <a:xfrm>
              <a:off x="2636" y="219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70166" name="Text Box 182"/>
            <p:cNvSpPr txBox="1">
              <a:spLocks noChangeArrowheads="1"/>
            </p:cNvSpPr>
            <p:nvPr/>
          </p:nvSpPr>
          <p:spPr bwMode="auto">
            <a:xfrm>
              <a:off x="2636" y="293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171B8C"/>
                  </a:solidFill>
                </a:rPr>
                <a:t>b</a:t>
              </a:r>
              <a:endParaRPr 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170167" name="Text Box 183"/>
            <p:cNvSpPr txBox="1">
              <a:spLocks noChangeArrowheads="1"/>
            </p:cNvSpPr>
            <p:nvPr/>
          </p:nvSpPr>
          <p:spPr bwMode="auto">
            <a:xfrm>
              <a:off x="2636" y="14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sp>
        <p:nvSpPr>
          <p:cNvPr id="170169" name="AutoShape 185"/>
          <p:cNvSpPr>
            <a:spLocks noChangeArrowheads="1"/>
          </p:cNvSpPr>
          <p:nvPr/>
        </p:nvSpPr>
        <p:spPr bwMode="auto">
          <a:xfrm rot="-5400000">
            <a:off x="738981" y="6085682"/>
            <a:ext cx="415925" cy="30321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170" name="Text Box 186"/>
          <p:cNvSpPr txBox="1">
            <a:spLocks noChangeArrowheads="1"/>
          </p:cNvSpPr>
          <p:nvPr/>
        </p:nvSpPr>
        <p:spPr bwMode="auto">
          <a:xfrm>
            <a:off x="180975" y="6450013"/>
            <a:ext cx="1531938" cy="352425"/>
          </a:xfrm>
          <a:prstGeom prst="rect">
            <a:avLst/>
          </a:prstGeom>
          <a:solidFill>
            <a:srgbClr val="FFFF99">
              <a:alpha val="78999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rigid structures</a:t>
            </a:r>
          </a:p>
        </p:txBody>
      </p:sp>
      <p:sp>
        <p:nvSpPr>
          <p:cNvPr id="181" name="Rectangle 2"/>
          <p:cNvSpPr>
            <a:spLocks noChangeArrowheads="1"/>
          </p:cNvSpPr>
          <p:nvPr/>
        </p:nvSpPr>
        <p:spPr bwMode="auto">
          <a:xfrm>
            <a:off x="0" y="0"/>
            <a:ext cx="9144000" cy="9492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The Transfer Matrix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Maxwell constraint counting for network rigidity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51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4" name="Text Box 104"/>
          <p:cNvSpPr txBox="1">
            <a:spLocks noChangeArrowheads="1"/>
          </p:cNvSpPr>
          <p:nvPr/>
        </p:nvSpPr>
        <p:spPr bwMode="auto">
          <a:xfrm>
            <a:off x="4673600" y="4999038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cs typeface="ＭＳ Ｐゴシック" charset="0"/>
              </a:rPr>
              <a:t>Rigidity Transition</a:t>
            </a:r>
          </a:p>
        </p:txBody>
      </p:sp>
      <p:grpSp>
        <p:nvGrpSpPr>
          <p:cNvPr id="163945" name="Group 105"/>
          <p:cNvGrpSpPr>
            <a:grpSpLocks/>
          </p:cNvGrpSpPr>
          <p:nvPr/>
        </p:nvGrpSpPr>
        <p:grpSpPr bwMode="auto">
          <a:xfrm>
            <a:off x="6032500" y="4613275"/>
            <a:ext cx="2997200" cy="1098550"/>
            <a:chOff x="2824" y="754"/>
            <a:chExt cx="1888" cy="692"/>
          </a:xfrm>
        </p:grpSpPr>
        <p:sp>
          <p:nvSpPr>
            <p:cNvPr id="163946" name="Text Box 106"/>
            <p:cNvSpPr txBox="1">
              <a:spLocks noChangeArrowheads="1"/>
            </p:cNvSpPr>
            <p:nvPr/>
          </p:nvSpPr>
          <p:spPr bwMode="auto">
            <a:xfrm>
              <a:off x="3960" y="864"/>
              <a:ext cx="7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statistical weights</a:t>
              </a:r>
            </a:p>
          </p:txBody>
        </p:sp>
        <p:grpSp>
          <p:nvGrpSpPr>
            <p:cNvPr id="163947" name="Group 107"/>
            <p:cNvGrpSpPr>
              <a:grpSpLocks/>
            </p:cNvGrpSpPr>
            <p:nvPr/>
          </p:nvGrpSpPr>
          <p:grpSpPr bwMode="auto">
            <a:xfrm>
              <a:off x="2824" y="1158"/>
              <a:ext cx="521" cy="288"/>
              <a:chOff x="2824" y="1158"/>
              <a:chExt cx="521" cy="288"/>
            </a:xfrm>
          </p:grpSpPr>
          <p:sp>
            <p:nvSpPr>
              <p:cNvPr id="163948" name="Text Box 108"/>
              <p:cNvSpPr txBox="1">
                <a:spLocks noChangeArrowheads="1"/>
              </p:cNvSpPr>
              <p:nvPr/>
            </p:nvSpPr>
            <p:spPr bwMode="auto">
              <a:xfrm>
                <a:off x="2824" y="1184"/>
                <a:ext cx="3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171B8C"/>
                    </a:solidFill>
                  </a:rPr>
                  <a:t>b</a:t>
                </a:r>
                <a:r>
                  <a:rPr lang="en-US" sz="2000" b="1">
                    <a:solidFill>
                      <a:srgbClr val="FF0000"/>
                    </a:solidFill>
                  </a:rPr>
                  <a:t> </a:t>
                </a:r>
                <a:r>
                  <a:rPr lang="en-US" sz="1800"/>
                  <a:t>=</a:t>
                </a:r>
              </a:p>
            </p:txBody>
          </p:sp>
          <p:sp>
            <p:nvSpPr>
              <p:cNvPr id="163949" name="Text Box 109"/>
              <p:cNvSpPr txBox="1">
                <a:spLocks noChangeArrowheads="1"/>
              </p:cNvSpPr>
              <p:nvPr/>
            </p:nvSpPr>
            <p:spPr bwMode="auto">
              <a:xfrm>
                <a:off x="2974" y="1158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  e</a:t>
                </a:r>
              </a:p>
            </p:txBody>
          </p:sp>
        </p:grpSp>
        <p:sp>
          <p:nvSpPr>
            <p:cNvPr id="163950" name="Text Box 110"/>
            <p:cNvSpPr txBox="1">
              <a:spLocks noChangeArrowheads="1"/>
            </p:cNvSpPr>
            <p:nvPr/>
          </p:nvSpPr>
          <p:spPr bwMode="auto">
            <a:xfrm>
              <a:off x="3148" y="1074"/>
              <a:ext cx="5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 </a:t>
              </a:r>
              <a:r>
                <a:rPr lang="en-US" sz="1800">
                  <a:sym typeface="Symbol" charset="0"/>
                </a:rPr>
                <a:t></a:t>
              </a:r>
              <a:r>
                <a:rPr lang="en-US" sz="2400">
                  <a:sym typeface="Symbol" charset="0"/>
                </a:rPr>
                <a:t> </a:t>
              </a:r>
            </a:p>
          </p:txBody>
        </p:sp>
        <p:grpSp>
          <p:nvGrpSpPr>
            <p:cNvPr id="163951" name="Group 111"/>
            <p:cNvGrpSpPr>
              <a:grpSpLocks/>
            </p:cNvGrpSpPr>
            <p:nvPr/>
          </p:nvGrpSpPr>
          <p:grpSpPr bwMode="auto">
            <a:xfrm>
              <a:off x="2824" y="754"/>
              <a:ext cx="882" cy="372"/>
              <a:chOff x="3200" y="866"/>
              <a:chExt cx="882" cy="372"/>
            </a:xfrm>
          </p:grpSpPr>
          <p:sp>
            <p:nvSpPr>
              <p:cNvPr id="163952" name="Text Box 112"/>
              <p:cNvSpPr txBox="1">
                <a:spLocks noChangeArrowheads="1"/>
              </p:cNvSpPr>
              <p:nvPr/>
            </p:nvSpPr>
            <p:spPr bwMode="auto">
              <a:xfrm>
                <a:off x="3200" y="976"/>
                <a:ext cx="3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0000"/>
                    </a:solidFill>
                  </a:rPr>
                  <a:t>a </a:t>
                </a:r>
                <a:r>
                  <a:rPr lang="en-US" sz="1800"/>
                  <a:t>=</a:t>
                </a:r>
              </a:p>
            </p:txBody>
          </p:sp>
          <p:grpSp>
            <p:nvGrpSpPr>
              <p:cNvPr id="163953" name="Group 113"/>
              <p:cNvGrpSpPr>
                <a:grpSpLocks/>
              </p:cNvGrpSpPr>
              <p:nvPr/>
            </p:nvGrpSpPr>
            <p:grpSpPr bwMode="auto">
              <a:xfrm>
                <a:off x="3350" y="866"/>
                <a:ext cx="732" cy="372"/>
                <a:chOff x="3782" y="906"/>
                <a:chExt cx="732" cy="372"/>
              </a:xfrm>
            </p:grpSpPr>
            <p:sp>
              <p:nvSpPr>
                <p:cNvPr id="16395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782" y="990"/>
                  <a:ext cx="37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/>
                    <a:t>  e</a:t>
                  </a:r>
                </a:p>
              </p:txBody>
            </p:sp>
            <p:sp>
              <p:nvSpPr>
                <p:cNvPr id="163955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956" y="906"/>
                  <a:ext cx="55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b="1"/>
                    <a:t>-</a:t>
                  </a:r>
                  <a:r>
                    <a:rPr lang="en-US" sz="1800" baseline="-25000"/>
                    <a:t> </a:t>
                  </a:r>
                  <a:r>
                    <a:rPr lang="en-US" sz="1800">
                      <a:sym typeface="Symbol" charset="0"/>
                    </a:rPr>
                    <a:t></a:t>
                  </a:r>
                  <a:r>
                    <a:rPr lang="en-US" sz="1800" baseline="-25000">
                      <a:sym typeface="Symbol" charset="0"/>
                    </a:rPr>
                    <a:t> </a:t>
                  </a:r>
                  <a:r>
                    <a:rPr lang="en-US" sz="1800">
                      <a:sym typeface="Symbol" charset="0"/>
                    </a:rPr>
                    <a:t>+</a:t>
                  </a:r>
                  <a:r>
                    <a:rPr lang="en-US" sz="1800" baseline="-25000">
                      <a:sym typeface="Symbol" charset="0"/>
                    </a:rPr>
                    <a:t> </a:t>
                  </a:r>
                  <a:r>
                    <a:rPr lang="en-US" sz="1800">
                      <a:sym typeface="Symbol" charset="0"/>
                    </a:rPr>
                    <a:t></a:t>
                  </a:r>
                  <a:r>
                    <a:rPr lang="en-US" sz="2400">
                      <a:sym typeface="Symbol" charset="0"/>
                    </a:rPr>
                    <a:t> </a:t>
                  </a:r>
                </a:p>
              </p:txBody>
            </p:sp>
          </p:grpSp>
        </p:grpSp>
        <p:sp>
          <p:nvSpPr>
            <p:cNvPr id="163956" name="AutoShape 116"/>
            <p:cNvSpPr>
              <a:spLocks/>
            </p:cNvSpPr>
            <p:nvPr/>
          </p:nvSpPr>
          <p:spPr bwMode="auto">
            <a:xfrm>
              <a:off x="3696" y="760"/>
              <a:ext cx="232" cy="632"/>
            </a:xfrm>
            <a:prstGeom prst="rightBrace">
              <a:avLst>
                <a:gd name="adj1" fmla="val 2270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58" name="Text Box 118"/>
          <p:cNvSpPr txBox="1">
            <a:spLocks noChangeArrowheads="1"/>
          </p:cNvSpPr>
          <p:nvPr/>
        </p:nvSpPr>
        <p:spPr bwMode="auto">
          <a:xfrm>
            <a:off x="4635500" y="5638800"/>
            <a:ext cx="154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171B8C"/>
                </a:solidFill>
              </a:rPr>
              <a:t>redundant constraints</a:t>
            </a:r>
            <a:endParaRPr lang="en-US" sz="1800"/>
          </a:p>
        </p:txBody>
      </p:sp>
      <p:sp>
        <p:nvSpPr>
          <p:cNvPr id="163959" name="Text Box 119"/>
          <p:cNvSpPr txBox="1">
            <a:spLocks noChangeArrowheads="1"/>
          </p:cNvSpPr>
          <p:nvPr/>
        </p:nvSpPr>
        <p:spPr bwMode="auto">
          <a:xfrm>
            <a:off x="4635500" y="4259263"/>
            <a:ext cx="154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independent constraints</a:t>
            </a:r>
            <a:endParaRPr lang="en-US" sz="1800"/>
          </a:p>
        </p:txBody>
      </p:sp>
      <p:grpSp>
        <p:nvGrpSpPr>
          <p:cNvPr id="163844" name="Group 4"/>
          <p:cNvGrpSpPr>
            <a:grpSpLocks/>
          </p:cNvGrpSpPr>
          <p:nvPr/>
        </p:nvGrpSpPr>
        <p:grpSpPr bwMode="auto">
          <a:xfrm>
            <a:off x="736600" y="1263650"/>
            <a:ext cx="3514725" cy="2538413"/>
            <a:chOff x="3408" y="2460"/>
            <a:chExt cx="2214" cy="1599"/>
          </a:xfrm>
        </p:grpSpPr>
        <p:grpSp>
          <p:nvGrpSpPr>
            <p:cNvPr id="163845" name="Group 13"/>
            <p:cNvGrpSpPr>
              <a:grpSpLocks/>
            </p:cNvGrpSpPr>
            <p:nvPr/>
          </p:nvGrpSpPr>
          <p:grpSpPr bwMode="auto">
            <a:xfrm>
              <a:off x="3570" y="2537"/>
              <a:ext cx="2046" cy="1396"/>
              <a:chOff x="3570" y="840"/>
              <a:chExt cx="2046" cy="1396"/>
            </a:xfrm>
          </p:grpSpPr>
          <p:sp>
            <p:nvSpPr>
              <p:cNvPr id="163846" name="Line 14"/>
              <p:cNvSpPr>
                <a:spLocks noChangeShapeType="1"/>
              </p:cNvSpPr>
              <p:nvPr/>
            </p:nvSpPr>
            <p:spPr bwMode="auto">
              <a:xfrm flipV="1">
                <a:off x="3656" y="840"/>
                <a:ext cx="0" cy="1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47" name="Line 15"/>
              <p:cNvSpPr>
                <a:spLocks noChangeShapeType="1"/>
              </p:cNvSpPr>
              <p:nvPr/>
            </p:nvSpPr>
            <p:spPr bwMode="auto">
              <a:xfrm>
                <a:off x="3656" y="2024"/>
                <a:ext cx="1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48" name="Line 16"/>
              <p:cNvSpPr>
                <a:spLocks noChangeShapeType="1"/>
              </p:cNvSpPr>
              <p:nvPr/>
            </p:nvSpPr>
            <p:spPr bwMode="auto">
              <a:xfrm>
                <a:off x="4104" y="198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49" name="Line 17"/>
              <p:cNvSpPr>
                <a:spLocks noChangeShapeType="1"/>
              </p:cNvSpPr>
              <p:nvPr/>
            </p:nvSpPr>
            <p:spPr bwMode="auto">
              <a:xfrm>
                <a:off x="4556" y="198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50" name="Line 18"/>
              <p:cNvSpPr>
                <a:spLocks noChangeShapeType="1"/>
              </p:cNvSpPr>
              <p:nvPr/>
            </p:nvSpPr>
            <p:spPr bwMode="auto">
              <a:xfrm>
                <a:off x="5000" y="197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51" name="Line 19"/>
              <p:cNvSpPr>
                <a:spLocks noChangeShapeType="1"/>
              </p:cNvSpPr>
              <p:nvPr/>
            </p:nvSpPr>
            <p:spPr bwMode="auto">
              <a:xfrm>
                <a:off x="5452" y="197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52" name="Line 20"/>
              <p:cNvSpPr>
                <a:spLocks noChangeShapeType="1"/>
              </p:cNvSpPr>
              <p:nvPr/>
            </p:nvSpPr>
            <p:spPr bwMode="auto">
              <a:xfrm>
                <a:off x="3660" y="198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53" name="Text Box 21"/>
              <p:cNvSpPr txBox="1">
                <a:spLocks noChangeArrowheads="1"/>
              </p:cNvSpPr>
              <p:nvPr/>
            </p:nvSpPr>
            <p:spPr bwMode="auto">
              <a:xfrm>
                <a:off x="3570" y="2044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>
                    <a:cs typeface="ＭＳ Ｐゴシック" charset="0"/>
                  </a:rPr>
                  <a:t>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3854" name="Text Box 22"/>
              <p:cNvSpPr txBox="1">
                <a:spLocks noChangeArrowheads="1"/>
              </p:cNvSpPr>
              <p:nvPr/>
            </p:nvSpPr>
            <p:spPr bwMode="auto">
              <a:xfrm>
                <a:off x="3982" y="2044"/>
                <a:ext cx="2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>
                    <a:cs typeface="ＭＳ Ｐゴシック" charset="0"/>
                  </a:rPr>
                  <a:t>25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3855" name="Text Box 23"/>
              <p:cNvSpPr txBox="1">
                <a:spLocks noChangeArrowheads="1"/>
              </p:cNvSpPr>
              <p:nvPr/>
            </p:nvSpPr>
            <p:spPr bwMode="auto">
              <a:xfrm>
                <a:off x="4434" y="2044"/>
                <a:ext cx="2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>
                    <a:cs typeface="ＭＳ Ｐゴシック" charset="0"/>
                  </a:rPr>
                  <a:t>50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3856" name="Text Box 24"/>
              <p:cNvSpPr txBox="1">
                <a:spLocks noChangeArrowheads="1"/>
              </p:cNvSpPr>
              <p:nvPr/>
            </p:nvSpPr>
            <p:spPr bwMode="auto">
              <a:xfrm>
                <a:off x="4878" y="2044"/>
                <a:ext cx="2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>
                    <a:cs typeface="ＭＳ Ｐゴシック" charset="0"/>
                  </a:rPr>
                  <a:t>75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3857" name="Text Box 25"/>
              <p:cNvSpPr txBox="1">
                <a:spLocks noChangeArrowheads="1"/>
              </p:cNvSpPr>
              <p:nvPr/>
            </p:nvSpPr>
            <p:spPr bwMode="auto">
              <a:xfrm>
                <a:off x="5298" y="2044"/>
                <a:ext cx="3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>
                    <a:cs typeface="ＭＳ Ｐゴシック" charset="0"/>
                  </a:rPr>
                  <a:t>100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3858" name="Line 26"/>
              <p:cNvSpPr>
                <a:spLocks noChangeShapeType="1"/>
              </p:cNvSpPr>
              <p:nvPr/>
            </p:nvSpPr>
            <p:spPr bwMode="auto">
              <a:xfrm flipH="1">
                <a:off x="3616" y="972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59" name="Line 27"/>
              <p:cNvSpPr>
                <a:spLocks noChangeShapeType="1"/>
              </p:cNvSpPr>
              <p:nvPr/>
            </p:nvSpPr>
            <p:spPr bwMode="auto">
              <a:xfrm flipH="1">
                <a:off x="3616" y="1236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60" name="Line 28"/>
              <p:cNvSpPr>
                <a:spLocks noChangeShapeType="1"/>
              </p:cNvSpPr>
              <p:nvPr/>
            </p:nvSpPr>
            <p:spPr bwMode="auto">
              <a:xfrm flipH="1">
                <a:off x="3616" y="1504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61" name="Line 29"/>
              <p:cNvSpPr>
                <a:spLocks noChangeShapeType="1"/>
              </p:cNvSpPr>
              <p:nvPr/>
            </p:nvSpPr>
            <p:spPr bwMode="auto">
              <a:xfrm flipH="1">
                <a:off x="3616" y="1764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62" name="Line 30"/>
              <p:cNvSpPr>
                <a:spLocks noChangeShapeType="1"/>
              </p:cNvSpPr>
              <p:nvPr/>
            </p:nvSpPr>
            <p:spPr bwMode="auto">
              <a:xfrm flipH="1">
                <a:off x="3616" y="2016"/>
                <a:ext cx="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863" name="Line 31"/>
            <p:cNvSpPr>
              <a:spLocks noChangeShapeType="1"/>
            </p:cNvSpPr>
            <p:nvPr/>
          </p:nvSpPr>
          <p:spPr bwMode="auto">
            <a:xfrm>
              <a:off x="3652" y="2665"/>
              <a:ext cx="904" cy="106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4" name="Line 32"/>
            <p:cNvSpPr>
              <a:spLocks noChangeShapeType="1"/>
            </p:cNvSpPr>
            <p:nvPr/>
          </p:nvSpPr>
          <p:spPr bwMode="auto">
            <a:xfrm>
              <a:off x="4552" y="3725"/>
              <a:ext cx="89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5" name="Line 33"/>
            <p:cNvSpPr>
              <a:spLocks noChangeShapeType="1"/>
            </p:cNvSpPr>
            <p:nvPr/>
          </p:nvSpPr>
          <p:spPr bwMode="auto">
            <a:xfrm>
              <a:off x="4552" y="3389"/>
              <a:ext cx="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6" name="Text Box 34"/>
            <p:cNvSpPr txBox="1">
              <a:spLocks noChangeArrowheads="1"/>
            </p:cNvSpPr>
            <p:nvPr/>
          </p:nvSpPr>
          <p:spPr bwMode="auto">
            <a:xfrm>
              <a:off x="4362" y="3164"/>
              <a:ext cx="1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>
                  <a:cs typeface="ＭＳ Ｐゴシック" charset="0"/>
                </a:rPr>
                <a:t>Rigidity Transition</a:t>
              </a:r>
            </a:p>
          </p:txBody>
        </p:sp>
        <p:sp>
          <p:nvSpPr>
            <p:cNvPr id="163867" name="Text Box 35"/>
            <p:cNvSpPr txBox="1">
              <a:spLocks noChangeArrowheads="1"/>
            </p:cNvSpPr>
            <p:nvPr/>
          </p:nvSpPr>
          <p:spPr bwMode="auto">
            <a:xfrm rot="-5400000">
              <a:off x="3314" y="3080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>
                  <a:cs typeface="ＭＳ Ｐゴシック" charset="0"/>
                </a:rPr>
                <a:t>DOF</a:t>
              </a:r>
            </a:p>
          </p:txBody>
        </p:sp>
        <p:sp>
          <p:nvSpPr>
            <p:cNvPr id="163868" name="Text Box 189"/>
            <p:cNvSpPr txBox="1">
              <a:spLocks noChangeArrowheads="1"/>
            </p:cNvSpPr>
            <p:nvPr/>
          </p:nvSpPr>
          <p:spPr bwMode="auto">
            <a:xfrm>
              <a:off x="3422" y="246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 b="1">
                  <a:solidFill>
                    <a:srgbClr val="FF00FF"/>
                  </a:solidFill>
                  <a:cs typeface="ＭＳ Ｐゴシック" charset="0"/>
                </a:rPr>
                <a:t>F</a:t>
              </a:r>
              <a:endParaRPr lang="en-US" sz="1800">
                <a:cs typeface="ＭＳ Ｐゴシック" charset="0"/>
              </a:endParaRPr>
            </a:p>
          </p:txBody>
        </p:sp>
        <p:sp>
          <p:nvSpPr>
            <p:cNvPr id="163869" name="Text Box 190"/>
            <p:cNvSpPr txBox="1">
              <a:spLocks noChangeArrowheads="1"/>
            </p:cNvSpPr>
            <p:nvPr/>
          </p:nvSpPr>
          <p:spPr bwMode="auto">
            <a:xfrm>
              <a:off x="4670" y="3828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US" sz="1800" b="1">
                  <a:solidFill>
                    <a:srgbClr val="FF00FF"/>
                  </a:solidFill>
                  <a:cs typeface="ＭＳ Ｐゴシック" charset="0"/>
                  <a:sym typeface="Symbol" charset="0"/>
                </a:rPr>
                <a:t>Nc</a:t>
              </a:r>
              <a:endParaRPr lang="en-US" sz="1800">
                <a:cs typeface="ＭＳ Ｐゴシック" charset="0"/>
              </a:endParaRPr>
            </a:p>
          </p:txBody>
        </p:sp>
      </p:grpSp>
      <p:sp>
        <p:nvSpPr>
          <p:cNvPr id="163957" name="Text Box 117"/>
          <p:cNvSpPr txBox="1">
            <a:spLocks noChangeArrowheads="1"/>
          </p:cNvSpPr>
          <p:nvPr/>
        </p:nvSpPr>
        <p:spPr bwMode="auto">
          <a:xfrm>
            <a:off x="4229100" y="29464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constraints placed</a:t>
            </a:r>
          </a:p>
        </p:txBody>
      </p:sp>
      <p:sp>
        <p:nvSpPr>
          <p:cNvPr id="163963" name="Line 123"/>
          <p:cNvSpPr>
            <a:spLocks noChangeShapeType="1"/>
          </p:cNvSpPr>
          <p:nvPr/>
        </p:nvSpPr>
        <p:spPr bwMode="auto">
          <a:xfrm flipV="1">
            <a:off x="2552700" y="1376363"/>
            <a:ext cx="0" cy="10287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4" name="Text Box 124"/>
          <p:cNvSpPr txBox="1">
            <a:spLocks noChangeArrowheads="1"/>
          </p:cNvSpPr>
          <p:nvPr/>
        </p:nvSpPr>
        <p:spPr bwMode="auto">
          <a:xfrm>
            <a:off x="2740025" y="1458913"/>
            <a:ext cx="992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171B8C"/>
                </a:solidFill>
              </a:rPr>
              <a:t>rigid</a:t>
            </a:r>
          </a:p>
        </p:txBody>
      </p:sp>
      <p:sp>
        <p:nvSpPr>
          <p:cNvPr id="163965" name="Text Box 125"/>
          <p:cNvSpPr txBox="1">
            <a:spLocks noChangeArrowheads="1"/>
          </p:cNvSpPr>
          <p:nvPr/>
        </p:nvSpPr>
        <p:spPr bwMode="auto">
          <a:xfrm>
            <a:off x="1411288" y="1458913"/>
            <a:ext cx="992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flexible</a:t>
            </a:r>
          </a:p>
        </p:txBody>
      </p:sp>
      <p:sp>
        <p:nvSpPr>
          <p:cNvPr id="163878" name="Line 38"/>
          <p:cNvSpPr>
            <a:spLocks noChangeShapeType="1"/>
          </p:cNvSpPr>
          <p:nvPr/>
        </p:nvSpPr>
        <p:spPr bwMode="auto">
          <a:xfrm flipH="1">
            <a:off x="4433888" y="5308600"/>
            <a:ext cx="279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1" name="AutoShape 31"/>
          <p:cNvSpPr>
            <a:spLocks noChangeArrowheads="1"/>
          </p:cNvSpPr>
          <p:nvPr/>
        </p:nvSpPr>
        <p:spPr bwMode="auto">
          <a:xfrm>
            <a:off x="1217613" y="4459288"/>
            <a:ext cx="2444750" cy="1739900"/>
          </a:xfrm>
          <a:prstGeom prst="rtTriangle">
            <a:avLst/>
          </a:prstGeom>
          <a:solidFill>
            <a:srgbClr val="CC99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72" name="AutoShape 32"/>
          <p:cNvSpPr>
            <a:spLocks noChangeArrowheads="1"/>
          </p:cNvSpPr>
          <p:nvPr/>
        </p:nvSpPr>
        <p:spPr bwMode="auto">
          <a:xfrm rot="-10800000">
            <a:off x="1270000" y="4240213"/>
            <a:ext cx="2681288" cy="1935162"/>
          </a:xfrm>
          <a:prstGeom prst="rtTriangle">
            <a:avLst/>
          </a:pr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3" name="Line 33"/>
          <p:cNvSpPr>
            <a:spLocks noChangeShapeType="1"/>
          </p:cNvSpPr>
          <p:nvPr/>
        </p:nvSpPr>
        <p:spPr bwMode="auto">
          <a:xfrm>
            <a:off x="939102" y="4116515"/>
            <a:ext cx="3128962" cy="2265362"/>
          </a:xfrm>
          <a:prstGeom prst="line">
            <a:avLst/>
          </a:prstGeom>
          <a:noFill/>
          <a:ln w="444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5" name="AutoShape 35"/>
          <p:cNvSpPr>
            <a:spLocks noChangeArrowheads="1"/>
          </p:cNvSpPr>
          <p:nvPr/>
        </p:nvSpPr>
        <p:spPr bwMode="auto">
          <a:xfrm>
            <a:off x="1092200" y="4127500"/>
            <a:ext cx="3022600" cy="2133600"/>
          </a:xfrm>
          <a:prstGeom prst="bracketPair">
            <a:avLst>
              <a:gd name="adj" fmla="val 16667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6" name="Line 36"/>
          <p:cNvSpPr>
            <a:spLocks noChangeShapeType="1"/>
          </p:cNvSpPr>
          <p:nvPr/>
        </p:nvSpPr>
        <p:spPr bwMode="auto">
          <a:xfrm rot="5400000" flipV="1">
            <a:off x="2649633" y="3737896"/>
            <a:ext cx="4763" cy="33115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7" name="Line 37"/>
          <p:cNvSpPr>
            <a:spLocks noChangeShapeType="1"/>
          </p:cNvSpPr>
          <p:nvPr/>
        </p:nvSpPr>
        <p:spPr bwMode="auto">
          <a:xfrm>
            <a:off x="2518664" y="4030790"/>
            <a:ext cx="0" cy="24765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0" name="Text Box 40"/>
          <p:cNvSpPr txBox="1">
            <a:spLocks noChangeArrowheads="1"/>
          </p:cNvSpPr>
          <p:nvPr/>
        </p:nvSpPr>
        <p:spPr bwMode="auto">
          <a:xfrm>
            <a:off x="3591624" y="590854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81" name="Text Box 41"/>
          <p:cNvSpPr txBox="1">
            <a:spLocks noChangeArrowheads="1"/>
          </p:cNvSpPr>
          <p:nvPr/>
        </p:nvSpPr>
        <p:spPr bwMode="auto">
          <a:xfrm>
            <a:off x="3477324" y="582599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82" name="Text Box 42"/>
          <p:cNvSpPr txBox="1">
            <a:spLocks noChangeArrowheads="1"/>
          </p:cNvSpPr>
          <p:nvPr/>
        </p:nvSpPr>
        <p:spPr bwMode="auto">
          <a:xfrm>
            <a:off x="3366199" y="575138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83" name="Text Box 43"/>
          <p:cNvSpPr txBox="1">
            <a:spLocks noChangeArrowheads="1"/>
          </p:cNvSpPr>
          <p:nvPr/>
        </p:nvSpPr>
        <p:spPr bwMode="auto">
          <a:xfrm>
            <a:off x="3251899" y="566883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84" name="Text Box 44"/>
          <p:cNvSpPr txBox="1">
            <a:spLocks noChangeArrowheads="1"/>
          </p:cNvSpPr>
          <p:nvPr/>
        </p:nvSpPr>
        <p:spPr bwMode="auto">
          <a:xfrm>
            <a:off x="2932811" y="543864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85" name="Text Box 45"/>
          <p:cNvSpPr txBox="1">
            <a:spLocks noChangeArrowheads="1"/>
          </p:cNvSpPr>
          <p:nvPr/>
        </p:nvSpPr>
        <p:spPr bwMode="auto">
          <a:xfrm>
            <a:off x="1615186" y="448614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86" name="Text Box 46"/>
          <p:cNvSpPr txBox="1">
            <a:spLocks noChangeArrowheads="1"/>
          </p:cNvSpPr>
          <p:nvPr/>
        </p:nvSpPr>
        <p:spPr bwMode="auto">
          <a:xfrm>
            <a:off x="1504061" y="441153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87" name="Text Box 47"/>
          <p:cNvSpPr txBox="1">
            <a:spLocks noChangeArrowheads="1"/>
          </p:cNvSpPr>
          <p:nvPr/>
        </p:nvSpPr>
        <p:spPr bwMode="auto">
          <a:xfrm>
            <a:off x="1389761" y="4324414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0</a:t>
            </a:r>
            <a:endParaRPr lang="en-US" sz="1800" dirty="0"/>
          </a:p>
        </p:txBody>
      </p:sp>
      <p:sp>
        <p:nvSpPr>
          <p:cNvPr id="163888" name="Text Box 48"/>
          <p:cNvSpPr txBox="1">
            <a:spLocks noChangeArrowheads="1"/>
          </p:cNvSpPr>
          <p:nvPr/>
        </p:nvSpPr>
        <p:spPr bwMode="auto">
          <a:xfrm>
            <a:off x="1288161" y="4249611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89" name="Text Box 49"/>
          <p:cNvSpPr txBox="1">
            <a:spLocks noChangeArrowheads="1"/>
          </p:cNvSpPr>
          <p:nvPr/>
        </p:nvSpPr>
        <p:spPr bwMode="auto">
          <a:xfrm>
            <a:off x="2820099" y="536244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0</a:t>
            </a:r>
            <a:endParaRPr lang="en-US" sz="1800" dirty="0"/>
          </a:p>
        </p:txBody>
      </p:sp>
      <p:sp>
        <p:nvSpPr>
          <p:cNvPr id="163890" name="Text Box 50"/>
          <p:cNvSpPr txBox="1">
            <a:spLocks noChangeArrowheads="1"/>
          </p:cNvSpPr>
          <p:nvPr/>
        </p:nvSpPr>
        <p:spPr bwMode="auto">
          <a:xfrm>
            <a:off x="2705799" y="527989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91" name="Text Box 51"/>
          <p:cNvSpPr txBox="1">
            <a:spLocks noChangeArrowheads="1"/>
          </p:cNvSpPr>
          <p:nvPr/>
        </p:nvSpPr>
        <p:spPr bwMode="auto">
          <a:xfrm>
            <a:off x="2604199" y="520052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92" name="Text Box 52"/>
          <p:cNvSpPr txBox="1">
            <a:spLocks noChangeArrowheads="1"/>
          </p:cNvSpPr>
          <p:nvPr/>
        </p:nvSpPr>
        <p:spPr bwMode="auto">
          <a:xfrm>
            <a:off x="2499424" y="512749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93" name="Text Box 53"/>
          <p:cNvSpPr txBox="1">
            <a:spLocks noChangeArrowheads="1"/>
          </p:cNvSpPr>
          <p:nvPr/>
        </p:nvSpPr>
        <p:spPr bwMode="auto">
          <a:xfrm>
            <a:off x="2374011" y="503383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94" name="Text Box 54"/>
          <p:cNvSpPr txBox="1">
            <a:spLocks noChangeArrowheads="1"/>
          </p:cNvSpPr>
          <p:nvPr/>
        </p:nvSpPr>
        <p:spPr bwMode="auto">
          <a:xfrm>
            <a:off x="2264474" y="4960811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95" name="Text Box 55"/>
          <p:cNvSpPr txBox="1">
            <a:spLocks noChangeArrowheads="1"/>
          </p:cNvSpPr>
          <p:nvPr/>
        </p:nvSpPr>
        <p:spPr bwMode="auto">
          <a:xfrm>
            <a:off x="2162874" y="488143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96" name="Text Box 56"/>
          <p:cNvSpPr txBox="1">
            <a:spLocks noChangeArrowheads="1"/>
          </p:cNvSpPr>
          <p:nvPr/>
        </p:nvSpPr>
        <p:spPr bwMode="auto">
          <a:xfrm>
            <a:off x="2048574" y="479888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97" name="Text Box 57"/>
          <p:cNvSpPr txBox="1">
            <a:spLocks noChangeArrowheads="1"/>
          </p:cNvSpPr>
          <p:nvPr/>
        </p:nvSpPr>
        <p:spPr bwMode="auto">
          <a:xfrm>
            <a:off x="1945386" y="473062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  <a:endParaRPr lang="en-US" sz="1800"/>
          </a:p>
        </p:txBody>
      </p:sp>
      <p:sp>
        <p:nvSpPr>
          <p:cNvPr id="163898" name="Text Box 58"/>
          <p:cNvSpPr txBox="1">
            <a:spLocks noChangeArrowheads="1"/>
          </p:cNvSpPr>
          <p:nvPr/>
        </p:nvSpPr>
        <p:spPr bwMode="auto">
          <a:xfrm>
            <a:off x="3051175" y="4500563"/>
            <a:ext cx="33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0</a:t>
            </a:r>
            <a:endParaRPr lang="en-US" sz="1800"/>
          </a:p>
        </p:txBody>
      </p:sp>
      <p:sp>
        <p:nvSpPr>
          <p:cNvPr id="163899" name="Text Box 59"/>
          <p:cNvSpPr txBox="1">
            <a:spLocks noChangeArrowheads="1"/>
          </p:cNvSpPr>
          <p:nvPr/>
        </p:nvSpPr>
        <p:spPr bwMode="auto">
          <a:xfrm>
            <a:off x="1671638" y="5392738"/>
            <a:ext cx="33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0</a:t>
            </a:r>
            <a:endParaRPr lang="en-US" sz="1800"/>
          </a:p>
        </p:txBody>
      </p:sp>
      <p:sp>
        <p:nvSpPr>
          <p:cNvPr id="163900" name="Text Box 60"/>
          <p:cNvSpPr txBox="1">
            <a:spLocks noChangeArrowheads="1"/>
          </p:cNvSpPr>
          <p:nvPr/>
        </p:nvSpPr>
        <p:spPr bwMode="auto">
          <a:xfrm>
            <a:off x="1173861" y="4167061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0</a:t>
            </a:r>
            <a:endParaRPr lang="en-US" sz="1800" dirty="0"/>
          </a:p>
        </p:txBody>
      </p:sp>
      <p:sp>
        <p:nvSpPr>
          <p:cNvPr id="163901" name="Text Box 61"/>
          <p:cNvSpPr txBox="1">
            <a:spLocks noChangeArrowheads="1"/>
          </p:cNvSpPr>
          <p:nvPr/>
        </p:nvSpPr>
        <p:spPr bwMode="auto">
          <a:xfrm>
            <a:off x="2258568" y="513175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</a:rPr>
              <a:t>a</a:t>
            </a:r>
            <a:endParaRPr lang="en-US" sz="1400" dirty="0"/>
          </a:p>
        </p:txBody>
      </p:sp>
      <p:sp>
        <p:nvSpPr>
          <p:cNvPr id="163902" name="Text Box 62"/>
          <p:cNvSpPr txBox="1">
            <a:spLocks noChangeArrowheads="1"/>
          </p:cNvSpPr>
          <p:nvPr/>
        </p:nvSpPr>
        <p:spPr bwMode="auto">
          <a:xfrm>
            <a:off x="2350199" y="5198999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</a:rPr>
              <a:t>a</a:t>
            </a:r>
            <a:endParaRPr lang="en-US" sz="1400" dirty="0"/>
          </a:p>
        </p:txBody>
      </p:sp>
      <p:sp>
        <p:nvSpPr>
          <p:cNvPr id="163903" name="Text Box 63"/>
          <p:cNvSpPr txBox="1">
            <a:spLocks noChangeArrowheads="1"/>
          </p:cNvSpPr>
          <p:nvPr/>
        </p:nvSpPr>
        <p:spPr bwMode="auto">
          <a:xfrm>
            <a:off x="2036128" y="4974273"/>
            <a:ext cx="184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</a:rPr>
              <a:t>a</a:t>
            </a:r>
            <a:endParaRPr lang="en-US" sz="1400" dirty="0"/>
          </a:p>
        </p:txBody>
      </p:sp>
      <p:sp>
        <p:nvSpPr>
          <p:cNvPr id="163904" name="Text Box 64"/>
          <p:cNvSpPr txBox="1">
            <a:spLocks noChangeArrowheads="1"/>
          </p:cNvSpPr>
          <p:nvPr/>
        </p:nvSpPr>
        <p:spPr bwMode="auto">
          <a:xfrm>
            <a:off x="1927606" y="4897501"/>
            <a:ext cx="184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</a:rPr>
              <a:t>a</a:t>
            </a:r>
            <a:endParaRPr lang="en-US" sz="1400" dirty="0"/>
          </a:p>
        </p:txBody>
      </p:sp>
      <p:sp>
        <p:nvSpPr>
          <p:cNvPr id="163905" name="Text Box 65"/>
          <p:cNvSpPr txBox="1">
            <a:spLocks noChangeArrowheads="1"/>
          </p:cNvSpPr>
          <p:nvPr/>
        </p:nvSpPr>
        <p:spPr bwMode="auto">
          <a:xfrm>
            <a:off x="1589342" y="466712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</a:rPr>
              <a:t>a</a:t>
            </a:r>
            <a:endParaRPr lang="en-US" sz="1400" dirty="0"/>
          </a:p>
        </p:txBody>
      </p:sp>
      <p:sp>
        <p:nvSpPr>
          <p:cNvPr id="163906" name="Text Box 66"/>
          <p:cNvSpPr txBox="1">
            <a:spLocks noChangeArrowheads="1"/>
          </p:cNvSpPr>
          <p:nvPr/>
        </p:nvSpPr>
        <p:spPr bwMode="auto">
          <a:xfrm>
            <a:off x="1490345" y="4591939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</a:rPr>
              <a:t>a</a:t>
            </a:r>
            <a:endParaRPr lang="en-US" sz="1400" dirty="0"/>
          </a:p>
        </p:txBody>
      </p:sp>
      <p:sp>
        <p:nvSpPr>
          <p:cNvPr id="163907" name="Text Box 67"/>
          <p:cNvSpPr txBox="1">
            <a:spLocks noChangeArrowheads="1"/>
          </p:cNvSpPr>
          <p:nvPr/>
        </p:nvSpPr>
        <p:spPr bwMode="auto">
          <a:xfrm>
            <a:off x="1162368" y="4361244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</a:rPr>
              <a:t>a</a:t>
            </a:r>
            <a:endParaRPr lang="en-US" sz="1400" dirty="0"/>
          </a:p>
        </p:txBody>
      </p:sp>
      <p:sp>
        <p:nvSpPr>
          <p:cNvPr id="163908" name="Text Box 68"/>
          <p:cNvSpPr txBox="1">
            <a:spLocks noChangeArrowheads="1"/>
          </p:cNvSpPr>
          <p:nvPr/>
        </p:nvSpPr>
        <p:spPr bwMode="auto">
          <a:xfrm>
            <a:off x="1280848" y="4442397"/>
            <a:ext cx="16740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</a:rPr>
              <a:t>a</a:t>
            </a:r>
            <a:endParaRPr lang="en-US" sz="1400" dirty="0"/>
          </a:p>
        </p:txBody>
      </p:sp>
      <p:sp>
        <p:nvSpPr>
          <p:cNvPr id="163910" name="Text Box 70"/>
          <p:cNvSpPr txBox="1">
            <a:spLocks noChangeArrowheads="1"/>
          </p:cNvSpPr>
          <p:nvPr/>
        </p:nvSpPr>
        <p:spPr bwMode="auto">
          <a:xfrm>
            <a:off x="3463608" y="601694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171B8C"/>
                </a:solidFill>
              </a:rPr>
              <a:t>b</a:t>
            </a:r>
            <a:endParaRPr lang="en-US" sz="1800" dirty="0"/>
          </a:p>
        </p:txBody>
      </p:sp>
      <p:sp>
        <p:nvSpPr>
          <p:cNvPr id="163911" name="Text Box 71"/>
          <p:cNvSpPr txBox="1">
            <a:spLocks noChangeArrowheads="1"/>
          </p:cNvSpPr>
          <p:nvPr/>
        </p:nvSpPr>
        <p:spPr bwMode="auto">
          <a:xfrm>
            <a:off x="3361817" y="5945315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171B8C"/>
                </a:solidFill>
              </a:rPr>
              <a:t>b</a:t>
            </a:r>
            <a:endParaRPr lang="en-US" sz="1800" dirty="0"/>
          </a:p>
        </p:txBody>
      </p:sp>
      <p:sp>
        <p:nvSpPr>
          <p:cNvPr id="163912" name="Text Box 72"/>
          <p:cNvSpPr txBox="1">
            <a:spLocks noChangeArrowheads="1"/>
          </p:cNvSpPr>
          <p:nvPr/>
        </p:nvSpPr>
        <p:spPr bwMode="auto">
          <a:xfrm>
            <a:off x="2814320" y="5556377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171B8C"/>
                </a:solidFill>
              </a:rPr>
              <a:t>b</a:t>
            </a:r>
            <a:endParaRPr lang="en-US" sz="1800"/>
          </a:p>
        </p:txBody>
      </p:sp>
      <p:sp>
        <p:nvSpPr>
          <p:cNvPr id="163913" name="Text Box 73"/>
          <p:cNvSpPr txBox="1">
            <a:spLocks noChangeArrowheads="1"/>
          </p:cNvSpPr>
          <p:nvPr/>
        </p:nvSpPr>
        <p:spPr bwMode="auto">
          <a:xfrm>
            <a:off x="2707958" y="5475605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171B8C"/>
                </a:solidFill>
              </a:rPr>
              <a:t>b</a:t>
            </a:r>
            <a:endParaRPr lang="en-US" sz="1800" dirty="0"/>
          </a:p>
        </p:txBody>
      </p:sp>
      <p:sp>
        <p:nvSpPr>
          <p:cNvPr id="163914" name="Text Box 74"/>
          <p:cNvSpPr txBox="1">
            <a:spLocks noChangeArrowheads="1"/>
          </p:cNvSpPr>
          <p:nvPr/>
        </p:nvSpPr>
        <p:spPr bwMode="auto">
          <a:xfrm>
            <a:off x="2603183" y="539464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171B8C"/>
                </a:solidFill>
              </a:rPr>
              <a:t>b</a:t>
            </a:r>
            <a:endParaRPr lang="en-US" sz="1800" dirty="0"/>
          </a:p>
        </p:txBody>
      </p:sp>
      <p:sp>
        <p:nvSpPr>
          <p:cNvPr id="163915" name="Text Box 75"/>
          <p:cNvSpPr txBox="1">
            <a:spLocks noChangeArrowheads="1"/>
          </p:cNvSpPr>
          <p:nvPr/>
        </p:nvSpPr>
        <p:spPr bwMode="auto">
          <a:xfrm>
            <a:off x="2496820" y="5327587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171B8C"/>
                </a:solidFill>
              </a:rPr>
              <a:t>b</a:t>
            </a:r>
            <a:endParaRPr lang="en-US" sz="1800" dirty="0"/>
          </a:p>
        </p:txBody>
      </p:sp>
      <p:sp>
        <p:nvSpPr>
          <p:cNvPr id="163916" name="Text Box 76"/>
          <p:cNvSpPr txBox="1">
            <a:spLocks noChangeArrowheads="1"/>
          </p:cNvSpPr>
          <p:nvPr/>
        </p:nvSpPr>
        <p:spPr bwMode="auto">
          <a:xfrm>
            <a:off x="3250692" y="5865940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171B8C"/>
                </a:solidFill>
              </a:rPr>
              <a:t>b</a:t>
            </a:r>
            <a:endParaRPr lang="en-US" sz="1800" dirty="0"/>
          </a:p>
        </p:txBody>
      </p:sp>
      <p:sp>
        <p:nvSpPr>
          <p:cNvPr id="163919" name="Oval 79"/>
          <p:cNvSpPr>
            <a:spLocks noChangeArrowheads="1"/>
          </p:cNvSpPr>
          <p:nvPr/>
        </p:nvSpPr>
        <p:spPr bwMode="auto">
          <a:xfrm>
            <a:off x="3209544" y="5918772"/>
            <a:ext cx="57595" cy="57594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2" name="Oval 82"/>
          <p:cNvSpPr>
            <a:spLocks noChangeArrowheads="1"/>
          </p:cNvSpPr>
          <p:nvPr/>
        </p:nvSpPr>
        <p:spPr bwMode="auto">
          <a:xfrm>
            <a:off x="1741932" y="4878197"/>
            <a:ext cx="56896" cy="5689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7" name="Text Box 127"/>
          <p:cNvSpPr txBox="1">
            <a:spLocks noChangeArrowheads="1"/>
          </p:cNvSpPr>
          <p:nvPr/>
        </p:nvSpPr>
        <p:spPr bwMode="auto">
          <a:xfrm>
            <a:off x="260350" y="4941888"/>
            <a:ext cx="747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C </a:t>
            </a:r>
            <a:r>
              <a:rPr lang="en-US" sz="2800"/>
              <a:t>=</a:t>
            </a:r>
          </a:p>
        </p:txBody>
      </p:sp>
      <p:sp>
        <p:nvSpPr>
          <p:cNvPr id="163968" name="Text Box 128"/>
          <p:cNvSpPr txBox="1">
            <a:spLocks noChangeArrowheads="1"/>
          </p:cNvSpPr>
          <p:nvPr/>
        </p:nvSpPr>
        <p:spPr bwMode="auto">
          <a:xfrm>
            <a:off x="5394325" y="1052513"/>
            <a:ext cx="3543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Transfer matrix:</a:t>
            </a:r>
            <a:r>
              <a:rPr lang="en-US" sz="2800" b="1"/>
              <a:t> T </a:t>
            </a:r>
            <a:r>
              <a:rPr lang="en-US" sz="2800"/>
              <a:t>=</a:t>
            </a:r>
            <a:r>
              <a:rPr lang="en-US" sz="2800" b="1"/>
              <a:t> 1 </a:t>
            </a:r>
            <a:r>
              <a:rPr lang="en-US" sz="2800"/>
              <a:t>+</a:t>
            </a:r>
            <a:r>
              <a:rPr lang="en-US" sz="2800" b="1"/>
              <a:t> C</a:t>
            </a:r>
          </a:p>
        </p:txBody>
      </p:sp>
      <p:grpSp>
        <p:nvGrpSpPr>
          <p:cNvPr id="164008" name="Group 168"/>
          <p:cNvGrpSpPr>
            <a:grpSpLocks/>
          </p:cNvGrpSpPr>
          <p:nvPr/>
        </p:nvGrpSpPr>
        <p:grpSpPr bwMode="auto">
          <a:xfrm>
            <a:off x="7005638" y="1727200"/>
            <a:ext cx="1879600" cy="2133600"/>
            <a:chOff x="4413" y="1088"/>
            <a:chExt cx="1184" cy="1344"/>
          </a:xfrm>
        </p:grpSpPr>
        <p:grpSp>
          <p:nvGrpSpPr>
            <p:cNvPr id="163969" name="Group 129"/>
            <p:cNvGrpSpPr>
              <a:grpSpLocks/>
            </p:cNvGrpSpPr>
            <p:nvPr/>
          </p:nvGrpSpPr>
          <p:grpSpPr bwMode="auto">
            <a:xfrm>
              <a:off x="4413" y="1088"/>
              <a:ext cx="355" cy="1344"/>
              <a:chOff x="2477" y="2592"/>
              <a:chExt cx="355" cy="1344"/>
            </a:xfrm>
          </p:grpSpPr>
          <p:sp>
            <p:nvSpPr>
              <p:cNvPr id="163970" name="AutoShape 130"/>
              <p:cNvSpPr>
                <a:spLocks noChangeArrowheads="1"/>
              </p:cNvSpPr>
              <p:nvPr/>
            </p:nvSpPr>
            <p:spPr bwMode="auto">
              <a:xfrm>
                <a:off x="2512" y="2592"/>
                <a:ext cx="232" cy="1344"/>
              </a:xfrm>
              <a:prstGeom prst="bracketPair">
                <a:avLst>
                  <a:gd name="adj" fmla="val 34051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71" name="Text Box 131"/>
              <p:cNvSpPr txBox="1">
                <a:spLocks noChangeArrowheads="1"/>
              </p:cNvSpPr>
              <p:nvPr/>
            </p:nvSpPr>
            <p:spPr bwMode="auto">
              <a:xfrm>
                <a:off x="2477" y="3771"/>
                <a:ext cx="334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800"/>
                  <a:t>Z(100)</a:t>
                </a:r>
                <a:endParaRPr lang="en-US" sz="900"/>
              </a:p>
            </p:txBody>
          </p:sp>
          <p:sp>
            <p:nvSpPr>
              <p:cNvPr id="163972" name="Text Box 132"/>
              <p:cNvSpPr txBox="1">
                <a:spLocks noChangeArrowheads="1"/>
              </p:cNvSpPr>
              <p:nvPr/>
            </p:nvSpPr>
            <p:spPr bwMode="auto">
              <a:xfrm>
                <a:off x="2477" y="3668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Z(99)</a:t>
                </a:r>
                <a:endParaRPr lang="en-US" sz="1800"/>
              </a:p>
            </p:txBody>
          </p:sp>
          <p:sp>
            <p:nvSpPr>
              <p:cNvPr id="163973" name="Text Box 133"/>
              <p:cNvSpPr txBox="1">
                <a:spLocks noChangeArrowheads="1"/>
              </p:cNvSpPr>
              <p:nvPr/>
            </p:nvSpPr>
            <p:spPr bwMode="auto">
              <a:xfrm>
                <a:off x="2498" y="2808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Z(2)</a:t>
                </a:r>
                <a:endParaRPr lang="en-US" sz="1800"/>
              </a:p>
            </p:txBody>
          </p:sp>
          <p:sp>
            <p:nvSpPr>
              <p:cNvPr id="163974" name="Text Box 134"/>
              <p:cNvSpPr txBox="1">
                <a:spLocks noChangeArrowheads="1"/>
              </p:cNvSpPr>
              <p:nvPr/>
            </p:nvSpPr>
            <p:spPr bwMode="auto">
              <a:xfrm>
                <a:off x="2477" y="3569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Z(98)</a:t>
                </a:r>
                <a:endParaRPr lang="en-US" sz="1800"/>
              </a:p>
            </p:txBody>
          </p:sp>
          <p:sp>
            <p:nvSpPr>
              <p:cNvPr id="163975" name="Text Box 135"/>
              <p:cNvSpPr txBox="1">
                <a:spLocks noChangeArrowheads="1"/>
              </p:cNvSpPr>
              <p:nvPr/>
            </p:nvSpPr>
            <p:spPr bwMode="auto">
              <a:xfrm>
                <a:off x="2498" y="2614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Z(0)</a:t>
                </a:r>
                <a:endParaRPr lang="en-US" sz="1800"/>
              </a:p>
            </p:txBody>
          </p:sp>
          <p:sp>
            <p:nvSpPr>
              <p:cNvPr id="163976" name="Text Box 136"/>
              <p:cNvSpPr txBox="1">
                <a:spLocks noChangeArrowheads="1"/>
              </p:cNvSpPr>
              <p:nvPr/>
            </p:nvSpPr>
            <p:spPr bwMode="auto">
              <a:xfrm>
                <a:off x="2498" y="2713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Z(1)</a:t>
                </a:r>
                <a:endParaRPr lang="en-US" sz="1800"/>
              </a:p>
            </p:txBody>
          </p:sp>
          <p:sp>
            <p:nvSpPr>
              <p:cNvPr id="163977" name="Oval 137"/>
              <p:cNvSpPr>
                <a:spLocks noChangeAspect="1" noChangeArrowheads="1"/>
              </p:cNvSpPr>
              <p:nvPr/>
            </p:nvSpPr>
            <p:spPr bwMode="auto">
              <a:xfrm>
                <a:off x="2610" y="3056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78" name="Oval 138"/>
              <p:cNvSpPr>
                <a:spLocks noChangeAspect="1" noChangeArrowheads="1"/>
              </p:cNvSpPr>
              <p:nvPr/>
            </p:nvSpPr>
            <p:spPr bwMode="auto">
              <a:xfrm>
                <a:off x="2610" y="2957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79" name="Oval 139"/>
              <p:cNvSpPr>
                <a:spLocks noChangeAspect="1" noChangeArrowheads="1"/>
              </p:cNvSpPr>
              <p:nvPr/>
            </p:nvSpPr>
            <p:spPr bwMode="auto">
              <a:xfrm>
                <a:off x="2610" y="3008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0" name="Oval 140"/>
              <p:cNvSpPr>
                <a:spLocks noChangeAspect="1" noChangeArrowheads="1"/>
              </p:cNvSpPr>
              <p:nvPr/>
            </p:nvSpPr>
            <p:spPr bwMode="auto">
              <a:xfrm>
                <a:off x="2615" y="3531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1" name="Oval 141"/>
              <p:cNvSpPr>
                <a:spLocks noChangeAspect="1" noChangeArrowheads="1"/>
              </p:cNvSpPr>
              <p:nvPr/>
            </p:nvSpPr>
            <p:spPr bwMode="auto">
              <a:xfrm>
                <a:off x="2615" y="3432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2" name="Oval 142"/>
              <p:cNvSpPr>
                <a:spLocks noChangeAspect="1" noChangeArrowheads="1"/>
              </p:cNvSpPr>
              <p:nvPr/>
            </p:nvSpPr>
            <p:spPr bwMode="auto">
              <a:xfrm>
                <a:off x="2615" y="3483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3" name="Text Box 143"/>
              <p:cNvSpPr txBox="1">
                <a:spLocks noChangeArrowheads="1"/>
              </p:cNvSpPr>
              <p:nvPr/>
            </p:nvSpPr>
            <p:spPr bwMode="auto">
              <a:xfrm>
                <a:off x="2477" y="3286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Z(51)</a:t>
                </a:r>
                <a:endParaRPr lang="en-US" sz="1800"/>
              </a:p>
            </p:txBody>
          </p:sp>
          <p:sp>
            <p:nvSpPr>
              <p:cNvPr id="163984" name="Text Box 144"/>
              <p:cNvSpPr txBox="1">
                <a:spLocks noChangeArrowheads="1"/>
              </p:cNvSpPr>
              <p:nvPr/>
            </p:nvSpPr>
            <p:spPr bwMode="auto">
              <a:xfrm>
                <a:off x="2477" y="3183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Z(50)</a:t>
                </a:r>
                <a:endParaRPr lang="en-US" sz="1800"/>
              </a:p>
            </p:txBody>
          </p:sp>
          <p:sp>
            <p:nvSpPr>
              <p:cNvPr id="163985" name="Text Box 145"/>
              <p:cNvSpPr txBox="1">
                <a:spLocks noChangeArrowheads="1"/>
              </p:cNvSpPr>
              <p:nvPr/>
            </p:nvSpPr>
            <p:spPr bwMode="auto">
              <a:xfrm>
                <a:off x="2477" y="3084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Z(49)</a:t>
                </a:r>
                <a:endParaRPr lang="en-US" sz="1800"/>
              </a:p>
            </p:txBody>
          </p:sp>
        </p:grpSp>
        <p:grpSp>
          <p:nvGrpSpPr>
            <p:cNvPr id="163986" name="Group 146"/>
            <p:cNvGrpSpPr>
              <a:grpSpLocks/>
            </p:cNvGrpSpPr>
            <p:nvPr/>
          </p:nvGrpSpPr>
          <p:grpSpPr bwMode="auto">
            <a:xfrm>
              <a:off x="5333" y="1088"/>
              <a:ext cx="264" cy="1344"/>
              <a:chOff x="4592" y="1296"/>
              <a:chExt cx="264" cy="1344"/>
            </a:xfrm>
          </p:grpSpPr>
          <p:sp>
            <p:nvSpPr>
              <p:cNvPr id="163987" name="AutoShape 147"/>
              <p:cNvSpPr>
                <a:spLocks noChangeArrowheads="1"/>
              </p:cNvSpPr>
              <p:nvPr/>
            </p:nvSpPr>
            <p:spPr bwMode="auto">
              <a:xfrm>
                <a:off x="4592" y="1296"/>
                <a:ext cx="232" cy="1344"/>
              </a:xfrm>
              <a:prstGeom prst="bracketPair">
                <a:avLst>
                  <a:gd name="adj" fmla="val 34051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8" name="Text Box 148"/>
              <p:cNvSpPr txBox="1">
                <a:spLocks noChangeArrowheads="1"/>
              </p:cNvSpPr>
              <p:nvPr/>
            </p:nvSpPr>
            <p:spPr bwMode="auto">
              <a:xfrm>
                <a:off x="4629" y="2475"/>
                <a:ext cx="16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900"/>
              </a:p>
            </p:txBody>
          </p:sp>
          <p:sp>
            <p:nvSpPr>
              <p:cNvPr id="163989" name="Text Box 149"/>
              <p:cNvSpPr txBox="1">
                <a:spLocks noChangeArrowheads="1"/>
              </p:cNvSpPr>
              <p:nvPr/>
            </p:nvSpPr>
            <p:spPr bwMode="auto">
              <a:xfrm>
                <a:off x="4629" y="2372"/>
                <a:ext cx="20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3990" name="Text Box 150"/>
              <p:cNvSpPr txBox="1">
                <a:spLocks noChangeArrowheads="1"/>
              </p:cNvSpPr>
              <p:nvPr/>
            </p:nvSpPr>
            <p:spPr bwMode="auto">
              <a:xfrm>
                <a:off x="4626" y="1512"/>
                <a:ext cx="1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3991" name="Text Box 151"/>
              <p:cNvSpPr txBox="1">
                <a:spLocks noChangeArrowheads="1"/>
              </p:cNvSpPr>
              <p:nvPr/>
            </p:nvSpPr>
            <p:spPr bwMode="auto">
              <a:xfrm>
                <a:off x="4629" y="2273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3992" name="Text Box 152"/>
              <p:cNvSpPr txBox="1">
                <a:spLocks noChangeArrowheads="1"/>
              </p:cNvSpPr>
              <p:nvPr/>
            </p:nvSpPr>
            <p:spPr bwMode="auto">
              <a:xfrm>
                <a:off x="4626" y="1318"/>
                <a:ext cx="16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1</a:t>
                </a:r>
                <a:endParaRPr lang="en-US" sz="1800"/>
              </a:p>
            </p:txBody>
          </p:sp>
          <p:sp>
            <p:nvSpPr>
              <p:cNvPr id="163993" name="Text Box 153"/>
              <p:cNvSpPr txBox="1">
                <a:spLocks noChangeArrowheads="1"/>
              </p:cNvSpPr>
              <p:nvPr/>
            </p:nvSpPr>
            <p:spPr bwMode="auto">
              <a:xfrm>
                <a:off x="4626" y="1417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3994" name="Oval 154"/>
              <p:cNvSpPr>
                <a:spLocks noChangeAspect="1" noChangeArrowheads="1"/>
              </p:cNvSpPr>
              <p:nvPr/>
            </p:nvSpPr>
            <p:spPr bwMode="auto">
              <a:xfrm>
                <a:off x="4690" y="1760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5" name="Oval 155"/>
              <p:cNvSpPr>
                <a:spLocks noChangeAspect="1" noChangeArrowheads="1"/>
              </p:cNvSpPr>
              <p:nvPr/>
            </p:nvSpPr>
            <p:spPr bwMode="auto">
              <a:xfrm>
                <a:off x="4690" y="1661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6" name="Oval 156"/>
              <p:cNvSpPr>
                <a:spLocks noChangeAspect="1" noChangeArrowheads="1"/>
              </p:cNvSpPr>
              <p:nvPr/>
            </p:nvSpPr>
            <p:spPr bwMode="auto">
              <a:xfrm>
                <a:off x="4690" y="1712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7" name="Oval 157"/>
              <p:cNvSpPr>
                <a:spLocks noChangeAspect="1" noChangeArrowheads="1"/>
              </p:cNvSpPr>
              <p:nvPr/>
            </p:nvSpPr>
            <p:spPr bwMode="auto">
              <a:xfrm>
                <a:off x="4695" y="2235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8" name="Oval 158"/>
              <p:cNvSpPr>
                <a:spLocks noChangeAspect="1" noChangeArrowheads="1"/>
              </p:cNvSpPr>
              <p:nvPr/>
            </p:nvSpPr>
            <p:spPr bwMode="auto">
              <a:xfrm>
                <a:off x="4695" y="2136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9" name="Oval 159"/>
              <p:cNvSpPr>
                <a:spLocks noChangeAspect="1" noChangeArrowheads="1"/>
              </p:cNvSpPr>
              <p:nvPr/>
            </p:nvSpPr>
            <p:spPr bwMode="auto">
              <a:xfrm>
                <a:off x="4695" y="2187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00" name="Text Box 160"/>
              <p:cNvSpPr txBox="1">
                <a:spLocks noChangeArrowheads="1"/>
              </p:cNvSpPr>
              <p:nvPr/>
            </p:nvSpPr>
            <p:spPr bwMode="auto">
              <a:xfrm>
                <a:off x="4629" y="1990"/>
                <a:ext cx="22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4001" name="Text Box 161"/>
              <p:cNvSpPr txBox="1">
                <a:spLocks noChangeArrowheads="1"/>
              </p:cNvSpPr>
              <p:nvPr/>
            </p:nvSpPr>
            <p:spPr bwMode="auto">
              <a:xfrm>
                <a:off x="4629" y="1887"/>
                <a:ext cx="20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4002" name="Text Box 162"/>
              <p:cNvSpPr txBox="1">
                <a:spLocks noChangeArrowheads="1"/>
              </p:cNvSpPr>
              <p:nvPr/>
            </p:nvSpPr>
            <p:spPr bwMode="auto">
              <a:xfrm>
                <a:off x="4629" y="1788"/>
                <a:ext cx="22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</p:grpSp>
        <p:sp>
          <p:nvSpPr>
            <p:cNvPr id="164003" name="Text Box 163"/>
            <p:cNvSpPr txBox="1">
              <a:spLocks noChangeArrowheads="1"/>
            </p:cNvSpPr>
            <p:nvPr/>
          </p:nvSpPr>
          <p:spPr bwMode="auto">
            <a:xfrm>
              <a:off x="4702" y="1543"/>
              <a:ext cx="4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=</a:t>
              </a:r>
              <a:r>
                <a:rPr lang="en-US" sz="2800" b="1"/>
                <a:t> T</a:t>
              </a:r>
            </a:p>
          </p:txBody>
        </p:sp>
        <p:sp>
          <p:nvSpPr>
            <p:cNvPr id="164004" name="Text Box 164"/>
            <p:cNvSpPr txBox="1">
              <a:spLocks noChangeArrowheads="1"/>
            </p:cNvSpPr>
            <p:nvPr/>
          </p:nvSpPr>
          <p:spPr bwMode="auto">
            <a:xfrm>
              <a:off x="5012" y="1456"/>
              <a:ext cx="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100</a:t>
              </a:r>
              <a:endParaRPr lang="en-US" sz="1800"/>
            </a:p>
          </p:txBody>
        </p:sp>
      </p:grpSp>
      <p:sp>
        <p:nvSpPr>
          <p:cNvPr id="164006" name="Rectangle 16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DCM Using Maxwell Constraint Counting</a:t>
            </a:r>
            <a:endParaRPr lang="en-US" sz="2400" b="1" dirty="0">
              <a:solidFill>
                <a:srgbClr val="DCEC2B"/>
              </a:solidFill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Example system having 50 DOF and 100 constraints in native state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4009" name="Text Box 169"/>
          <p:cNvSpPr txBox="1">
            <a:spLocks noChangeArrowheads="1"/>
          </p:cNvSpPr>
          <p:nvPr/>
        </p:nvSpPr>
        <p:spPr bwMode="auto">
          <a:xfrm>
            <a:off x="6562725" y="3963988"/>
            <a:ext cx="1306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 = </a:t>
            </a:r>
            <a:r>
              <a:rPr lang="en-US" sz="1800">
                <a:sym typeface="Symbol" charset="0"/>
              </a:rPr>
              <a:t> z(</a:t>
            </a:r>
            <a:r>
              <a:rPr lang="en-US" sz="1600">
                <a:sym typeface="Symbol" charset="0"/>
              </a:rPr>
              <a:t>N</a:t>
            </a:r>
            <a:r>
              <a:rPr lang="en-US" sz="2000" baseline="-25000">
                <a:sym typeface="Symbol" charset="0"/>
              </a:rPr>
              <a:t>c</a:t>
            </a:r>
            <a:r>
              <a:rPr lang="en-US" sz="1800">
                <a:sym typeface="Symbol" charset="0"/>
              </a:rPr>
              <a:t>)</a:t>
            </a:r>
            <a:endParaRPr lang="en-US" sz="1800"/>
          </a:p>
        </p:txBody>
      </p:sp>
      <p:sp>
        <p:nvSpPr>
          <p:cNvPr id="164010" name="Text Box 170"/>
          <p:cNvSpPr txBox="1">
            <a:spLocks noChangeArrowheads="1"/>
          </p:cNvSpPr>
          <p:nvPr/>
        </p:nvSpPr>
        <p:spPr bwMode="auto">
          <a:xfrm>
            <a:off x="6978650" y="4219575"/>
            <a:ext cx="412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ym typeface="Symbol" charset="0"/>
              </a:rPr>
              <a:t>N</a:t>
            </a:r>
            <a:r>
              <a:rPr lang="en-US" sz="1600" baseline="-25000">
                <a:sym typeface="Symbol" charset="0"/>
              </a:rPr>
              <a:t>c</a:t>
            </a:r>
            <a:endParaRPr lang="en-US" sz="2000" baseline="-25000">
              <a:sym typeface="Symbol" charset="0"/>
            </a:endParaRPr>
          </a:p>
        </p:txBody>
      </p:sp>
      <p:sp>
        <p:nvSpPr>
          <p:cNvPr id="140" name="Text Box 183"/>
          <p:cNvSpPr txBox="1">
            <a:spLocks noChangeArrowheads="1"/>
          </p:cNvSpPr>
          <p:nvPr/>
        </p:nvSpPr>
        <p:spPr bwMode="auto">
          <a:xfrm>
            <a:off x="1335747" y="4515356"/>
            <a:ext cx="2728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1" name="Text Box 183"/>
          <p:cNvSpPr txBox="1">
            <a:spLocks noChangeArrowheads="1"/>
          </p:cNvSpPr>
          <p:nvPr/>
        </p:nvSpPr>
        <p:spPr bwMode="auto">
          <a:xfrm>
            <a:off x="2102592" y="5056453"/>
            <a:ext cx="2728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2" name="Text Box 247"/>
          <p:cNvSpPr txBox="1">
            <a:spLocks noChangeArrowheads="1"/>
          </p:cNvSpPr>
          <p:nvPr/>
        </p:nvSpPr>
        <p:spPr bwMode="auto">
          <a:xfrm>
            <a:off x="223968" y="395572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171B8C"/>
                </a:solidFill>
              </a:rPr>
              <a:t>b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Text Box 247"/>
          <p:cNvSpPr txBox="1">
            <a:spLocks noChangeArrowheads="1"/>
          </p:cNvSpPr>
          <p:nvPr/>
        </p:nvSpPr>
        <p:spPr bwMode="auto">
          <a:xfrm>
            <a:off x="2877565" y="5627125"/>
            <a:ext cx="2680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171B8C"/>
                </a:solidFill>
              </a:rPr>
              <a:t>b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4" name="Oval 82">
            <a:extLst>
              <a:ext uri="{FF2B5EF4-FFF2-40B4-BE49-F238E27FC236}">
                <a16:creationId xmlns:a16="http://schemas.microsoft.com/office/drawing/2014/main" id="{5A799898-ABEC-D64C-B038-867F9031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12" y="4928489"/>
            <a:ext cx="56896" cy="5689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82">
            <a:extLst>
              <a:ext uri="{FF2B5EF4-FFF2-40B4-BE49-F238E27FC236}">
                <a16:creationId xmlns:a16="http://schemas.microsoft.com/office/drawing/2014/main" id="{120D9B5D-A3C9-1F44-9435-2E1EB22E6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64" y="4983353"/>
            <a:ext cx="56896" cy="5689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79">
            <a:extLst>
              <a:ext uri="{FF2B5EF4-FFF2-40B4-BE49-F238E27FC236}">
                <a16:creationId xmlns:a16="http://schemas.microsoft.com/office/drawing/2014/main" id="{7E7F223B-7BA1-7B4A-B165-92F5818D7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240" y="5813616"/>
            <a:ext cx="57595" cy="57594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79">
            <a:extLst>
              <a:ext uri="{FF2B5EF4-FFF2-40B4-BE49-F238E27FC236}">
                <a16:creationId xmlns:a16="http://schemas.microsoft.com/office/drawing/2014/main" id="{420D5183-4859-D246-9D12-81C9420E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916" y="5865432"/>
            <a:ext cx="57595" cy="57594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Relating </a:t>
            </a:r>
            <a:r>
              <a:rPr lang="en-US" sz="2400" b="1" dirty="0" err="1">
                <a:solidFill>
                  <a:schemeClr val="bg1"/>
                </a:solidFill>
              </a:rPr>
              <a:t>Cooperativity</a:t>
            </a:r>
            <a:r>
              <a:rPr lang="en-US" sz="2400" b="1" dirty="0">
                <a:solidFill>
                  <a:schemeClr val="bg1"/>
                </a:solidFill>
              </a:rPr>
              <a:t> to Rigidity Transition</a:t>
            </a:r>
            <a:endParaRPr lang="en-US" sz="2400" b="1" dirty="0">
              <a:solidFill>
                <a:srgbClr val="DCEC2B"/>
              </a:solidFill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Example system having X DOF and 100 constraints in native state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67169" name="Group 257"/>
          <p:cNvGrpSpPr>
            <a:grpSpLocks/>
          </p:cNvGrpSpPr>
          <p:nvPr/>
        </p:nvGrpSpPr>
        <p:grpSpPr bwMode="auto">
          <a:xfrm>
            <a:off x="336550" y="2638425"/>
            <a:ext cx="5634038" cy="4105275"/>
            <a:chOff x="1011" y="1662"/>
            <a:chExt cx="3549" cy="2586"/>
          </a:xfrm>
        </p:grpSpPr>
        <p:pic>
          <p:nvPicPr>
            <p:cNvPr id="166914" name="Picture 2" descr="Cp_curv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" y="1662"/>
              <a:ext cx="3368" cy="2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167" name="Text Box 255"/>
            <p:cNvSpPr txBox="1">
              <a:spLocks noChangeArrowheads="1"/>
            </p:cNvSpPr>
            <p:nvPr/>
          </p:nvSpPr>
          <p:spPr bwMode="auto">
            <a:xfrm>
              <a:off x="2779" y="3960"/>
              <a:ext cx="4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KT/</a:t>
              </a:r>
              <a:r>
                <a:rPr lang="en-US" sz="2400">
                  <a:sym typeface="Symbol" charset="0"/>
                </a:rPr>
                <a:t></a:t>
              </a:r>
              <a:endParaRPr lang="en-US" sz="1800"/>
            </a:p>
          </p:txBody>
        </p:sp>
        <p:sp>
          <p:nvSpPr>
            <p:cNvPr id="167168" name="Text Box 256"/>
            <p:cNvSpPr txBox="1">
              <a:spLocks noChangeArrowheads="1"/>
            </p:cNvSpPr>
            <p:nvPr/>
          </p:nvSpPr>
          <p:spPr bwMode="auto">
            <a:xfrm rot="-5400000">
              <a:off x="568" y="2668"/>
              <a:ext cx="11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/>
                <a:t>C</a:t>
              </a:r>
              <a:r>
                <a:rPr lang="en-US" sz="2000" baseline="-25000" dirty="0" err="1"/>
                <a:t>p</a:t>
              </a:r>
              <a:r>
                <a:rPr lang="en-US" sz="1800" dirty="0"/>
                <a:t>  kcal/(</a:t>
              </a:r>
              <a:r>
                <a:rPr lang="en-US" sz="1800" dirty="0" err="1"/>
                <a:t>mol</a:t>
              </a:r>
              <a:r>
                <a:rPr lang="en-US" sz="1800" dirty="0"/>
                <a:t> K)</a:t>
              </a:r>
            </a:p>
          </p:txBody>
        </p:sp>
      </p:grpSp>
      <p:grpSp>
        <p:nvGrpSpPr>
          <p:cNvPr id="167191" name="Group 279"/>
          <p:cNvGrpSpPr>
            <a:grpSpLocks/>
          </p:cNvGrpSpPr>
          <p:nvPr/>
        </p:nvGrpSpPr>
        <p:grpSpPr bwMode="auto">
          <a:xfrm>
            <a:off x="0" y="987425"/>
            <a:ext cx="9166225" cy="1619250"/>
            <a:chOff x="0" y="622"/>
            <a:chExt cx="5774" cy="1020"/>
          </a:xfrm>
        </p:grpSpPr>
        <p:sp>
          <p:nvSpPr>
            <p:cNvPr id="167159" name="Line 247"/>
            <p:cNvSpPr>
              <a:spLocks noChangeShapeType="1"/>
            </p:cNvSpPr>
            <p:nvPr/>
          </p:nvSpPr>
          <p:spPr bwMode="auto">
            <a:xfrm>
              <a:off x="1636" y="1160"/>
              <a:ext cx="484" cy="2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60" name="Line 248"/>
            <p:cNvSpPr>
              <a:spLocks noChangeShapeType="1"/>
            </p:cNvSpPr>
            <p:nvPr/>
          </p:nvSpPr>
          <p:spPr bwMode="auto">
            <a:xfrm>
              <a:off x="4436" y="1444"/>
              <a:ext cx="95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61" name="Line 249"/>
            <p:cNvSpPr>
              <a:spLocks noChangeShapeType="1"/>
            </p:cNvSpPr>
            <p:nvPr/>
          </p:nvSpPr>
          <p:spPr bwMode="auto">
            <a:xfrm>
              <a:off x="2116" y="1444"/>
              <a:ext cx="48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38" name="Line 33"/>
            <p:cNvSpPr>
              <a:spLocks noChangeShapeType="1"/>
            </p:cNvSpPr>
            <p:nvPr/>
          </p:nvSpPr>
          <p:spPr bwMode="auto">
            <a:xfrm flipH="1">
              <a:off x="4476" y="1052"/>
              <a:ext cx="20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048" name="Group 136"/>
            <p:cNvGrpSpPr>
              <a:grpSpLocks/>
            </p:cNvGrpSpPr>
            <p:nvPr/>
          </p:nvGrpSpPr>
          <p:grpSpPr bwMode="auto">
            <a:xfrm>
              <a:off x="1377" y="622"/>
              <a:ext cx="1601" cy="1020"/>
              <a:chOff x="103" y="1874"/>
              <a:chExt cx="1601" cy="1020"/>
            </a:xfrm>
          </p:grpSpPr>
          <p:sp>
            <p:nvSpPr>
              <p:cNvPr id="166928" name="Text Box 23"/>
              <p:cNvSpPr txBox="1">
                <a:spLocks noChangeArrowheads="1"/>
              </p:cNvSpPr>
              <p:nvPr/>
            </p:nvSpPr>
            <p:spPr bwMode="auto">
              <a:xfrm>
                <a:off x="1187" y="2711"/>
                <a:ext cx="28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100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6919" name="Line 14"/>
              <p:cNvSpPr>
                <a:spLocks noChangeShapeType="1"/>
              </p:cNvSpPr>
              <p:nvPr/>
            </p:nvSpPr>
            <p:spPr bwMode="auto">
              <a:xfrm flipV="1">
                <a:off x="366" y="1990"/>
                <a:ext cx="0" cy="7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0" name="Line 15"/>
              <p:cNvSpPr>
                <a:spLocks noChangeShapeType="1"/>
              </p:cNvSpPr>
              <p:nvPr/>
            </p:nvSpPr>
            <p:spPr bwMode="auto">
              <a:xfrm>
                <a:off x="366" y="2694"/>
                <a:ext cx="10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1" name="Line 16"/>
              <p:cNvSpPr>
                <a:spLocks noChangeShapeType="1"/>
              </p:cNvSpPr>
              <p:nvPr/>
            </p:nvSpPr>
            <p:spPr bwMode="auto">
              <a:xfrm>
                <a:off x="605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2" name="Line 17"/>
              <p:cNvSpPr>
                <a:spLocks noChangeShapeType="1"/>
              </p:cNvSpPr>
              <p:nvPr/>
            </p:nvSpPr>
            <p:spPr bwMode="auto">
              <a:xfrm>
                <a:off x="845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3" name="Line 18"/>
              <p:cNvSpPr>
                <a:spLocks noChangeShapeType="1"/>
              </p:cNvSpPr>
              <p:nvPr/>
            </p:nvSpPr>
            <p:spPr bwMode="auto">
              <a:xfrm>
                <a:off x="1081" y="2668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4" name="Line 19"/>
              <p:cNvSpPr>
                <a:spLocks noChangeShapeType="1"/>
              </p:cNvSpPr>
              <p:nvPr/>
            </p:nvSpPr>
            <p:spPr bwMode="auto">
              <a:xfrm>
                <a:off x="1321" y="2667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5" name="Line 20"/>
              <p:cNvSpPr>
                <a:spLocks noChangeShapeType="1"/>
              </p:cNvSpPr>
              <p:nvPr/>
            </p:nvSpPr>
            <p:spPr bwMode="auto">
              <a:xfrm>
                <a:off x="369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31" name="Line 26"/>
              <p:cNvSpPr>
                <a:spLocks noChangeShapeType="1"/>
              </p:cNvSpPr>
              <p:nvPr/>
            </p:nvSpPr>
            <p:spPr bwMode="auto">
              <a:xfrm flipH="1">
                <a:off x="345" y="2134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32" name="Line 27"/>
              <p:cNvSpPr>
                <a:spLocks noChangeShapeType="1"/>
              </p:cNvSpPr>
              <p:nvPr/>
            </p:nvSpPr>
            <p:spPr bwMode="auto">
              <a:xfrm flipH="1">
                <a:off x="345" y="2274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33" name="Line 28"/>
              <p:cNvSpPr>
                <a:spLocks noChangeShapeType="1"/>
              </p:cNvSpPr>
              <p:nvPr/>
            </p:nvSpPr>
            <p:spPr bwMode="auto">
              <a:xfrm flipH="1">
                <a:off x="345" y="2417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34" name="Line 29"/>
              <p:cNvSpPr>
                <a:spLocks noChangeShapeType="1"/>
              </p:cNvSpPr>
              <p:nvPr/>
            </p:nvSpPr>
            <p:spPr bwMode="auto">
              <a:xfrm flipH="1">
                <a:off x="345" y="2556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35" name="Line 30"/>
              <p:cNvSpPr>
                <a:spLocks noChangeShapeType="1"/>
              </p:cNvSpPr>
              <p:nvPr/>
            </p:nvSpPr>
            <p:spPr bwMode="auto">
              <a:xfrm flipH="1">
                <a:off x="345" y="2690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41" name="Text Box 189"/>
              <p:cNvSpPr txBox="1">
                <a:spLocks noChangeArrowheads="1"/>
              </p:cNvSpPr>
              <p:nvPr/>
            </p:nvSpPr>
            <p:spPr bwMode="auto">
              <a:xfrm>
                <a:off x="1404" y="2663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 b="1">
                    <a:solidFill>
                      <a:srgbClr val="FF00FF"/>
                    </a:solidFill>
                    <a:cs typeface="ＭＳ Ｐゴシック" charset="0"/>
                  </a:rPr>
                  <a:t>N</a:t>
                </a:r>
                <a:r>
                  <a:rPr lang="en-US" sz="2000" b="1" baseline="-25000">
                    <a:solidFill>
                      <a:srgbClr val="FF00FF"/>
                    </a:solidFill>
                    <a:cs typeface="ＭＳ Ｐゴシック" charset="0"/>
                  </a:rPr>
                  <a:t>c</a:t>
                </a:r>
                <a:endParaRPr lang="en-US" sz="1800">
                  <a:cs typeface="ＭＳ Ｐゴシック" charset="0"/>
                </a:endParaRPr>
              </a:p>
            </p:txBody>
          </p:sp>
          <p:sp>
            <p:nvSpPr>
              <p:cNvPr id="167037" name="Text Box 23"/>
              <p:cNvSpPr txBox="1">
                <a:spLocks noChangeArrowheads="1"/>
              </p:cNvSpPr>
              <p:nvPr/>
            </p:nvSpPr>
            <p:spPr bwMode="auto">
              <a:xfrm>
                <a:off x="155" y="2186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75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38" name="Text Box 23"/>
              <p:cNvSpPr txBox="1">
                <a:spLocks noChangeArrowheads="1"/>
              </p:cNvSpPr>
              <p:nvPr/>
            </p:nvSpPr>
            <p:spPr bwMode="auto">
              <a:xfrm>
                <a:off x="161" y="2327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50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39" name="Text Box 23"/>
              <p:cNvSpPr txBox="1">
                <a:spLocks noChangeArrowheads="1"/>
              </p:cNvSpPr>
              <p:nvPr/>
            </p:nvSpPr>
            <p:spPr bwMode="auto">
              <a:xfrm>
                <a:off x="216" y="2600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0" hangingPunct="0"/>
                <a:r>
                  <a:rPr lang="en-US" sz="1200">
                    <a:cs typeface="ＭＳ Ｐゴシック" charset="0"/>
                  </a:rPr>
                  <a:t>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40" name="Text Box 23"/>
              <p:cNvSpPr txBox="1">
                <a:spLocks noChangeArrowheads="1"/>
              </p:cNvSpPr>
              <p:nvPr/>
            </p:nvSpPr>
            <p:spPr bwMode="auto">
              <a:xfrm>
                <a:off x="161" y="2465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25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41" name="Text Box 23"/>
              <p:cNvSpPr txBox="1">
                <a:spLocks noChangeArrowheads="1"/>
              </p:cNvSpPr>
              <p:nvPr/>
            </p:nvSpPr>
            <p:spPr bwMode="auto">
              <a:xfrm>
                <a:off x="103" y="2055"/>
                <a:ext cx="28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100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42" name="Text Box 23"/>
              <p:cNvSpPr txBox="1">
                <a:spLocks noChangeArrowheads="1"/>
              </p:cNvSpPr>
              <p:nvPr/>
            </p:nvSpPr>
            <p:spPr bwMode="auto">
              <a:xfrm>
                <a:off x="729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50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43" name="Text Box 23"/>
              <p:cNvSpPr txBox="1">
                <a:spLocks noChangeArrowheads="1"/>
              </p:cNvSpPr>
              <p:nvPr/>
            </p:nvSpPr>
            <p:spPr bwMode="auto">
              <a:xfrm>
                <a:off x="493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25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44" name="Text Box 23"/>
              <p:cNvSpPr txBox="1">
                <a:spLocks noChangeArrowheads="1"/>
              </p:cNvSpPr>
              <p:nvPr/>
            </p:nvSpPr>
            <p:spPr bwMode="auto">
              <a:xfrm>
                <a:off x="284" y="2709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46" name="Text Box 23"/>
              <p:cNvSpPr txBox="1">
                <a:spLocks noChangeArrowheads="1"/>
              </p:cNvSpPr>
              <p:nvPr/>
            </p:nvSpPr>
            <p:spPr bwMode="auto">
              <a:xfrm>
                <a:off x="973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75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47" name="Text Box 189"/>
              <p:cNvSpPr txBox="1">
                <a:spLocks noChangeArrowheads="1"/>
              </p:cNvSpPr>
              <p:nvPr/>
            </p:nvSpPr>
            <p:spPr bwMode="auto">
              <a:xfrm>
                <a:off x="185" y="187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 b="1">
                    <a:solidFill>
                      <a:srgbClr val="FF00FF"/>
                    </a:solidFill>
                    <a:cs typeface="ＭＳ Ｐゴシック" charset="0"/>
                  </a:rPr>
                  <a:t>F</a:t>
                </a:r>
                <a:endParaRPr lang="en-US" sz="1800">
                  <a:cs typeface="ＭＳ Ｐゴシック" charset="0"/>
                </a:endParaRPr>
              </a:p>
            </p:txBody>
          </p:sp>
        </p:grpSp>
        <p:grpSp>
          <p:nvGrpSpPr>
            <p:cNvPr id="167074" name="Group 162"/>
            <p:cNvGrpSpPr>
              <a:grpSpLocks/>
            </p:cNvGrpSpPr>
            <p:nvPr/>
          </p:nvGrpSpPr>
          <p:grpSpPr bwMode="auto">
            <a:xfrm>
              <a:off x="2758" y="622"/>
              <a:ext cx="1601" cy="1020"/>
              <a:chOff x="103" y="1874"/>
              <a:chExt cx="1601" cy="1020"/>
            </a:xfrm>
          </p:grpSpPr>
          <p:sp>
            <p:nvSpPr>
              <p:cNvPr id="167075" name="Text Box 23"/>
              <p:cNvSpPr txBox="1">
                <a:spLocks noChangeArrowheads="1"/>
              </p:cNvSpPr>
              <p:nvPr/>
            </p:nvSpPr>
            <p:spPr bwMode="auto">
              <a:xfrm>
                <a:off x="1187" y="2711"/>
                <a:ext cx="28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100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76" name="Line 14"/>
              <p:cNvSpPr>
                <a:spLocks noChangeShapeType="1"/>
              </p:cNvSpPr>
              <p:nvPr/>
            </p:nvSpPr>
            <p:spPr bwMode="auto">
              <a:xfrm flipV="1">
                <a:off x="366" y="1990"/>
                <a:ext cx="0" cy="7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77" name="Line 15"/>
              <p:cNvSpPr>
                <a:spLocks noChangeShapeType="1"/>
              </p:cNvSpPr>
              <p:nvPr/>
            </p:nvSpPr>
            <p:spPr bwMode="auto">
              <a:xfrm>
                <a:off x="366" y="2694"/>
                <a:ext cx="10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78" name="Line 16"/>
              <p:cNvSpPr>
                <a:spLocks noChangeShapeType="1"/>
              </p:cNvSpPr>
              <p:nvPr/>
            </p:nvSpPr>
            <p:spPr bwMode="auto">
              <a:xfrm>
                <a:off x="605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79" name="Line 17"/>
              <p:cNvSpPr>
                <a:spLocks noChangeShapeType="1"/>
              </p:cNvSpPr>
              <p:nvPr/>
            </p:nvSpPr>
            <p:spPr bwMode="auto">
              <a:xfrm>
                <a:off x="845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80" name="Line 18"/>
              <p:cNvSpPr>
                <a:spLocks noChangeShapeType="1"/>
              </p:cNvSpPr>
              <p:nvPr/>
            </p:nvSpPr>
            <p:spPr bwMode="auto">
              <a:xfrm>
                <a:off x="1081" y="2668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81" name="Line 19"/>
              <p:cNvSpPr>
                <a:spLocks noChangeShapeType="1"/>
              </p:cNvSpPr>
              <p:nvPr/>
            </p:nvSpPr>
            <p:spPr bwMode="auto">
              <a:xfrm>
                <a:off x="1321" y="2667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82" name="Line 20"/>
              <p:cNvSpPr>
                <a:spLocks noChangeShapeType="1"/>
              </p:cNvSpPr>
              <p:nvPr/>
            </p:nvSpPr>
            <p:spPr bwMode="auto">
              <a:xfrm>
                <a:off x="369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83" name="Line 26"/>
              <p:cNvSpPr>
                <a:spLocks noChangeShapeType="1"/>
              </p:cNvSpPr>
              <p:nvPr/>
            </p:nvSpPr>
            <p:spPr bwMode="auto">
              <a:xfrm flipH="1">
                <a:off x="345" y="2134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84" name="Line 27"/>
              <p:cNvSpPr>
                <a:spLocks noChangeShapeType="1"/>
              </p:cNvSpPr>
              <p:nvPr/>
            </p:nvSpPr>
            <p:spPr bwMode="auto">
              <a:xfrm flipH="1">
                <a:off x="345" y="2274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85" name="Line 28"/>
              <p:cNvSpPr>
                <a:spLocks noChangeShapeType="1"/>
              </p:cNvSpPr>
              <p:nvPr/>
            </p:nvSpPr>
            <p:spPr bwMode="auto">
              <a:xfrm flipH="1">
                <a:off x="345" y="2417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86" name="Line 29"/>
              <p:cNvSpPr>
                <a:spLocks noChangeShapeType="1"/>
              </p:cNvSpPr>
              <p:nvPr/>
            </p:nvSpPr>
            <p:spPr bwMode="auto">
              <a:xfrm flipH="1">
                <a:off x="345" y="2556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87" name="Line 30"/>
              <p:cNvSpPr>
                <a:spLocks noChangeShapeType="1"/>
              </p:cNvSpPr>
              <p:nvPr/>
            </p:nvSpPr>
            <p:spPr bwMode="auto">
              <a:xfrm flipH="1">
                <a:off x="345" y="2690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88" name="Text Box 189"/>
              <p:cNvSpPr txBox="1">
                <a:spLocks noChangeArrowheads="1"/>
              </p:cNvSpPr>
              <p:nvPr/>
            </p:nvSpPr>
            <p:spPr bwMode="auto">
              <a:xfrm>
                <a:off x="1404" y="2663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 b="1">
                    <a:solidFill>
                      <a:srgbClr val="FF00FF"/>
                    </a:solidFill>
                    <a:cs typeface="ＭＳ Ｐゴシック" charset="0"/>
                  </a:rPr>
                  <a:t>N</a:t>
                </a:r>
                <a:r>
                  <a:rPr lang="en-US" sz="2000" b="1" baseline="-25000">
                    <a:solidFill>
                      <a:srgbClr val="FF00FF"/>
                    </a:solidFill>
                    <a:cs typeface="ＭＳ Ｐゴシック" charset="0"/>
                  </a:rPr>
                  <a:t>c</a:t>
                </a:r>
                <a:endParaRPr lang="en-US" sz="1800">
                  <a:cs typeface="ＭＳ Ｐゴシック" charset="0"/>
                </a:endParaRPr>
              </a:p>
            </p:txBody>
          </p:sp>
          <p:sp>
            <p:nvSpPr>
              <p:cNvPr id="167089" name="Text Box 23"/>
              <p:cNvSpPr txBox="1">
                <a:spLocks noChangeArrowheads="1"/>
              </p:cNvSpPr>
              <p:nvPr/>
            </p:nvSpPr>
            <p:spPr bwMode="auto">
              <a:xfrm>
                <a:off x="155" y="2186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75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90" name="Text Box 23"/>
              <p:cNvSpPr txBox="1">
                <a:spLocks noChangeArrowheads="1"/>
              </p:cNvSpPr>
              <p:nvPr/>
            </p:nvSpPr>
            <p:spPr bwMode="auto">
              <a:xfrm>
                <a:off x="161" y="2327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50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91" name="Text Box 23"/>
              <p:cNvSpPr txBox="1">
                <a:spLocks noChangeArrowheads="1"/>
              </p:cNvSpPr>
              <p:nvPr/>
            </p:nvSpPr>
            <p:spPr bwMode="auto">
              <a:xfrm>
                <a:off x="216" y="2600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0" hangingPunct="0"/>
                <a:r>
                  <a:rPr lang="en-US" sz="1200">
                    <a:cs typeface="ＭＳ Ｐゴシック" charset="0"/>
                  </a:rPr>
                  <a:t>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92" name="Text Box 23"/>
              <p:cNvSpPr txBox="1">
                <a:spLocks noChangeArrowheads="1"/>
              </p:cNvSpPr>
              <p:nvPr/>
            </p:nvSpPr>
            <p:spPr bwMode="auto">
              <a:xfrm>
                <a:off x="161" y="2465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25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93" name="Text Box 23"/>
              <p:cNvSpPr txBox="1">
                <a:spLocks noChangeArrowheads="1"/>
              </p:cNvSpPr>
              <p:nvPr/>
            </p:nvSpPr>
            <p:spPr bwMode="auto">
              <a:xfrm>
                <a:off x="103" y="2055"/>
                <a:ext cx="28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100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94" name="Text Box 23"/>
              <p:cNvSpPr txBox="1">
                <a:spLocks noChangeArrowheads="1"/>
              </p:cNvSpPr>
              <p:nvPr/>
            </p:nvSpPr>
            <p:spPr bwMode="auto">
              <a:xfrm>
                <a:off x="729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50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95" name="Text Box 23"/>
              <p:cNvSpPr txBox="1">
                <a:spLocks noChangeArrowheads="1"/>
              </p:cNvSpPr>
              <p:nvPr/>
            </p:nvSpPr>
            <p:spPr bwMode="auto">
              <a:xfrm>
                <a:off x="493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25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96" name="Text Box 23"/>
              <p:cNvSpPr txBox="1">
                <a:spLocks noChangeArrowheads="1"/>
              </p:cNvSpPr>
              <p:nvPr/>
            </p:nvSpPr>
            <p:spPr bwMode="auto">
              <a:xfrm>
                <a:off x="284" y="2709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97" name="Text Box 23"/>
              <p:cNvSpPr txBox="1">
                <a:spLocks noChangeArrowheads="1"/>
              </p:cNvSpPr>
              <p:nvPr/>
            </p:nvSpPr>
            <p:spPr bwMode="auto">
              <a:xfrm>
                <a:off x="973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75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098" name="Text Box 189"/>
              <p:cNvSpPr txBox="1">
                <a:spLocks noChangeArrowheads="1"/>
              </p:cNvSpPr>
              <p:nvPr/>
            </p:nvSpPr>
            <p:spPr bwMode="auto">
              <a:xfrm>
                <a:off x="185" y="187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 b="1">
                    <a:solidFill>
                      <a:srgbClr val="FF00FF"/>
                    </a:solidFill>
                    <a:cs typeface="ＭＳ Ｐゴシック" charset="0"/>
                  </a:rPr>
                  <a:t>F</a:t>
                </a:r>
                <a:endParaRPr lang="en-US" sz="1800">
                  <a:cs typeface="ＭＳ Ｐゴシック" charset="0"/>
                </a:endParaRPr>
              </a:p>
            </p:txBody>
          </p:sp>
        </p:grpSp>
        <p:grpSp>
          <p:nvGrpSpPr>
            <p:cNvPr id="167099" name="Group 187"/>
            <p:cNvGrpSpPr>
              <a:grpSpLocks/>
            </p:cNvGrpSpPr>
            <p:nvPr/>
          </p:nvGrpSpPr>
          <p:grpSpPr bwMode="auto">
            <a:xfrm>
              <a:off x="4173" y="622"/>
              <a:ext cx="1601" cy="1020"/>
              <a:chOff x="103" y="1874"/>
              <a:chExt cx="1601" cy="1020"/>
            </a:xfrm>
          </p:grpSpPr>
          <p:sp>
            <p:nvSpPr>
              <p:cNvPr id="167100" name="Text Box 23"/>
              <p:cNvSpPr txBox="1">
                <a:spLocks noChangeArrowheads="1"/>
              </p:cNvSpPr>
              <p:nvPr/>
            </p:nvSpPr>
            <p:spPr bwMode="auto">
              <a:xfrm>
                <a:off x="1187" y="2711"/>
                <a:ext cx="28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100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01" name="Line 14"/>
              <p:cNvSpPr>
                <a:spLocks noChangeShapeType="1"/>
              </p:cNvSpPr>
              <p:nvPr/>
            </p:nvSpPr>
            <p:spPr bwMode="auto">
              <a:xfrm flipV="1">
                <a:off x="366" y="1990"/>
                <a:ext cx="0" cy="7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02" name="Line 15"/>
              <p:cNvSpPr>
                <a:spLocks noChangeShapeType="1"/>
              </p:cNvSpPr>
              <p:nvPr/>
            </p:nvSpPr>
            <p:spPr bwMode="auto">
              <a:xfrm>
                <a:off x="366" y="2694"/>
                <a:ext cx="10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03" name="Line 16"/>
              <p:cNvSpPr>
                <a:spLocks noChangeShapeType="1"/>
              </p:cNvSpPr>
              <p:nvPr/>
            </p:nvSpPr>
            <p:spPr bwMode="auto">
              <a:xfrm>
                <a:off x="605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04" name="Line 17"/>
              <p:cNvSpPr>
                <a:spLocks noChangeShapeType="1"/>
              </p:cNvSpPr>
              <p:nvPr/>
            </p:nvSpPr>
            <p:spPr bwMode="auto">
              <a:xfrm>
                <a:off x="845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05" name="Line 18"/>
              <p:cNvSpPr>
                <a:spLocks noChangeShapeType="1"/>
              </p:cNvSpPr>
              <p:nvPr/>
            </p:nvSpPr>
            <p:spPr bwMode="auto">
              <a:xfrm>
                <a:off x="1081" y="2668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06" name="Line 19"/>
              <p:cNvSpPr>
                <a:spLocks noChangeShapeType="1"/>
              </p:cNvSpPr>
              <p:nvPr/>
            </p:nvSpPr>
            <p:spPr bwMode="auto">
              <a:xfrm>
                <a:off x="1321" y="2667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07" name="Line 20"/>
              <p:cNvSpPr>
                <a:spLocks noChangeShapeType="1"/>
              </p:cNvSpPr>
              <p:nvPr/>
            </p:nvSpPr>
            <p:spPr bwMode="auto">
              <a:xfrm>
                <a:off x="369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08" name="Line 26"/>
              <p:cNvSpPr>
                <a:spLocks noChangeShapeType="1"/>
              </p:cNvSpPr>
              <p:nvPr/>
            </p:nvSpPr>
            <p:spPr bwMode="auto">
              <a:xfrm flipH="1">
                <a:off x="345" y="2134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09" name="Line 27"/>
              <p:cNvSpPr>
                <a:spLocks noChangeShapeType="1"/>
              </p:cNvSpPr>
              <p:nvPr/>
            </p:nvSpPr>
            <p:spPr bwMode="auto">
              <a:xfrm flipH="1">
                <a:off x="345" y="2274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10" name="Line 28"/>
              <p:cNvSpPr>
                <a:spLocks noChangeShapeType="1"/>
              </p:cNvSpPr>
              <p:nvPr/>
            </p:nvSpPr>
            <p:spPr bwMode="auto">
              <a:xfrm flipH="1">
                <a:off x="345" y="2417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11" name="Line 29"/>
              <p:cNvSpPr>
                <a:spLocks noChangeShapeType="1"/>
              </p:cNvSpPr>
              <p:nvPr/>
            </p:nvSpPr>
            <p:spPr bwMode="auto">
              <a:xfrm flipH="1">
                <a:off x="345" y="2556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12" name="Line 30"/>
              <p:cNvSpPr>
                <a:spLocks noChangeShapeType="1"/>
              </p:cNvSpPr>
              <p:nvPr/>
            </p:nvSpPr>
            <p:spPr bwMode="auto">
              <a:xfrm flipH="1">
                <a:off x="345" y="2690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13" name="Text Box 189"/>
              <p:cNvSpPr txBox="1">
                <a:spLocks noChangeArrowheads="1"/>
              </p:cNvSpPr>
              <p:nvPr/>
            </p:nvSpPr>
            <p:spPr bwMode="auto">
              <a:xfrm>
                <a:off x="1404" y="2663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 b="1">
                    <a:solidFill>
                      <a:srgbClr val="FF00FF"/>
                    </a:solidFill>
                    <a:cs typeface="ＭＳ Ｐゴシック" charset="0"/>
                  </a:rPr>
                  <a:t>N</a:t>
                </a:r>
                <a:r>
                  <a:rPr lang="en-US" sz="2000" b="1" baseline="-25000">
                    <a:solidFill>
                      <a:srgbClr val="FF00FF"/>
                    </a:solidFill>
                    <a:cs typeface="ＭＳ Ｐゴシック" charset="0"/>
                  </a:rPr>
                  <a:t>c</a:t>
                </a:r>
                <a:endParaRPr lang="en-US" sz="1800">
                  <a:cs typeface="ＭＳ Ｐゴシック" charset="0"/>
                </a:endParaRPr>
              </a:p>
            </p:txBody>
          </p:sp>
          <p:sp>
            <p:nvSpPr>
              <p:cNvPr id="167114" name="Text Box 23"/>
              <p:cNvSpPr txBox="1">
                <a:spLocks noChangeArrowheads="1"/>
              </p:cNvSpPr>
              <p:nvPr/>
            </p:nvSpPr>
            <p:spPr bwMode="auto">
              <a:xfrm>
                <a:off x="155" y="2186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75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15" name="Text Box 23"/>
              <p:cNvSpPr txBox="1">
                <a:spLocks noChangeArrowheads="1"/>
              </p:cNvSpPr>
              <p:nvPr/>
            </p:nvSpPr>
            <p:spPr bwMode="auto">
              <a:xfrm>
                <a:off x="161" y="2327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50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16" name="Text Box 23"/>
              <p:cNvSpPr txBox="1">
                <a:spLocks noChangeArrowheads="1"/>
              </p:cNvSpPr>
              <p:nvPr/>
            </p:nvSpPr>
            <p:spPr bwMode="auto">
              <a:xfrm>
                <a:off x="216" y="2600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0" hangingPunct="0"/>
                <a:r>
                  <a:rPr lang="en-US" sz="1200">
                    <a:cs typeface="ＭＳ Ｐゴシック" charset="0"/>
                  </a:rPr>
                  <a:t>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17" name="Text Box 23"/>
              <p:cNvSpPr txBox="1">
                <a:spLocks noChangeArrowheads="1"/>
              </p:cNvSpPr>
              <p:nvPr/>
            </p:nvSpPr>
            <p:spPr bwMode="auto">
              <a:xfrm>
                <a:off x="161" y="2465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25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18" name="Text Box 23"/>
              <p:cNvSpPr txBox="1">
                <a:spLocks noChangeArrowheads="1"/>
              </p:cNvSpPr>
              <p:nvPr/>
            </p:nvSpPr>
            <p:spPr bwMode="auto">
              <a:xfrm>
                <a:off x="103" y="2055"/>
                <a:ext cx="28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100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19" name="Text Box 23"/>
              <p:cNvSpPr txBox="1">
                <a:spLocks noChangeArrowheads="1"/>
              </p:cNvSpPr>
              <p:nvPr/>
            </p:nvSpPr>
            <p:spPr bwMode="auto">
              <a:xfrm>
                <a:off x="729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50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20" name="Text Box 23"/>
              <p:cNvSpPr txBox="1">
                <a:spLocks noChangeArrowheads="1"/>
              </p:cNvSpPr>
              <p:nvPr/>
            </p:nvSpPr>
            <p:spPr bwMode="auto">
              <a:xfrm>
                <a:off x="493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25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21" name="Text Box 23"/>
              <p:cNvSpPr txBox="1">
                <a:spLocks noChangeArrowheads="1"/>
              </p:cNvSpPr>
              <p:nvPr/>
            </p:nvSpPr>
            <p:spPr bwMode="auto">
              <a:xfrm>
                <a:off x="284" y="2709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22" name="Text Box 23"/>
              <p:cNvSpPr txBox="1">
                <a:spLocks noChangeArrowheads="1"/>
              </p:cNvSpPr>
              <p:nvPr/>
            </p:nvSpPr>
            <p:spPr bwMode="auto">
              <a:xfrm>
                <a:off x="973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75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23" name="Text Box 189"/>
              <p:cNvSpPr txBox="1">
                <a:spLocks noChangeArrowheads="1"/>
              </p:cNvSpPr>
              <p:nvPr/>
            </p:nvSpPr>
            <p:spPr bwMode="auto">
              <a:xfrm>
                <a:off x="185" y="187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 b="1">
                    <a:solidFill>
                      <a:srgbClr val="FF00FF"/>
                    </a:solidFill>
                    <a:cs typeface="ＭＳ Ｐゴシック" charset="0"/>
                  </a:rPr>
                  <a:t>F</a:t>
                </a:r>
                <a:endParaRPr lang="en-US" sz="1800">
                  <a:cs typeface="ＭＳ Ｐゴシック" charset="0"/>
                </a:endParaRPr>
              </a:p>
            </p:txBody>
          </p:sp>
        </p:grpSp>
        <p:grpSp>
          <p:nvGrpSpPr>
            <p:cNvPr id="167124" name="Group 212"/>
            <p:cNvGrpSpPr>
              <a:grpSpLocks/>
            </p:cNvGrpSpPr>
            <p:nvPr/>
          </p:nvGrpSpPr>
          <p:grpSpPr bwMode="auto">
            <a:xfrm>
              <a:off x="0" y="622"/>
              <a:ext cx="1601" cy="1020"/>
              <a:chOff x="103" y="1874"/>
              <a:chExt cx="1601" cy="1020"/>
            </a:xfrm>
          </p:grpSpPr>
          <p:sp>
            <p:nvSpPr>
              <p:cNvPr id="167125" name="Text Box 23"/>
              <p:cNvSpPr txBox="1">
                <a:spLocks noChangeArrowheads="1"/>
              </p:cNvSpPr>
              <p:nvPr/>
            </p:nvSpPr>
            <p:spPr bwMode="auto">
              <a:xfrm>
                <a:off x="1187" y="2711"/>
                <a:ext cx="28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100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26" name="Line 14"/>
              <p:cNvSpPr>
                <a:spLocks noChangeShapeType="1"/>
              </p:cNvSpPr>
              <p:nvPr/>
            </p:nvSpPr>
            <p:spPr bwMode="auto">
              <a:xfrm flipV="1">
                <a:off x="366" y="1990"/>
                <a:ext cx="0" cy="7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27" name="Line 15"/>
              <p:cNvSpPr>
                <a:spLocks noChangeShapeType="1"/>
              </p:cNvSpPr>
              <p:nvPr/>
            </p:nvSpPr>
            <p:spPr bwMode="auto">
              <a:xfrm>
                <a:off x="366" y="2694"/>
                <a:ext cx="10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28" name="Line 16"/>
              <p:cNvSpPr>
                <a:spLocks noChangeShapeType="1"/>
              </p:cNvSpPr>
              <p:nvPr/>
            </p:nvSpPr>
            <p:spPr bwMode="auto">
              <a:xfrm>
                <a:off x="605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29" name="Line 17"/>
              <p:cNvSpPr>
                <a:spLocks noChangeShapeType="1"/>
              </p:cNvSpPr>
              <p:nvPr/>
            </p:nvSpPr>
            <p:spPr bwMode="auto">
              <a:xfrm>
                <a:off x="845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30" name="Line 18"/>
              <p:cNvSpPr>
                <a:spLocks noChangeShapeType="1"/>
              </p:cNvSpPr>
              <p:nvPr/>
            </p:nvSpPr>
            <p:spPr bwMode="auto">
              <a:xfrm>
                <a:off x="1081" y="2668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31" name="Line 19"/>
              <p:cNvSpPr>
                <a:spLocks noChangeShapeType="1"/>
              </p:cNvSpPr>
              <p:nvPr/>
            </p:nvSpPr>
            <p:spPr bwMode="auto">
              <a:xfrm>
                <a:off x="1321" y="2667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32" name="Line 20"/>
              <p:cNvSpPr>
                <a:spLocks noChangeShapeType="1"/>
              </p:cNvSpPr>
              <p:nvPr/>
            </p:nvSpPr>
            <p:spPr bwMode="auto">
              <a:xfrm>
                <a:off x="369" y="2671"/>
                <a:ext cx="0" cy="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33" name="Line 26"/>
              <p:cNvSpPr>
                <a:spLocks noChangeShapeType="1"/>
              </p:cNvSpPr>
              <p:nvPr/>
            </p:nvSpPr>
            <p:spPr bwMode="auto">
              <a:xfrm flipH="1">
                <a:off x="345" y="2134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34" name="Line 27"/>
              <p:cNvSpPr>
                <a:spLocks noChangeShapeType="1"/>
              </p:cNvSpPr>
              <p:nvPr/>
            </p:nvSpPr>
            <p:spPr bwMode="auto">
              <a:xfrm flipH="1">
                <a:off x="345" y="2274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35" name="Line 28"/>
              <p:cNvSpPr>
                <a:spLocks noChangeShapeType="1"/>
              </p:cNvSpPr>
              <p:nvPr/>
            </p:nvSpPr>
            <p:spPr bwMode="auto">
              <a:xfrm flipH="1">
                <a:off x="345" y="2417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36" name="Line 29"/>
              <p:cNvSpPr>
                <a:spLocks noChangeShapeType="1"/>
              </p:cNvSpPr>
              <p:nvPr/>
            </p:nvSpPr>
            <p:spPr bwMode="auto">
              <a:xfrm flipH="1">
                <a:off x="345" y="2556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37" name="Line 30"/>
              <p:cNvSpPr>
                <a:spLocks noChangeShapeType="1"/>
              </p:cNvSpPr>
              <p:nvPr/>
            </p:nvSpPr>
            <p:spPr bwMode="auto">
              <a:xfrm flipH="1">
                <a:off x="345" y="2690"/>
                <a:ext cx="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38" name="Text Box 189"/>
              <p:cNvSpPr txBox="1">
                <a:spLocks noChangeArrowheads="1"/>
              </p:cNvSpPr>
              <p:nvPr/>
            </p:nvSpPr>
            <p:spPr bwMode="auto">
              <a:xfrm>
                <a:off x="1404" y="2663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 b="1">
                    <a:solidFill>
                      <a:srgbClr val="FF00FF"/>
                    </a:solidFill>
                    <a:cs typeface="ＭＳ Ｐゴシック" charset="0"/>
                  </a:rPr>
                  <a:t>N</a:t>
                </a:r>
                <a:r>
                  <a:rPr lang="en-US" sz="2000" b="1" baseline="-25000">
                    <a:solidFill>
                      <a:srgbClr val="FF00FF"/>
                    </a:solidFill>
                    <a:cs typeface="ＭＳ Ｐゴシック" charset="0"/>
                  </a:rPr>
                  <a:t>c</a:t>
                </a:r>
                <a:endParaRPr lang="en-US" sz="1800">
                  <a:cs typeface="ＭＳ Ｐゴシック" charset="0"/>
                </a:endParaRPr>
              </a:p>
            </p:txBody>
          </p:sp>
          <p:sp>
            <p:nvSpPr>
              <p:cNvPr id="167139" name="Text Box 23"/>
              <p:cNvSpPr txBox="1">
                <a:spLocks noChangeArrowheads="1"/>
              </p:cNvSpPr>
              <p:nvPr/>
            </p:nvSpPr>
            <p:spPr bwMode="auto">
              <a:xfrm>
                <a:off x="155" y="2186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75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40" name="Text Box 23"/>
              <p:cNvSpPr txBox="1">
                <a:spLocks noChangeArrowheads="1"/>
              </p:cNvSpPr>
              <p:nvPr/>
            </p:nvSpPr>
            <p:spPr bwMode="auto">
              <a:xfrm>
                <a:off x="161" y="2327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50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41" name="Text Box 23"/>
              <p:cNvSpPr txBox="1">
                <a:spLocks noChangeArrowheads="1"/>
              </p:cNvSpPr>
              <p:nvPr/>
            </p:nvSpPr>
            <p:spPr bwMode="auto">
              <a:xfrm>
                <a:off x="216" y="2600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0" hangingPunct="0"/>
                <a:r>
                  <a:rPr lang="en-US" sz="1200">
                    <a:cs typeface="ＭＳ Ｐゴシック" charset="0"/>
                  </a:rPr>
                  <a:t>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42" name="Text Box 23"/>
              <p:cNvSpPr txBox="1">
                <a:spLocks noChangeArrowheads="1"/>
              </p:cNvSpPr>
              <p:nvPr/>
            </p:nvSpPr>
            <p:spPr bwMode="auto">
              <a:xfrm>
                <a:off x="161" y="2465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25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43" name="Text Box 23"/>
              <p:cNvSpPr txBox="1">
                <a:spLocks noChangeArrowheads="1"/>
              </p:cNvSpPr>
              <p:nvPr/>
            </p:nvSpPr>
            <p:spPr bwMode="auto">
              <a:xfrm>
                <a:off x="103" y="2055"/>
                <a:ext cx="28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100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44" name="Text Box 23"/>
              <p:cNvSpPr txBox="1">
                <a:spLocks noChangeArrowheads="1"/>
              </p:cNvSpPr>
              <p:nvPr/>
            </p:nvSpPr>
            <p:spPr bwMode="auto">
              <a:xfrm>
                <a:off x="729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50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45" name="Text Box 23"/>
              <p:cNvSpPr txBox="1">
                <a:spLocks noChangeArrowheads="1"/>
              </p:cNvSpPr>
              <p:nvPr/>
            </p:nvSpPr>
            <p:spPr bwMode="auto">
              <a:xfrm>
                <a:off x="493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25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46" name="Text Box 23"/>
              <p:cNvSpPr txBox="1">
                <a:spLocks noChangeArrowheads="1"/>
              </p:cNvSpPr>
              <p:nvPr/>
            </p:nvSpPr>
            <p:spPr bwMode="auto">
              <a:xfrm>
                <a:off x="284" y="2709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0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47" name="Text Box 23"/>
              <p:cNvSpPr txBox="1">
                <a:spLocks noChangeArrowheads="1"/>
              </p:cNvSpPr>
              <p:nvPr/>
            </p:nvSpPr>
            <p:spPr bwMode="auto">
              <a:xfrm>
                <a:off x="973" y="2704"/>
                <a:ext cx="2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200">
                    <a:cs typeface="ＭＳ Ｐゴシック" charset="0"/>
                  </a:rPr>
                  <a:t>75</a:t>
                </a:r>
                <a:endParaRPr lang="en-US" sz="2400">
                  <a:cs typeface="ＭＳ Ｐゴシック" charset="0"/>
                </a:endParaRPr>
              </a:p>
            </p:txBody>
          </p:sp>
          <p:sp>
            <p:nvSpPr>
              <p:cNvPr id="167148" name="Text Box 189"/>
              <p:cNvSpPr txBox="1">
                <a:spLocks noChangeArrowheads="1"/>
              </p:cNvSpPr>
              <p:nvPr/>
            </p:nvSpPr>
            <p:spPr bwMode="auto">
              <a:xfrm>
                <a:off x="185" y="187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 b="1">
                    <a:solidFill>
                      <a:srgbClr val="FF00FF"/>
                    </a:solidFill>
                    <a:cs typeface="ＭＳ Ｐゴシック" charset="0"/>
                  </a:rPr>
                  <a:t>F</a:t>
                </a:r>
                <a:endParaRPr lang="en-US" sz="1800">
                  <a:cs typeface="ＭＳ Ｐゴシック" charset="0"/>
                </a:endParaRPr>
              </a:p>
            </p:txBody>
          </p:sp>
        </p:grpSp>
        <p:sp>
          <p:nvSpPr>
            <p:cNvPr id="167151" name="Text Box 239"/>
            <p:cNvSpPr txBox="1">
              <a:spLocks noChangeArrowheads="1"/>
            </p:cNvSpPr>
            <p:nvPr/>
          </p:nvSpPr>
          <p:spPr bwMode="auto">
            <a:xfrm>
              <a:off x="4522" y="773"/>
              <a:ext cx="10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100% redundant</a:t>
              </a:r>
            </a:p>
          </p:txBody>
        </p:sp>
        <p:sp>
          <p:nvSpPr>
            <p:cNvPr id="167153" name="Text Box 241"/>
            <p:cNvSpPr txBox="1">
              <a:spLocks noChangeArrowheads="1"/>
            </p:cNvSpPr>
            <p:nvPr/>
          </p:nvSpPr>
          <p:spPr bwMode="auto">
            <a:xfrm>
              <a:off x="486" y="773"/>
              <a:ext cx="9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0% redundant</a:t>
              </a:r>
              <a:endParaRPr lang="en-US" sz="1600"/>
            </a:p>
          </p:txBody>
        </p:sp>
        <p:sp>
          <p:nvSpPr>
            <p:cNvPr id="167155" name="Text Box 243"/>
            <p:cNvSpPr txBox="1">
              <a:spLocks noChangeArrowheads="1"/>
            </p:cNvSpPr>
            <p:nvPr/>
          </p:nvSpPr>
          <p:spPr bwMode="auto">
            <a:xfrm>
              <a:off x="1802" y="773"/>
              <a:ext cx="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219F36"/>
                  </a:solidFill>
                </a:rPr>
                <a:t>50% redundant</a:t>
              </a:r>
              <a:endParaRPr lang="en-US" sz="1600"/>
            </a:p>
          </p:txBody>
        </p:sp>
        <p:sp>
          <p:nvSpPr>
            <p:cNvPr id="167157" name="Text Box 245"/>
            <p:cNvSpPr txBox="1">
              <a:spLocks noChangeArrowheads="1"/>
            </p:cNvSpPr>
            <p:nvPr/>
          </p:nvSpPr>
          <p:spPr bwMode="auto">
            <a:xfrm>
              <a:off x="3178" y="773"/>
              <a:ext cx="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171B8C"/>
                  </a:solidFill>
                </a:rPr>
                <a:t>67% redundant</a:t>
              </a:r>
              <a:endParaRPr lang="en-US" sz="1600"/>
            </a:p>
          </p:txBody>
        </p:sp>
        <p:sp>
          <p:nvSpPr>
            <p:cNvPr id="167164" name="Line 33"/>
            <p:cNvSpPr>
              <a:spLocks noChangeShapeType="1"/>
            </p:cNvSpPr>
            <p:nvPr/>
          </p:nvSpPr>
          <p:spPr bwMode="auto">
            <a:xfrm>
              <a:off x="1216" y="1136"/>
              <a:ext cx="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65" name="Line 33"/>
            <p:cNvSpPr>
              <a:spLocks noChangeShapeType="1"/>
            </p:cNvSpPr>
            <p:nvPr/>
          </p:nvSpPr>
          <p:spPr bwMode="auto">
            <a:xfrm>
              <a:off x="2116" y="1136"/>
              <a:ext cx="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66" name="Line 33"/>
            <p:cNvSpPr>
              <a:spLocks noChangeShapeType="1"/>
            </p:cNvSpPr>
            <p:nvPr/>
          </p:nvSpPr>
          <p:spPr bwMode="auto">
            <a:xfrm>
              <a:off x="3340" y="1136"/>
              <a:ext cx="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84" name="Text Box 272"/>
            <p:cNvSpPr txBox="1">
              <a:spLocks noChangeArrowheads="1"/>
            </p:cNvSpPr>
            <p:nvPr/>
          </p:nvSpPr>
          <p:spPr bwMode="auto">
            <a:xfrm>
              <a:off x="910" y="917"/>
              <a:ext cx="4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X=100</a:t>
              </a:r>
              <a:endParaRPr lang="en-US" sz="1600"/>
            </a:p>
          </p:txBody>
        </p:sp>
        <p:sp>
          <p:nvSpPr>
            <p:cNvPr id="167185" name="Text Box 273"/>
            <p:cNvSpPr txBox="1">
              <a:spLocks noChangeArrowheads="1"/>
            </p:cNvSpPr>
            <p:nvPr/>
          </p:nvSpPr>
          <p:spPr bwMode="auto">
            <a:xfrm>
              <a:off x="5236" y="917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X=0</a:t>
              </a:r>
            </a:p>
          </p:txBody>
        </p:sp>
        <p:sp>
          <p:nvSpPr>
            <p:cNvPr id="167186" name="Text Box 274"/>
            <p:cNvSpPr txBox="1">
              <a:spLocks noChangeArrowheads="1"/>
            </p:cNvSpPr>
            <p:nvPr/>
          </p:nvSpPr>
          <p:spPr bwMode="auto">
            <a:xfrm>
              <a:off x="2375" y="917"/>
              <a:ext cx="4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219F36"/>
                  </a:solidFill>
                </a:rPr>
                <a:t>X=50</a:t>
              </a:r>
            </a:p>
          </p:txBody>
        </p:sp>
        <p:sp>
          <p:nvSpPr>
            <p:cNvPr id="167187" name="Text Box 275"/>
            <p:cNvSpPr txBox="1">
              <a:spLocks noChangeArrowheads="1"/>
            </p:cNvSpPr>
            <p:nvPr/>
          </p:nvSpPr>
          <p:spPr bwMode="auto">
            <a:xfrm>
              <a:off x="3757" y="917"/>
              <a:ext cx="4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171B8C"/>
                  </a:solidFill>
                </a:rPr>
                <a:t>X=33</a:t>
              </a:r>
            </a:p>
          </p:txBody>
        </p:sp>
        <p:sp>
          <p:nvSpPr>
            <p:cNvPr id="167188" name="Line 276"/>
            <p:cNvSpPr>
              <a:spLocks noChangeShapeType="1"/>
            </p:cNvSpPr>
            <p:nvPr/>
          </p:nvSpPr>
          <p:spPr bwMode="auto">
            <a:xfrm>
              <a:off x="4440" y="1440"/>
              <a:ext cx="95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89" name="Line 277"/>
            <p:cNvSpPr>
              <a:spLocks noChangeShapeType="1"/>
            </p:cNvSpPr>
            <p:nvPr/>
          </p:nvSpPr>
          <p:spPr bwMode="auto">
            <a:xfrm>
              <a:off x="2112" y="1440"/>
              <a:ext cx="48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63" name="Line 251"/>
            <p:cNvSpPr>
              <a:spLocks noChangeShapeType="1"/>
            </p:cNvSpPr>
            <p:nvPr/>
          </p:nvSpPr>
          <p:spPr bwMode="auto">
            <a:xfrm flipH="1" flipV="1">
              <a:off x="3016" y="1250"/>
              <a:ext cx="332" cy="19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90" name="Line 278"/>
            <p:cNvSpPr>
              <a:spLocks noChangeShapeType="1"/>
            </p:cNvSpPr>
            <p:nvPr/>
          </p:nvSpPr>
          <p:spPr bwMode="auto">
            <a:xfrm>
              <a:off x="3336" y="1440"/>
              <a:ext cx="6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50" name="Line 238"/>
            <p:cNvSpPr>
              <a:spLocks noChangeShapeType="1"/>
            </p:cNvSpPr>
            <p:nvPr/>
          </p:nvSpPr>
          <p:spPr bwMode="auto">
            <a:xfrm>
              <a:off x="256" y="880"/>
              <a:ext cx="968" cy="5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192" name="Text Box 280"/>
          <p:cNvSpPr txBox="1">
            <a:spLocks noChangeArrowheads="1"/>
          </p:cNvSpPr>
          <p:nvPr/>
        </p:nvSpPr>
        <p:spPr bwMode="auto">
          <a:xfrm>
            <a:off x="6054725" y="2543175"/>
            <a:ext cx="142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recall  </a:t>
            </a:r>
            <a:r>
              <a:rPr lang="en-US" sz="3200" b="1"/>
              <a:t>...</a:t>
            </a:r>
            <a:endParaRPr lang="en-US" sz="1800"/>
          </a:p>
        </p:txBody>
      </p:sp>
      <p:sp>
        <p:nvSpPr>
          <p:cNvPr id="167193" name="Text Box 281"/>
          <p:cNvSpPr txBox="1">
            <a:spLocks noChangeArrowheads="1"/>
          </p:cNvSpPr>
          <p:nvPr/>
        </p:nvSpPr>
        <p:spPr bwMode="auto">
          <a:xfrm>
            <a:off x="7185025" y="3325813"/>
            <a:ext cx="166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T </a:t>
            </a:r>
            <a:r>
              <a:rPr lang="en-US" sz="2800"/>
              <a:t>=</a:t>
            </a:r>
            <a:r>
              <a:rPr lang="en-US" sz="2800" b="1"/>
              <a:t> 1 </a:t>
            </a:r>
            <a:r>
              <a:rPr lang="en-US" sz="2800"/>
              <a:t>+</a:t>
            </a:r>
            <a:r>
              <a:rPr lang="en-US" sz="2800" b="1"/>
              <a:t> C</a:t>
            </a:r>
          </a:p>
        </p:txBody>
      </p:sp>
      <p:sp>
        <p:nvSpPr>
          <p:cNvPr id="167194" name="Text Box 282"/>
          <p:cNvSpPr txBox="1">
            <a:spLocks noChangeArrowheads="1"/>
          </p:cNvSpPr>
          <p:nvPr/>
        </p:nvSpPr>
        <p:spPr bwMode="auto">
          <a:xfrm>
            <a:off x="6072188" y="3105150"/>
            <a:ext cx="1116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/>
              <a:t>transfer </a:t>
            </a:r>
          </a:p>
          <a:p>
            <a:pPr algn="r"/>
            <a:r>
              <a:rPr lang="en-US" sz="2000"/>
              <a:t>matrix:</a:t>
            </a:r>
            <a:endParaRPr lang="en-US" sz="2800" b="1"/>
          </a:p>
        </p:txBody>
      </p:sp>
      <p:sp>
        <p:nvSpPr>
          <p:cNvPr id="167195" name="Text Box 283"/>
          <p:cNvSpPr txBox="1">
            <a:spLocks noChangeArrowheads="1"/>
          </p:cNvSpPr>
          <p:nvPr/>
        </p:nvSpPr>
        <p:spPr bwMode="auto">
          <a:xfrm>
            <a:off x="6024563" y="4935538"/>
            <a:ext cx="811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C</a:t>
            </a:r>
            <a:r>
              <a:rPr lang="en-US" sz="2800"/>
              <a:t> =</a:t>
            </a:r>
            <a:r>
              <a:rPr lang="en-US" sz="1800"/>
              <a:t> </a:t>
            </a:r>
          </a:p>
        </p:txBody>
      </p:sp>
      <p:sp>
        <p:nvSpPr>
          <p:cNvPr id="167196" name="AutoShape 284"/>
          <p:cNvSpPr>
            <a:spLocks noChangeArrowheads="1"/>
          </p:cNvSpPr>
          <p:nvPr/>
        </p:nvSpPr>
        <p:spPr bwMode="auto">
          <a:xfrm>
            <a:off x="6770688" y="4610100"/>
            <a:ext cx="508000" cy="520700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197" name="AutoShape 285"/>
          <p:cNvSpPr>
            <a:spLocks noChangeArrowheads="1"/>
          </p:cNvSpPr>
          <p:nvPr/>
        </p:nvSpPr>
        <p:spPr bwMode="auto">
          <a:xfrm>
            <a:off x="6770688" y="5260975"/>
            <a:ext cx="508000" cy="520700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198" name="AutoShape 286"/>
          <p:cNvSpPr>
            <a:spLocks noChangeArrowheads="1"/>
          </p:cNvSpPr>
          <p:nvPr/>
        </p:nvSpPr>
        <p:spPr bwMode="auto">
          <a:xfrm>
            <a:off x="6770688" y="5889625"/>
            <a:ext cx="508000" cy="520700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199" name="AutoShape 287"/>
          <p:cNvSpPr>
            <a:spLocks noChangeArrowheads="1"/>
          </p:cNvSpPr>
          <p:nvPr/>
        </p:nvSpPr>
        <p:spPr bwMode="auto">
          <a:xfrm>
            <a:off x="6770688" y="3940175"/>
            <a:ext cx="508000" cy="520700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00" name="Line 288"/>
          <p:cNvSpPr>
            <a:spLocks noChangeShapeType="1"/>
          </p:cNvSpPr>
          <p:nvPr/>
        </p:nvSpPr>
        <p:spPr bwMode="auto">
          <a:xfrm>
            <a:off x="6783388" y="47021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01" name="Line 289"/>
          <p:cNvSpPr>
            <a:spLocks noChangeShapeType="1"/>
          </p:cNvSpPr>
          <p:nvPr/>
        </p:nvSpPr>
        <p:spPr bwMode="auto">
          <a:xfrm>
            <a:off x="6777038" y="5356225"/>
            <a:ext cx="431800" cy="431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02" name="Line 290"/>
          <p:cNvSpPr>
            <a:spLocks noChangeShapeType="1"/>
          </p:cNvSpPr>
          <p:nvPr/>
        </p:nvSpPr>
        <p:spPr bwMode="auto">
          <a:xfrm>
            <a:off x="6777038" y="5972175"/>
            <a:ext cx="431800" cy="4318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03" name="Line 291"/>
          <p:cNvSpPr>
            <a:spLocks noChangeShapeType="1"/>
          </p:cNvSpPr>
          <p:nvPr/>
        </p:nvSpPr>
        <p:spPr bwMode="auto">
          <a:xfrm>
            <a:off x="6777038" y="4022725"/>
            <a:ext cx="431800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04" name="Line 292"/>
          <p:cNvSpPr>
            <a:spLocks noChangeShapeType="1"/>
          </p:cNvSpPr>
          <p:nvPr/>
        </p:nvSpPr>
        <p:spPr bwMode="auto">
          <a:xfrm>
            <a:off x="6910388" y="5483225"/>
            <a:ext cx="312737" cy="312738"/>
          </a:xfrm>
          <a:prstGeom prst="line">
            <a:avLst/>
          </a:prstGeom>
          <a:noFill/>
          <a:ln w="31750">
            <a:solidFill>
              <a:srgbClr val="171B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05" name="Line 293"/>
          <p:cNvSpPr>
            <a:spLocks noChangeShapeType="1"/>
          </p:cNvSpPr>
          <p:nvPr/>
        </p:nvSpPr>
        <p:spPr bwMode="auto">
          <a:xfrm>
            <a:off x="6775450" y="5351463"/>
            <a:ext cx="138113" cy="13811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06" name="Line 294"/>
          <p:cNvSpPr>
            <a:spLocks noChangeShapeType="1"/>
          </p:cNvSpPr>
          <p:nvPr/>
        </p:nvSpPr>
        <p:spPr bwMode="auto">
          <a:xfrm>
            <a:off x="6999288" y="4914900"/>
            <a:ext cx="223837" cy="223838"/>
          </a:xfrm>
          <a:prstGeom prst="line">
            <a:avLst/>
          </a:prstGeom>
          <a:noFill/>
          <a:ln w="31750">
            <a:solidFill>
              <a:srgbClr val="171B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07" name="Line 295"/>
          <p:cNvSpPr>
            <a:spLocks noChangeShapeType="1"/>
          </p:cNvSpPr>
          <p:nvPr/>
        </p:nvSpPr>
        <p:spPr bwMode="auto">
          <a:xfrm>
            <a:off x="6775450" y="4694238"/>
            <a:ext cx="223838" cy="22383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08" name="Line 296"/>
          <p:cNvSpPr>
            <a:spLocks noChangeShapeType="1"/>
          </p:cNvSpPr>
          <p:nvPr/>
        </p:nvSpPr>
        <p:spPr bwMode="auto">
          <a:xfrm flipH="1">
            <a:off x="7354888" y="5980113"/>
            <a:ext cx="3222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09" name="Text Box 297"/>
          <p:cNvSpPr txBox="1">
            <a:spLocks noChangeArrowheads="1"/>
          </p:cNvSpPr>
          <p:nvPr/>
        </p:nvSpPr>
        <p:spPr bwMode="auto">
          <a:xfrm>
            <a:off x="7596188" y="5821363"/>
            <a:ext cx="155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100% redundant</a:t>
            </a:r>
            <a:endParaRPr lang="en-US" sz="1800"/>
          </a:p>
        </p:txBody>
      </p:sp>
      <p:sp>
        <p:nvSpPr>
          <p:cNvPr id="167210" name="Line 298"/>
          <p:cNvSpPr>
            <a:spLocks noChangeShapeType="1"/>
          </p:cNvSpPr>
          <p:nvPr/>
        </p:nvSpPr>
        <p:spPr bwMode="auto">
          <a:xfrm flipH="1">
            <a:off x="7354888" y="4435475"/>
            <a:ext cx="3222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11" name="Text Box 299"/>
          <p:cNvSpPr txBox="1">
            <a:spLocks noChangeArrowheads="1"/>
          </p:cNvSpPr>
          <p:nvPr/>
        </p:nvSpPr>
        <p:spPr bwMode="auto">
          <a:xfrm>
            <a:off x="7772400" y="4279900"/>
            <a:ext cx="1300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0% redundant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67212" name="Line 300"/>
          <p:cNvSpPr>
            <a:spLocks noChangeShapeType="1"/>
          </p:cNvSpPr>
          <p:nvPr/>
        </p:nvSpPr>
        <p:spPr bwMode="auto">
          <a:xfrm flipH="1">
            <a:off x="7329488" y="4913313"/>
            <a:ext cx="3222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13" name="Text Box 301"/>
          <p:cNvSpPr txBox="1">
            <a:spLocks noChangeArrowheads="1"/>
          </p:cNvSpPr>
          <p:nvPr/>
        </p:nvSpPr>
        <p:spPr bwMode="auto">
          <a:xfrm>
            <a:off x="7664450" y="4757738"/>
            <a:ext cx="1406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D8107"/>
                </a:solidFill>
              </a:rPr>
              <a:t>50% redundant</a:t>
            </a:r>
            <a:endParaRPr lang="en-US" sz="1800">
              <a:solidFill>
                <a:srgbClr val="1D8107"/>
              </a:solidFill>
            </a:endParaRPr>
          </a:p>
        </p:txBody>
      </p:sp>
      <p:sp>
        <p:nvSpPr>
          <p:cNvPr id="167214" name="Line 302"/>
          <p:cNvSpPr>
            <a:spLocks noChangeShapeType="1"/>
          </p:cNvSpPr>
          <p:nvPr/>
        </p:nvSpPr>
        <p:spPr bwMode="auto">
          <a:xfrm flipH="1">
            <a:off x="7329488" y="5481638"/>
            <a:ext cx="3222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215" name="Text Box 303"/>
          <p:cNvSpPr txBox="1">
            <a:spLocks noChangeArrowheads="1"/>
          </p:cNvSpPr>
          <p:nvPr/>
        </p:nvSpPr>
        <p:spPr bwMode="auto">
          <a:xfrm>
            <a:off x="7664450" y="5326063"/>
            <a:ext cx="1406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71B8C"/>
                </a:solidFill>
              </a:rPr>
              <a:t>67% redundant</a:t>
            </a:r>
            <a:endParaRPr lang="en-US" sz="1800">
              <a:solidFill>
                <a:srgbClr val="171B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DCM Using Maxwell Constraint Counting</a:t>
            </a:r>
            <a:endParaRPr lang="en-US" sz="2400" b="1" dirty="0">
              <a:solidFill>
                <a:srgbClr val="DCEC2B"/>
              </a:solidFill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Example system having 50 DOF and 100 constraints in native state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5952" name="Text Box 64"/>
          <p:cNvSpPr txBox="1">
            <a:spLocks noChangeArrowheads="1"/>
          </p:cNvSpPr>
          <p:nvPr/>
        </p:nvSpPr>
        <p:spPr bwMode="auto">
          <a:xfrm>
            <a:off x="2473325" y="4232275"/>
            <a:ext cx="1620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at T = T</a:t>
            </a:r>
            <a:r>
              <a:rPr lang="en-US" sz="2800" baseline="-25000"/>
              <a:t>m</a:t>
            </a:r>
            <a:endParaRPr lang="en-US" sz="2800"/>
          </a:p>
        </p:txBody>
      </p:sp>
      <p:grpSp>
        <p:nvGrpSpPr>
          <p:cNvPr id="165956" name="Group 68"/>
          <p:cNvGrpSpPr>
            <a:grpSpLocks/>
          </p:cNvGrpSpPr>
          <p:nvPr/>
        </p:nvGrpSpPr>
        <p:grpSpPr bwMode="auto">
          <a:xfrm>
            <a:off x="238125" y="989013"/>
            <a:ext cx="6575425" cy="5873750"/>
            <a:chOff x="147" y="612"/>
            <a:chExt cx="4142" cy="3700"/>
          </a:xfrm>
        </p:grpSpPr>
        <p:grpSp>
          <p:nvGrpSpPr>
            <p:cNvPr id="165951" name="Group 63"/>
            <p:cNvGrpSpPr>
              <a:grpSpLocks/>
            </p:cNvGrpSpPr>
            <p:nvPr/>
          </p:nvGrpSpPr>
          <p:grpSpPr bwMode="auto">
            <a:xfrm>
              <a:off x="147" y="612"/>
              <a:ext cx="4142" cy="3700"/>
              <a:chOff x="800" y="612"/>
              <a:chExt cx="4142" cy="3700"/>
            </a:xfrm>
          </p:grpSpPr>
          <p:pic>
            <p:nvPicPr>
              <p:cNvPr id="165892" name="Picture 4" descr="G_Nc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0" y="1344"/>
                <a:ext cx="4142" cy="2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5950" name="Rectangle 62"/>
              <p:cNvSpPr>
                <a:spLocks noChangeArrowheads="1"/>
              </p:cNvSpPr>
              <p:nvPr/>
            </p:nvSpPr>
            <p:spPr bwMode="auto">
              <a:xfrm>
                <a:off x="1832" y="1240"/>
                <a:ext cx="2200" cy="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5922" name="Group 13"/>
              <p:cNvGrpSpPr>
                <a:grpSpLocks/>
              </p:cNvGrpSpPr>
              <p:nvPr/>
            </p:nvGrpSpPr>
            <p:grpSpPr bwMode="auto">
              <a:xfrm>
                <a:off x="2010" y="689"/>
                <a:ext cx="2046" cy="1396"/>
                <a:chOff x="3570" y="840"/>
                <a:chExt cx="2046" cy="1396"/>
              </a:xfrm>
            </p:grpSpPr>
            <p:sp>
              <p:nvSpPr>
                <p:cNvPr id="16592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656" y="840"/>
                  <a:ext cx="0" cy="11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24" name="Line 15"/>
                <p:cNvSpPr>
                  <a:spLocks noChangeShapeType="1"/>
                </p:cNvSpPr>
                <p:nvPr/>
              </p:nvSpPr>
              <p:spPr bwMode="auto">
                <a:xfrm>
                  <a:off x="3656" y="2024"/>
                  <a:ext cx="19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25" name="Line 16"/>
                <p:cNvSpPr>
                  <a:spLocks noChangeShapeType="1"/>
                </p:cNvSpPr>
                <p:nvPr/>
              </p:nvSpPr>
              <p:spPr bwMode="auto">
                <a:xfrm>
                  <a:off x="4104" y="198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26" name="Line 17"/>
                <p:cNvSpPr>
                  <a:spLocks noChangeShapeType="1"/>
                </p:cNvSpPr>
                <p:nvPr/>
              </p:nvSpPr>
              <p:spPr bwMode="auto">
                <a:xfrm>
                  <a:off x="4556" y="198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27" name="Line 18"/>
                <p:cNvSpPr>
                  <a:spLocks noChangeShapeType="1"/>
                </p:cNvSpPr>
                <p:nvPr/>
              </p:nvSpPr>
              <p:spPr bwMode="auto">
                <a:xfrm>
                  <a:off x="5000" y="197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28" name="Line 19"/>
                <p:cNvSpPr>
                  <a:spLocks noChangeShapeType="1"/>
                </p:cNvSpPr>
                <p:nvPr/>
              </p:nvSpPr>
              <p:spPr bwMode="auto">
                <a:xfrm>
                  <a:off x="5452" y="1972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29" name="Line 20"/>
                <p:cNvSpPr>
                  <a:spLocks noChangeShapeType="1"/>
                </p:cNvSpPr>
                <p:nvPr/>
              </p:nvSpPr>
              <p:spPr bwMode="auto">
                <a:xfrm>
                  <a:off x="3660" y="198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3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70" y="2044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0" hangingPunct="0"/>
                  <a:r>
                    <a:rPr lang="en-US">
                      <a:cs typeface="ＭＳ Ｐゴシック" charset="0"/>
                    </a:rPr>
                    <a:t>0</a:t>
                  </a:r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6593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982" y="2044"/>
                  <a:ext cx="24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0" hangingPunct="0"/>
                  <a:r>
                    <a:rPr lang="en-US">
                      <a:cs typeface="ＭＳ Ｐゴシック" charset="0"/>
                    </a:rPr>
                    <a:t>25</a:t>
                  </a:r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659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34" y="2044"/>
                  <a:ext cx="24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0" hangingPunct="0"/>
                  <a:r>
                    <a:rPr lang="en-US">
                      <a:cs typeface="ＭＳ Ｐゴシック" charset="0"/>
                    </a:rPr>
                    <a:t>50</a:t>
                  </a:r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659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878" y="2044"/>
                  <a:ext cx="24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0" hangingPunct="0"/>
                  <a:r>
                    <a:rPr lang="en-US">
                      <a:cs typeface="ＭＳ Ｐゴシック" charset="0"/>
                    </a:rPr>
                    <a:t>75</a:t>
                  </a:r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6593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298" y="2044"/>
                  <a:ext cx="30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0" hangingPunct="0"/>
                  <a:r>
                    <a:rPr lang="en-US">
                      <a:cs typeface="ＭＳ Ｐゴシック" charset="0"/>
                    </a:rPr>
                    <a:t>100</a:t>
                  </a:r>
                  <a:endParaRPr lang="en-US" sz="2400">
                    <a:cs typeface="ＭＳ Ｐゴシック" charset="0"/>
                  </a:endParaRPr>
                </a:p>
              </p:txBody>
            </p:sp>
            <p:sp>
              <p:nvSpPr>
                <p:cNvPr id="16593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616" y="972"/>
                  <a:ext cx="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36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616" y="1236"/>
                  <a:ext cx="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37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616" y="1504"/>
                  <a:ext cx="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38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616" y="1764"/>
                  <a:ext cx="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3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616" y="2016"/>
                  <a:ext cx="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940" name="Line 31"/>
              <p:cNvSpPr>
                <a:spLocks noChangeShapeType="1"/>
              </p:cNvSpPr>
              <p:nvPr/>
            </p:nvSpPr>
            <p:spPr bwMode="auto">
              <a:xfrm>
                <a:off x="2092" y="817"/>
                <a:ext cx="904" cy="1064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41" name="Line 32"/>
              <p:cNvSpPr>
                <a:spLocks noChangeShapeType="1"/>
              </p:cNvSpPr>
              <p:nvPr/>
            </p:nvSpPr>
            <p:spPr bwMode="auto">
              <a:xfrm>
                <a:off x="2992" y="1877"/>
                <a:ext cx="896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42" name="Line 33"/>
              <p:cNvSpPr>
                <a:spLocks noChangeShapeType="1"/>
              </p:cNvSpPr>
              <p:nvPr/>
            </p:nvSpPr>
            <p:spPr bwMode="auto">
              <a:xfrm>
                <a:off x="2992" y="1541"/>
                <a:ext cx="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43" name="Text Box 34"/>
              <p:cNvSpPr txBox="1">
                <a:spLocks noChangeArrowheads="1"/>
              </p:cNvSpPr>
              <p:nvPr/>
            </p:nvSpPr>
            <p:spPr bwMode="auto">
              <a:xfrm>
                <a:off x="2594" y="1052"/>
                <a:ext cx="7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hangingPunct="0"/>
                <a:r>
                  <a:rPr lang="en-US" sz="1800">
                    <a:cs typeface="ＭＳ Ｐゴシック" charset="0"/>
                  </a:rPr>
                  <a:t>Rigidity Transition</a:t>
                </a:r>
              </a:p>
            </p:txBody>
          </p:sp>
          <p:sp>
            <p:nvSpPr>
              <p:cNvPr id="165944" name="Text Box 35"/>
              <p:cNvSpPr txBox="1">
                <a:spLocks noChangeArrowheads="1"/>
              </p:cNvSpPr>
              <p:nvPr/>
            </p:nvSpPr>
            <p:spPr bwMode="auto">
              <a:xfrm rot="-5400000">
                <a:off x="1769" y="1217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>
                    <a:cs typeface="ＭＳ Ｐゴシック" charset="0"/>
                  </a:rPr>
                  <a:t>DOF</a:t>
                </a:r>
              </a:p>
            </p:txBody>
          </p:sp>
          <p:sp>
            <p:nvSpPr>
              <p:cNvPr id="165945" name="Text Box 189"/>
              <p:cNvSpPr txBox="1">
                <a:spLocks noChangeArrowheads="1"/>
              </p:cNvSpPr>
              <p:nvPr/>
            </p:nvSpPr>
            <p:spPr bwMode="auto">
              <a:xfrm>
                <a:off x="1862" y="6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 b="1">
                    <a:solidFill>
                      <a:srgbClr val="FF00FF"/>
                    </a:solidFill>
                    <a:cs typeface="ＭＳ Ｐゴシック" charset="0"/>
                  </a:rPr>
                  <a:t>F</a:t>
                </a:r>
                <a:endParaRPr lang="en-US" sz="1800">
                  <a:cs typeface="ＭＳ Ｐゴシック" charset="0"/>
                </a:endParaRPr>
              </a:p>
            </p:txBody>
          </p:sp>
          <p:sp>
            <p:nvSpPr>
              <p:cNvPr id="165946" name="Text Box 190"/>
              <p:cNvSpPr txBox="1">
                <a:spLocks noChangeArrowheads="1"/>
              </p:cNvSpPr>
              <p:nvPr/>
            </p:nvSpPr>
            <p:spPr bwMode="auto">
              <a:xfrm>
                <a:off x="3110" y="1980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hangingPunct="0"/>
                <a:r>
                  <a:rPr lang="en-US" sz="1800" b="1">
                    <a:solidFill>
                      <a:srgbClr val="FF00FF"/>
                    </a:solidFill>
                    <a:cs typeface="ＭＳ Ｐゴシック" charset="0"/>
                    <a:sym typeface="Symbol" charset="0"/>
                  </a:rPr>
                  <a:t>Nc</a:t>
                </a:r>
                <a:endParaRPr lang="en-US" sz="1800">
                  <a:cs typeface="ＭＳ Ｐゴシック" charset="0"/>
                </a:endParaRPr>
              </a:p>
            </p:txBody>
          </p:sp>
          <p:sp>
            <p:nvSpPr>
              <p:cNvPr id="165949" name="Line 61"/>
              <p:cNvSpPr>
                <a:spLocks noChangeShapeType="1"/>
              </p:cNvSpPr>
              <p:nvPr/>
            </p:nvSpPr>
            <p:spPr bwMode="auto">
              <a:xfrm flipV="1">
                <a:off x="3008" y="2208"/>
                <a:ext cx="0" cy="17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953" name="Text Box 65"/>
            <p:cNvSpPr txBox="1">
              <a:spLocks noChangeArrowheads="1"/>
            </p:cNvSpPr>
            <p:nvPr/>
          </p:nvSpPr>
          <p:spPr bwMode="auto">
            <a:xfrm>
              <a:off x="3188" y="3316"/>
              <a:ext cx="6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171B8C"/>
                  </a:solidFill>
                </a:rPr>
                <a:t>rigid state</a:t>
              </a:r>
              <a:endParaRPr lang="en-US" sz="2000" b="1"/>
            </a:p>
          </p:txBody>
        </p:sp>
        <p:sp>
          <p:nvSpPr>
            <p:cNvPr id="165954" name="Text Box 66"/>
            <p:cNvSpPr txBox="1">
              <a:spLocks noChangeArrowheads="1"/>
            </p:cNvSpPr>
            <p:nvPr/>
          </p:nvSpPr>
          <p:spPr bwMode="auto">
            <a:xfrm>
              <a:off x="916" y="3316"/>
              <a:ext cx="6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flexible state</a:t>
              </a:r>
              <a:endParaRPr lang="en-US" sz="2000" b="1"/>
            </a:p>
          </p:txBody>
        </p:sp>
        <p:sp>
          <p:nvSpPr>
            <p:cNvPr id="165955" name="Text Box 67"/>
            <p:cNvSpPr txBox="1">
              <a:spLocks noChangeArrowheads="1"/>
            </p:cNvSpPr>
            <p:nvPr/>
          </p:nvSpPr>
          <p:spPr bwMode="auto">
            <a:xfrm>
              <a:off x="2533" y="723"/>
              <a:ext cx="17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>
                  <a:solidFill>
                    <a:srgbClr val="1D8107"/>
                  </a:solidFill>
                </a:rPr>
                <a:t>50% redundant</a:t>
              </a:r>
            </a:p>
          </p:txBody>
        </p:sp>
      </p:grpSp>
      <p:grpSp>
        <p:nvGrpSpPr>
          <p:cNvPr id="165957" name="Group 69"/>
          <p:cNvGrpSpPr>
            <a:grpSpLocks/>
          </p:cNvGrpSpPr>
          <p:nvPr/>
        </p:nvGrpSpPr>
        <p:grpSpPr bwMode="auto">
          <a:xfrm>
            <a:off x="7005638" y="1727200"/>
            <a:ext cx="1879600" cy="2133600"/>
            <a:chOff x="4413" y="1088"/>
            <a:chExt cx="1184" cy="1344"/>
          </a:xfrm>
        </p:grpSpPr>
        <p:grpSp>
          <p:nvGrpSpPr>
            <p:cNvPr id="165958" name="Group 70"/>
            <p:cNvGrpSpPr>
              <a:grpSpLocks/>
            </p:cNvGrpSpPr>
            <p:nvPr/>
          </p:nvGrpSpPr>
          <p:grpSpPr bwMode="auto">
            <a:xfrm>
              <a:off x="4413" y="1088"/>
              <a:ext cx="355" cy="1344"/>
              <a:chOff x="2477" y="2592"/>
              <a:chExt cx="355" cy="1344"/>
            </a:xfrm>
          </p:grpSpPr>
          <p:sp>
            <p:nvSpPr>
              <p:cNvPr id="165959" name="AutoShape 71"/>
              <p:cNvSpPr>
                <a:spLocks noChangeArrowheads="1"/>
              </p:cNvSpPr>
              <p:nvPr/>
            </p:nvSpPr>
            <p:spPr bwMode="auto">
              <a:xfrm>
                <a:off x="2512" y="2592"/>
                <a:ext cx="232" cy="1344"/>
              </a:xfrm>
              <a:prstGeom prst="bracketPair">
                <a:avLst>
                  <a:gd name="adj" fmla="val 34051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60" name="Text Box 72"/>
              <p:cNvSpPr txBox="1">
                <a:spLocks noChangeArrowheads="1"/>
              </p:cNvSpPr>
              <p:nvPr/>
            </p:nvSpPr>
            <p:spPr bwMode="auto">
              <a:xfrm>
                <a:off x="2477" y="3771"/>
                <a:ext cx="334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800"/>
                  <a:t>Z(100)</a:t>
                </a:r>
                <a:endParaRPr lang="en-US" sz="900"/>
              </a:p>
            </p:txBody>
          </p:sp>
          <p:sp>
            <p:nvSpPr>
              <p:cNvPr id="165961" name="Text Box 73"/>
              <p:cNvSpPr txBox="1">
                <a:spLocks noChangeArrowheads="1"/>
              </p:cNvSpPr>
              <p:nvPr/>
            </p:nvSpPr>
            <p:spPr bwMode="auto">
              <a:xfrm>
                <a:off x="2477" y="3668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Z(99)</a:t>
                </a:r>
                <a:endParaRPr lang="en-US" sz="1800"/>
              </a:p>
            </p:txBody>
          </p:sp>
          <p:sp>
            <p:nvSpPr>
              <p:cNvPr id="165962" name="Text Box 74"/>
              <p:cNvSpPr txBox="1">
                <a:spLocks noChangeArrowheads="1"/>
              </p:cNvSpPr>
              <p:nvPr/>
            </p:nvSpPr>
            <p:spPr bwMode="auto">
              <a:xfrm>
                <a:off x="2498" y="2808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Z(2)</a:t>
                </a:r>
                <a:endParaRPr lang="en-US" sz="1800"/>
              </a:p>
            </p:txBody>
          </p:sp>
          <p:sp>
            <p:nvSpPr>
              <p:cNvPr id="165963" name="Text Box 75"/>
              <p:cNvSpPr txBox="1">
                <a:spLocks noChangeArrowheads="1"/>
              </p:cNvSpPr>
              <p:nvPr/>
            </p:nvSpPr>
            <p:spPr bwMode="auto">
              <a:xfrm>
                <a:off x="2477" y="3569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Z(98)</a:t>
                </a:r>
                <a:endParaRPr lang="en-US" sz="1800"/>
              </a:p>
            </p:txBody>
          </p:sp>
          <p:sp>
            <p:nvSpPr>
              <p:cNvPr id="165964" name="Text Box 76"/>
              <p:cNvSpPr txBox="1">
                <a:spLocks noChangeArrowheads="1"/>
              </p:cNvSpPr>
              <p:nvPr/>
            </p:nvSpPr>
            <p:spPr bwMode="auto">
              <a:xfrm>
                <a:off x="2498" y="2614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Z(0)</a:t>
                </a:r>
                <a:endParaRPr lang="en-US" sz="1800"/>
              </a:p>
            </p:txBody>
          </p:sp>
          <p:sp>
            <p:nvSpPr>
              <p:cNvPr id="165965" name="Text Box 77"/>
              <p:cNvSpPr txBox="1">
                <a:spLocks noChangeArrowheads="1"/>
              </p:cNvSpPr>
              <p:nvPr/>
            </p:nvSpPr>
            <p:spPr bwMode="auto">
              <a:xfrm>
                <a:off x="2498" y="2713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Z(1)</a:t>
                </a:r>
                <a:endParaRPr lang="en-US" sz="1800"/>
              </a:p>
            </p:txBody>
          </p:sp>
          <p:sp>
            <p:nvSpPr>
              <p:cNvPr id="165966" name="Oval 78"/>
              <p:cNvSpPr>
                <a:spLocks noChangeAspect="1" noChangeArrowheads="1"/>
              </p:cNvSpPr>
              <p:nvPr/>
            </p:nvSpPr>
            <p:spPr bwMode="auto">
              <a:xfrm>
                <a:off x="2610" y="3056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67" name="Oval 79"/>
              <p:cNvSpPr>
                <a:spLocks noChangeAspect="1" noChangeArrowheads="1"/>
              </p:cNvSpPr>
              <p:nvPr/>
            </p:nvSpPr>
            <p:spPr bwMode="auto">
              <a:xfrm>
                <a:off x="2610" y="2957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68" name="Oval 80"/>
              <p:cNvSpPr>
                <a:spLocks noChangeAspect="1" noChangeArrowheads="1"/>
              </p:cNvSpPr>
              <p:nvPr/>
            </p:nvSpPr>
            <p:spPr bwMode="auto">
              <a:xfrm>
                <a:off x="2610" y="3008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69" name="Oval 81"/>
              <p:cNvSpPr>
                <a:spLocks noChangeAspect="1" noChangeArrowheads="1"/>
              </p:cNvSpPr>
              <p:nvPr/>
            </p:nvSpPr>
            <p:spPr bwMode="auto">
              <a:xfrm>
                <a:off x="2615" y="3531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70" name="Oval 82"/>
              <p:cNvSpPr>
                <a:spLocks noChangeAspect="1" noChangeArrowheads="1"/>
              </p:cNvSpPr>
              <p:nvPr/>
            </p:nvSpPr>
            <p:spPr bwMode="auto">
              <a:xfrm>
                <a:off x="2615" y="3432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71" name="Oval 83"/>
              <p:cNvSpPr>
                <a:spLocks noChangeAspect="1" noChangeArrowheads="1"/>
              </p:cNvSpPr>
              <p:nvPr/>
            </p:nvSpPr>
            <p:spPr bwMode="auto">
              <a:xfrm>
                <a:off x="2615" y="3483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72" name="Text Box 84"/>
              <p:cNvSpPr txBox="1">
                <a:spLocks noChangeArrowheads="1"/>
              </p:cNvSpPr>
              <p:nvPr/>
            </p:nvSpPr>
            <p:spPr bwMode="auto">
              <a:xfrm>
                <a:off x="2477" y="3286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Z(51)</a:t>
                </a:r>
                <a:endParaRPr lang="en-US" sz="1800"/>
              </a:p>
            </p:txBody>
          </p:sp>
          <p:sp>
            <p:nvSpPr>
              <p:cNvPr id="165973" name="Text Box 85"/>
              <p:cNvSpPr txBox="1">
                <a:spLocks noChangeArrowheads="1"/>
              </p:cNvSpPr>
              <p:nvPr/>
            </p:nvSpPr>
            <p:spPr bwMode="auto">
              <a:xfrm>
                <a:off x="2477" y="3183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Z(50)</a:t>
                </a:r>
                <a:endParaRPr lang="en-US" sz="1800"/>
              </a:p>
            </p:txBody>
          </p:sp>
          <p:sp>
            <p:nvSpPr>
              <p:cNvPr id="165974" name="Text Box 86"/>
              <p:cNvSpPr txBox="1">
                <a:spLocks noChangeArrowheads="1"/>
              </p:cNvSpPr>
              <p:nvPr/>
            </p:nvSpPr>
            <p:spPr bwMode="auto">
              <a:xfrm>
                <a:off x="2477" y="3084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Z(49)</a:t>
                </a:r>
                <a:endParaRPr lang="en-US" sz="1800"/>
              </a:p>
            </p:txBody>
          </p:sp>
        </p:grpSp>
        <p:grpSp>
          <p:nvGrpSpPr>
            <p:cNvPr id="165975" name="Group 87"/>
            <p:cNvGrpSpPr>
              <a:grpSpLocks/>
            </p:cNvGrpSpPr>
            <p:nvPr/>
          </p:nvGrpSpPr>
          <p:grpSpPr bwMode="auto">
            <a:xfrm>
              <a:off x="5333" y="1088"/>
              <a:ext cx="264" cy="1344"/>
              <a:chOff x="4592" y="1296"/>
              <a:chExt cx="264" cy="1344"/>
            </a:xfrm>
          </p:grpSpPr>
          <p:sp>
            <p:nvSpPr>
              <p:cNvPr id="165976" name="AutoShape 88"/>
              <p:cNvSpPr>
                <a:spLocks noChangeArrowheads="1"/>
              </p:cNvSpPr>
              <p:nvPr/>
            </p:nvSpPr>
            <p:spPr bwMode="auto">
              <a:xfrm>
                <a:off x="4592" y="1296"/>
                <a:ext cx="232" cy="1344"/>
              </a:xfrm>
              <a:prstGeom prst="bracketPair">
                <a:avLst>
                  <a:gd name="adj" fmla="val 34051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77" name="Text Box 89"/>
              <p:cNvSpPr txBox="1">
                <a:spLocks noChangeArrowheads="1"/>
              </p:cNvSpPr>
              <p:nvPr/>
            </p:nvSpPr>
            <p:spPr bwMode="auto">
              <a:xfrm>
                <a:off x="4629" y="2475"/>
                <a:ext cx="16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900"/>
              </a:p>
            </p:txBody>
          </p:sp>
          <p:sp>
            <p:nvSpPr>
              <p:cNvPr id="165978" name="Text Box 90"/>
              <p:cNvSpPr txBox="1">
                <a:spLocks noChangeArrowheads="1"/>
              </p:cNvSpPr>
              <p:nvPr/>
            </p:nvSpPr>
            <p:spPr bwMode="auto">
              <a:xfrm>
                <a:off x="4629" y="2372"/>
                <a:ext cx="20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5979" name="Text Box 91"/>
              <p:cNvSpPr txBox="1">
                <a:spLocks noChangeArrowheads="1"/>
              </p:cNvSpPr>
              <p:nvPr/>
            </p:nvSpPr>
            <p:spPr bwMode="auto">
              <a:xfrm>
                <a:off x="4626" y="1512"/>
                <a:ext cx="1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5980" name="Text Box 92"/>
              <p:cNvSpPr txBox="1">
                <a:spLocks noChangeArrowheads="1"/>
              </p:cNvSpPr>
              <p:nvPr/>
            </p:nvSpPr>
            <p:spPr bwMode="auto">
              <a:xfrm>
                <a:off x="4629" y="2273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5981" name="Text Box 93"/>
              <p:cNvSpPr txBox="1">
                <a:spLocks noChangeArrowheads="1"/>
              </p:cNvSpPr>
              <p:nvPr/>
            </p:nvSpPr>
            <p:spPr bwMode="auto">
              <a:xfrm>
                <a:off x="4626" y="1318"/>
                <a:ext cx="16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1</a:t>
                </a:r>
                <a:endParaRPr lang="en-US" sz="1800"/>
              </a:p>
            </p:txBody>
          </p:sp>
          <p:sp>
            <p:nvSpPr>
              <p:cNvPr id="165982" name="Text Box 94"/>
              <p:cNvSpPr txBox="1">
                <a:spLocks noChangeArrowheads="1"/>
              </p:cNvSpPr>
              <p:nvPr/>
            </p:nvSpPr>
            <p:spPr bwMode="auto">
              <a:xfrm>
                <a:off x="4626" y="1417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5983" name="Oval 95"/>
              <p:cNvSpPr>
                <a:spLocks noChangeAspect="1" noChangeArrowheads="1"/>
              </p:cNvSpPr>
              <p:nvPr/>
            </p:nvSpPr>
            <p:spPr bwMode="auto">
              <a:xfrm>
                <a:off x="4690" y="1760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84" name="Oval 96"/>
              <p:cNvSpPr>
                <a:spLocks noChangeAspect="1" noChangeArrowheads="1"/>
              </p:cNvSpPr>
              <p:nvPr/>
            </p:nvSpPr>
            <p:spPr bwMode="auto">
              <a:xfrm>
                <a:off x="4690" y="1661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85" name="Oval 97"/>
              <p:cNvSpPr>
                <a:spLocks noChangeAspect="1" noChangeArrowheads="1"/>
              </p:cNvSpPr>
              <p:nvPr/>
            </p:nvSpPr>
            <p:spPr bwMode="auto">
              <a:xfrm>
                <a:off x="4690" y="1712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86" name="Oval 98"/>
              <p:cNvSpPr>
                <a:spLocks noChangeAspect="1" noChangeArrowheads="1"/>
              </p:cNvSpPr>
              <p:nvPr/>
            </p:nvSpPr>
            <p:spPr bwMode="auto">
              <a:xfrm>
                <a:off x="4695" y="2235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87" name="Oval 99"/>
              <p:cNvSpPr>
                <a:spLocks noChangeAspect="1" noChangeArrowheads="1"/>
              </p:cNvSpPr>
              <p:nvPr/>
            </p:nvSpPr>
            <p:spPr bwMode="auto">
              <a:xfrm>
                <a:off x="4695" y="2136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88" name="Oval 100"/>
              <p:cNvSpPr>
                <a:spLocks noChangeAspect="1" noChangeArrowheads="1"/>
              </p:cNvSpPr>
              <p:nvPr/>
            </p:nvSpPr>
            <p:spPr bwMode="auto">
              <a:xfrm>
                <a:off x="4695" y="2187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89" name="Text Box 101"/>
              <p:cNvSpPr txBox="1">
                <a:spLocks noChangeArrowheads="1"/>
              </p:cNvSpPr>
              <p:nvPr/>
            </p:nvSpPr>
            <p:spPr bwMode="auto">
              <a:xfrm>
                <a:off x="4629" y="1990"/>
                <a:ext cx="22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5990" name="Text Box 102"/>
              <p:cNvSpPr txBox="1">
                <a:spLocks noChangeArrowheads="1"/>
              </p:cNvSpPr>
              <p:nvPr/>
            </p:nvSpPr>
            <p:spPr bwMode="auto">
              <a:xfrm>
                <a:off x="4629" y="1887"/>
                <a:ext cx="20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  <p:sp>
            <p:nvSpPr>
              <p:cNvPr id="165991" name="Text Box 103"/>
              <p:cNvSpPr txBox="1">
                <a:spLocks noChangeArrowheads="1"/>
              </p:cNvSpPr>
              <p:nvPr/>
            </p:nvSpPr>
            <p:spPr bwMode="auto">
              <a:xfrm>
                <a:off x="4629" y="1788"/>
                <a:ext cx="22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en-US" sz="1800"/>
              </a:p>
            </p:txBody>
          </p:sp>
        </p:grpSp>
        <p:sp>
          <p:nvSpPr>
            <p:cNvPr id="165992" name="Text Box 104"/>
            <p:cNvSpPr txBox="1">
              <a:spLocks noChangeArrowheads="1"/>
            </p:cNvSpPr>
            <p:nvPr/>
          </p:nvSpPr>
          <p:spPr bwMode="auto">
            <a:xfrm>
              <a:off x="4702" y="1543"/>
              <a:ext cx="4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=</a:t>
              </a:r>
              <a:r>
                <a:rPr lang="en-US" sz="2800" b="1"/>
                <a:t> T</a:t>
              </a:r>
            </a:p>
          </p:txBody>
        </p:sp>
        <p:sp>
          <p:nvSpPr>
            <p:cNvPr id="165993" name="Text Box 105"/>
            <p:cNvSpPr txBox="1">
              <a:spLocks noChangeArrowheads="1"/>
            </p:cNvSpPr>
            <p:nvPr/>
          </p:nvSpPr>
          <p:spPr bwMode="auto">
            <a:xfrm>
              <a:off x="5012" y="1456"/>
              <a:ext cx="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100</a:t>
              </a:r>
              <a:endParaRPr lang="en-US" sz="1800"/>
            </a:p>
          </p:txBody>
        </p:sp>
      </p:grpSp>
      <p:sp>
        <p:nvSpPr>
          <p:cNvPr id="165994" name="Text Box 106"/>
          <p:cNvSpPr txBox="1">
            <a:spLocks noChangeArrowheads="1"/>
          </p:cNvSpPr>
          <p:nvPr/>
        </p:nvSpPr>
        <p:spPr bwMode="auto">
          <a:xfrm>
            <a:off x="6626225" y="4586288"/>
            <a:ext cx="248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G(N</a:t>
            </a:r>
            <a:r>
              <a:rPr lang="en-US" sz="1800" baseline="-25000"/>
              <a:t>c</a:t>
            </a:r>
            <a:r>
              <a:rPr lang="en-US" sz="1800"/>
              <a:t>) = -KT ln[</a:t>
            </a:r>
            <a:r>
              <a:rPr lang="en-US" sz="1800" baseline="-25000"/>
              <a:t> </a:t>
            </a:r>
            <a:r>
              <a:rPr lang="en-US" sz="1800"/>
              <a:t>Z(N</a:t>
            </a:r>
            <a:r>
              <a:rPr lang="en-US" sz="1800" baseline="-25000"/>
              <a:t>c</a:t>
            </a:r>
            <a:r>
              <a:rPr lang="en-US" sz="1800"/>
              <a:t>)</a:t>
            </a:r>
            <a:r>
              <a:rPr lang="en-US" sz="1800" baseline="-25000"/>
              <a:t> </a:t>
            </a:r>
            <a:r>
              <a:rPr lang="en-US" sz="1800"/>
              <a:t>]</a:t>
            </a:r>
          </a:p>
        </p:txBody>
      </p:sp>
      <p:sp>
        <p:nvSpPr>
          <p:cNvPr id="165995" name="Line 107"/>
          <p:cNvSpPr>
            <a:spLocks noChangeShapeType="1"/>
          </p:cNvSpPr>
          <p:nvPr/>
        </p:nvSpPr>
        <p:spPr bwMode="auto">
          <a:xfrm>
            <a:off x="7234238" y="50768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98" name="Line 110"/>
          <p:cNvSpPr>
            <a:spLocks noChangeShapeType="1"/>
          </p:cNvSpPr>
          <p:nvPr/>
        </p:nvSpPr>
        <p:spPr bwMode="auto">
          <a:xfrm>
            <a:off x="7234238" y="395287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99" name="Line 111"/>
          <p:cNvSpPr>
            <a:spLocks noChangeShapeType="1"/>
          </p:cNvSpPr>
          <p:nvPr/>
        </p:nvSpPr>
        <p:spPr bwMode="auto">
          <a:xfrm flipH="1">
            <a:off x="6308725" y="5980113"/>
            <a:ext cx="93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000" name="Text Box 112"/>
          <p:cNvSpPr txBox="1">
            <a:spLocks noChangeArrowheads="1"/>
          </p:cNvSpPr>
          <p:nvPr/>
        </p:nvSpPr>
        <p:spPr bwMode="auto">
          <a:xfrm>
            <a:off x="1414463" y="4327525"/>
            <a:ext cx="1157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@ T = T</a:t>
            </a:r>
            <a:r>
              <a:rPr lang="en-US" sz="2000" baseline="-25000"/>
              <a:t>m</a:t>
            </a:r>
            <a:endParaRPr lang="en-US" sz="1800"/>
          </a:p>
        </p:txBody>
      </p:sp>
      <p:sp>
        <p:nvSpPr>
          <p:cNvPr id="166001" name="Rectangle 113"/>
          <p:cNvSpPr>
            <a:spLocks noChangeArrowheads="1"/>
          </p:cNvSpPr>
          <p:nvPr/>
        </p:nvSpPr>
        <p:spPr bwMode="auto">
          <a:xfrm rot="3820101" flipH="1">
            <a:off x="2627313" y="3935413"/>
            <a:ext cx="1473200" cy="10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002" name="Rectangle 114"/>
          <p:cNvSpPr>
            <a:spLocks noChangeArrowheads="1"/>
          </p:cNvSpPr>
          <p:nvPr/>
        </p:nvSpPr>
        <p:spPr bwMode="auto">
          <a:xfrm rot="-3729771">
            <a:off x="3420269" y="3921919"/>
            <a:ext cx="1430338" cy="10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006" name="Rectangle 118"/>
          <p:cNvSpPr>
            <a:spLocks noChangeArrowheads="1"/>
          </p:cNvSpPr>
          <p:nvPr/>
        </p:nvSpPr>
        <p:spPr bwMode="auto">
          <a:xfrm>
            <a:off x="4133850" y="4146550"/>
            <a:ext cx="2190750" cy="730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007" name="AutoShape 119"/>
          <p:cNvSpPr>
            <a:spLocks noChangeArrowheads="1"/>
          </p:cNvSpPr>
          <p:nvPr/>
        </p:nvSpPr>
        <p:spPr bwMode="auto">
          <a:xfrm>
            <a:off x="3181350" y="3770313"/>
            <a:ext cx="1152525" cy="889000"/>
          </a:xfrm>
          <a:prstGeom prst="irregularSeal1">
            <a:avLst/>
          </a:prstGeom>
          <a:solidFill>
            <a:srgbClr val="DCEC2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cracking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0020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6"/>
          <p:cNvSpPr>
            <a:spLocks noChangeArrowheads="1"/>
          </p:cNvSpPr>
          <p:nvPr/>
        </p:nvSpPr>
        <p:spPr bwMode="auto">
          <a:xfrm>
            <a:off x="0" y="0"/>
            <a:ext cx="9144000" cy="1003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Energy and Entropy Assignments to Constraints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Modeling a pairwise interaction</a:t>
            </a:r>
            <a:endParaRPr lang="en-US" sz="2000" b="1" dirty="0">
              <a:solidFill>
                <a:srgbClr val="FFFF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641600" y="4521200"/>
            <a:ext cx="1835150" cy="927100"/>
            <a:chOff x="2641600" y="4521200"/>
            <a:chExt cx="1835150" cy="927100"/>
          </a:xfrm>
        </p:grpSpPr>
        <p:cxnSp>
          <p:nvCxnSpPr>
            <p:cNvPr id="52267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2641600" y="5443538"/>
              <a:ext cx="1644650" cy="47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68" name="Straight Connector 46"/>
            <p:cNvCxnSpPr>
              <a:cxnSpLocks noChangeShapeType="1"/>
            </p:cNvCxnSpPr>
            <p:nvPr/>
          </p:nvCxnSpPr>
          <p:spPr bwMode="auto">
            <a:xfrm rot="10800000">
              <a:off x="2647950" y="4521200"/>
              <a:ext cx="16383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69" name="Straight Connector 61"/>
            <p:cNvCxnSpPr>
              <a:cxnSpLocks noChangeShapeType="1"/>
            </p:cNvCxnSpPr>
            <p:nvPr/>
          </p:nvCxnSpPr>
          <p:spPr bwMode="auto">
            <a:xfrm rot="5400000">
              <a:off x="3713163" y="4984750"/>
              <a:ext cx="852488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3803650" y="4787900"/>
              <a:ext cx="673100" cy="4000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ΔE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968500" y="2820988"/>
            <a:ext cx="1822450" cy="2305050"/>
            <a:chOff x="1968500" y="2820988"/>
            <a:chExt cx="1822450" cy="2305050"/>
          </a:xfrm>
        </p:grpSpPr>
        <p:cxnSp>
          <p:nvCxnSpPr>
            <p:cNvPr id="52262" name="Straight Connector 33"/>
            <p:cNvCxnSpPr>
              <a:cxnSpLocks noChangeShapeType="1"/>
            </p:cNvCxnSpPr>
            <p:nvPr/>
          </p:nvCxnSpPr>
          <p:spPr bwMode="auto">
            <a:xfrm rot="10800000">
              <a:off x="1968500" y="5124450"/>
              <a:ext cx="18224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63" name="Straight Connector 66"/>
            <p:cNvCxnSpPr>
              <a:cxnSpLocks noChangeShapeType="1"/>
            </p:cNvCxnSpPr>
            <p:nvPr/>
          </p:nvCxnSpPr>
          <p:spPr bwMode="auto">
            <a:xfrm rot="5400000" flipH="1" flipV="1">
              <a:off x="1025526" y="3952875"/>
              <a:ext cx="226695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52264" name="Group 72"/>
            <p:cNvGrpSpPr>
              <a:grpSpLocks/>
            </p:cNvGrpSpPr>
            <p:nvPr/>
          </p:nvGrpSpPr>
          <p:grpSpPr bwMode="auto">
            <a:xfrm>
              <a:off x="1968500" y="3663950"/>
              <a:ext cx="368300" cy="523875"/>
              <a:chOff x="1968500" y="3663950"/>
              <a:chExt cx="368300" cy="523220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1968500" y="3822502"/>
                <a:ext cx="368300" cy="336129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266" name="TextBox 74"/>
              <p:cNvSpPr txBox="1">
                <a:spLocks noChangeArrowheads="1"/>
              </p:cNvSpPr>
              <p:nvPr/>
            </p:nvSpPr>
            <p:spPr bwMode="auto">
              <a:xfrm>
                <a:off x="1987550" y="3663950"/>
                <a:ext cx="33544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>
                    <a:solidFill>
                      <a:srgbClr val="000000"/>
                    </a:solidFill>
                    <a:latin typeface="Times New Roman" charset="0"/>
                  </a:rPr>
                  <a:t>ε</a:t>
                </a:r>
                <a:endParaRPr lang="en-US" sz="2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362200" y="1179257"/>
            <a:ext cx="3696990" cy="3962656"/>
            <a:chOff x="2362200" y="1179257"/>
            <a:chExt cx="3696990" cy="3962656"/>
          </a:xfrm>
        </p:grpSpPr>
        <p:grpSp>
          <p:nvGrpSpPr>
            <p:cNvPr id="52253" name="Group 50"/>
            <p:cNvGrpSpPr>
              <a:grpSpLocks/>
            </p:cNvGrpSpPr>
            <p:nvPr/>
          </p:nvGrpSpPr>
          <p:grpSpPr bwMode="auto">
            <a:xfrm>
              <a:off x="2362200" y="1339850"/>
              <a:ext cx="3607961" cy="3802063"/>
              <a:chOff x="2362200" y="1339850"/>
              <a:chExt cx="3607961" cy="3802063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>
                <a:off x="2870200" y="5124450"/>
                <a:ext cx="755650" cy="158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/>
              <p:cNvCxnSpPr>
                <a:cxnSpLocks noChangeShapeType="1"/>
              </p:cNvCxnSpPr>
              <p:nvPr/>
            </p:nvCxnSpPr>
            <p:spPr bwMode="auto">
              <a:xfrm rot="16200000" flipH="1">
                <a:off x="983456" y="3239294"/>
                <a:ext cx="3802063" cy="3175"/>
              </a:xfrm>
              <a:prstGeom prst="line">
                <a:avLst/>
              </a:prstGeom>
              <a:noFill/>
              <a:ln w="38100">
                <a:solidFill>
                  <a:srgbClr val="7F7F7F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44"/>
              <p:cNvCxnSpPr>
                <a:cxnSpLocks noChangeShapeType="1"/>
              </p:cNvCxnSpPr>
              <p:nvPr/>
            </p:nvCxnSpPr>
            <p:spPr bwMode="auto">
              <a:xfrm rot="16200000" flipH="1">
                <a:off x="1713706" y="3239294"/>
                <a:ext cx="3802063" cy="3175"/>
              </a:xfrm>
              <a:prstGeom prst="line">
                <a:avLst/>
              </a:prstGeom>
              <a:noFill/>
              <a:ln w="38100">
                <a:solidFill>
                  <a:srgbClr val="7F7F7F"/>
                </a:solidFill>
                <a:round/>
                <a:headEnd/>
                <a:tailEnd/>
              </a:ln>
            </p:spPr>
          </p:cxnSp>
          <p:sp>
            <p:nvSpPr>
              <p:cNvPr id="68" name="TextBox 67"/>
              <p:cNvSpPr txBox="1"/>
              <p:nvPr/>
            </p:nvSpPr>
            <p:spPr>
              <a:xfrm>
                <a:off x="4725561" y="1384300"/>
                <a:ext cx="1244600" cy="40005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</a:rPr>
                  <a:t>ΔX =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</a:t>
                </a:r>
                <a:r>
                  <a:rPr lang="en-US" sz="2000" baseline="-25000" dirty="0" err="1">
                    <a:solidFill>
                      <a:srgbClr val="000000"/>
                    </a:solidFill>
                  </a:rPr>
                  <a:t>o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e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2259" name="Straight Connector 86"/>
              <p:cNvCxnSpPr>
                <a:cxnSpLocks noChangeShapeType="1"/>
              </p:cNvCxnSpPr>
              <p:nvPr/>
            </p:nvCxnSpPr>
            <p:spPr bwMode="auto">
              <a:xfrm flipH="1">
                <a:off x="3613150" y="1593850"/>
                <a:ext cx="52070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2260" name="Straight Connector 87"/>
              <p:cNvCxnSpPr>
                <a:cxnSpLocks noChangeShapeType="1"/>
              </p:cNvCxnSpPr>
              <p:nvPr/>
            </p:nvCxnSpPr>
            <p:spPr bwMode="auto">
              <a:xfrm>
                <a:off x="2362200" y="1593850"/>
                <a:ext cx="52070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89" name="TextBox 88"/>
              <p:cNvSpPr txBox="1"/>
              <p:nvPr/>
            </p:nvSpPr>
            <p:spPr>
              <a:xfrm>
                <a:off x="2971800" y="1384300"/>
                <a:ext cx="520700" cy="36671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>
                    <a:solidFill>
                      <a:srgbClr val="000000"/>
                    </a:solidFill>
                  </a:rPr>
                  <a:t>ΔX</a:t>
                </a:r>
              </a:p>
            </p:txBody>
          </p:sp>
        </p:grpSp>
        <p:sp>
          <p:nvSpPr>
            <p:cNvPr id="52254" name="Rectangle 91"/>
            <p:cNvSpPr>
              <a:spLocks noChangeArrowheads="1"/>
            </p:cNvSpPr>
            <p:nvPr/>
          </p:nvSpPr>
          <p:spPr bwMode="auto">
            <a:xfrm>
              <a:off x="5733753" y="1179257"/>
              <a:ext cx="3254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rPr>
                <a:t>γ</a:t>
              </a:r>
              <a:endPara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748897" y="3439908"/>
            <a:ext cx="4305300" cy="2748697"/>
            <a:chOff x="4800213" y="3619500"/>
            <a:chExt cx="4305300" cy="2748697"/>
          </a:xfrm>
        </p:grpSpPr>
        <p:sp>
          <p:nvSpPr>
            <p:cNvPr id="52251" name="TextBox 80"/>
            <p:cNvSpPr txBox="1">
              <a:spLocks noChangeArrowheads="1"/>
            </p:cNvSpPr>
            <p:nvPr/>
          </p:nvSpPr>
          <p:spPr bwMode="auto">
            <a:xfrm>
              <a:off x="5422513" y="3619500"/>
              <a:ext cx="3683000" cy="2339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b="1" dirty="0">
                  <a:solidFill>
                    <a:srgbClr val="800000"/>
                  </a:solidFill>
                </a:rPr>
                <a:t>Coarse grained properties  of molecular interactions</a:t>
              </a:r>
              <a:r>
                <a:rPr lang="en-US" sz="2000" b="1" dirty="0">
                  <a:solidFill>
                    <a:srgbClr val="000000"/>
                  </a:solidFill>
                </a:rPr>
                <a:t> </a:t>
              </a:r>
              <a:endParaRPr lang="en-US" sz="2000" dirty="0">
                <a:solidFill>
                  <a:srgbClr val="000000"/>
                </a:solidFill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d = distance constraint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Times New Roman" charset="0"/>
                </a:rPr>
                <a:t>ε</a:t>
              </a:r>
              <a:r>
                <a:rPr lang="en-US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effective energy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Times New Roman" charset="0"/>
                </a:rPr>
                <a:t>γ</a:t>
              </a:r>
              <a:r>
                <a:rPr lang="en-US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effective </a:t>
              </a:r>
              <a:r>
                <a:rPr lang="en-US" b="1" dirty="0">
                  <a:solidFill>
                    <a:srgbClr val="000000"/>
                  </a:solidFill>
                </a:rPr>
                <a:t>pure </a:t>
              </a:r>
              <a:r>
                <a:rPr lang="en-US" dirty="0">
                  <a:solidFill>
                    <a:srgbClr val="000000"/>
                  </a:solidFill>
                </a:rPr>
                <a:t>entropy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252" name="TextBox 92"/>
            <p:cNvSpPr txBox="1">
              <a:spLocks noChangeArrowheads="1"/>
            </p:cNvSpPr>
            <p:nvPr/>
          </p:nvSpPr>
          <p:spPr bwMode="auto">
            <a:xfrm>
              <a:off x="4800213" y="5537200"/>
              <a:ext cx="339808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Note: </a:t>
              </a:r>
              <a:r>
                <a:rPr lang="en-US" dirty="0" err="1">
                  <a:solidFill>
                    <a:srgbClr val="000000"/>
                  </a:solidFill>
                  <a:latin typeface="Times New Roman" charset="0"/>
                </a:rPr>
                <a:t>γ</a:t>
              </a:r>
              <a:r>
                <a:rPr lang="en-US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sz="2000" dirty="0">
                  <a:solidFill>
                    <a:srgbClr val="000000"/>
                  </a:solidFill>
                </a:rPr>
                <a:t>S/R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     </a:t>
              </a:r>
              <a:r>
                <a:rPr lang="en-US" baseline="30000" dirty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baseline="30000" dirty="0">
                  <a:solidFill>
                    <a:srgbClr val="000000"/>
                  </a:solidFill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</a:rPr>
                <a:t>R = ideal gas constant</a:t>
              </a:r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647700" y="1219200"/>
            <a:ext cx="4965700" cy="5186363"/>
            <a:chOff x="647700" y="1219200"/>
            <a:chExt cx="4965700" cy="5186363"/>
          </a:xfrm>
        </p:grpSpPr>
        <p:sp>
          <p:nvSpPr>
            <p:cNvPr id="12" name="Freeform 11"/>
            <p:cNvSpPr/>
            <p:nvPr/>
          </p:nvSpPr>
          <p:spPr bwMode="auto">
            <a:xfrm>
              <a:off x="2474913" y="2044700"/>
              <a:ext cx="1597025" cy="3390900"/>
            </a:xfrm>
            <a:custGeom>
              <a:avLst/>
              <a:gdLst>
                <a:gd name="connsiteX0" fmla="*/ 0 w 3838575"/>
                <a:gd name="connsiteY0" fmla="*/ 0 h 1114425"/>
                <a:gd name="connsiteX1" fmla="*/ 1857375 w 3838575"/>
                <a:gd name="connsiteY1" fmla="*/ 1114425 h 1114425"/>
                <a:gd name="connsiteX2" fmla="*/ 3838575 w 3838575"/>
                <a:gd name="connsiteY2" fmla="*/ 0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8575" h="1114425">
                  <a:moveTo>
                    <a:pt x="0" y="0"/>
                  </a:moveTo>
                  <a:cubicBezTo>
                    <a:pt x="608806" y="557212"/>
                    <a:pt x="1217613" y="1114425"/>
                    <a:pt x="1857375" y="1114425"/>
                  </a:cubicBezTo>
                  <a:cubicBezTo>
                    <a:pt x="2497137" y="1114425"/>
                    <a:pt x="3167856" y="557212"/>
                    <a:pt x="3838575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2242" name="Group 53"/>
            <p:cNvGrpSpPr>
              <a:grpSpLocks/>
            </p:cNvGrpSpPr>
            <p:nvPr/>
          </p:nvGrpSpPr>
          <p:grpSpPr bwMode="auto">
            <a:xfrm>
              <a:off x="647700" y="1219200"/>
              <a:ext cx="4965700" cy="5186363"/>
              <a:chOff x="647700" y="1219200"/>
              <a:chExt cx="4965700" cy="5186363"/>
            </a:xfrm>
          </p:grpSpPr>
          <p:cxnSp>
            <p:nvCxnSpPr>
              <p:cNvPr id="52243" name="Straight Connector 15"/>
              <p:cNvCxnSpPr>
                <a:cxnSpLocks noChangeShapeType="1"/>
              </p:cNvCxnSpPr>
              <p:nvPr/>
            </p:nvCxnSpPr>
            <p:spPr bwMode="auto">
              <a:xfrm rot="10800000">
                <a:off x="1016000" y="2774950"/>
                <a:ext cx="4489450" cy="1588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 type="stealth" w="lg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2244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-1116012" y="3683000"/>
                <a:ext cx="4608512" cy="14288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 type="stealth" w="lg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2245" name="Text Box 37"/>
              <p:cNvSpPr txBox="1">
                <a:spLocks noChangeArrowheads="1"/>
              </p:cNvSpPr>
              <p:nvPr/>
            </p:nvSpPr>
            <p:spPr bwMode="auto">
              <a:xfrm>
                <a:off x="647700" y="1219200"/>
                <a:ext cx="5588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b="1">
                    <a:solidFill>
                      <a:srgbClr val="000000"/>
                    </a:solidFill>
                  </a:rPr>
                  <a:t>V</a:t>
                </a:r>
              </a:p>
            </p:txBody>
          </p:sp>
          <p:cxnSp>
            <p:nvCxnSpPr>
              <p:cNvPr id="52246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1039018" y="4193382"/>
                <a:ext cx="4424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2247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1219200" y="5689600"/>
                <a:ext cx="198120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lg"/>
                <a:tailEnd type="arrow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2248" name="Text Box 37"/>
              <p:cNvSpPr txBox="1">
                <a:spLocks noChangeArrowheads="1"/>
              </p:cNvSpPr>
              <p:nvPr/>
            </p:nvSpPr>
            <p:spPr bwMode="auto">
              <a:xfrm>
                <a:off x="654050" y="2508250"/>
                <a:ext cx="4318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65" name="Text Box 37"/>
              <p:cNvSpPr txBox="1">
                <a:spLocks noChangeArrowheads="1"/>
              </p:cNvSpPr>
              <p:nvPr/>
            </p:nvSpPr>
            <p:spPr bwMode="auto">
              <a:xfrm>
                <a:off x="2063750" y="5486400"/>
                <a:ext cx="342900" cy="40005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52250" name="Text Box 37"/>
              <p:cNvSpPr txBox="1">
                <a:spLocks noChangeArrowheads="1"/>
              </p:cNvSpPr>
              <p:nvPr/>
            </p:nvSpPr>
            <p:spPr bwMode="auto">
              <a:xfrm>
                <a:off x="5054600" y="2794000"/>
                <a:ext cx="5588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b="1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531799" y="2035199"/>
            <a:ext cx="2006600" cy="1048975"/>
            <a:chOff x="6134100" y="2291759"/>
            <a:chExt cx="2006600" cy="1048975"/>
          </a:xfrm>
        </p:grpSpPr>
        <p:sp>
          <p:nvSpPr>
            <p:cNvPr id="52234" name="Oval 30"/>
            <p:cNvSpPr>
              <a:spLocks noChangeArrowheads="1"/>
            </p:cNvSpPr>
            <p:nvPr/>
          </p:nvSpPr>
          <p:spPr bwMode="auto">
            <a:xfrm flipV="1">
              <a:off x="7708900" y="2291759"/>
              <a:ext cx="431800" cy="4321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235" name="Oval 31"/>
            <p:cNvSpPr>
              <a:spLocks noChangeArrowheads="1"/>
            </p:cNvSpPr>
            <p:nvPr/>
          </p:nvSpPr>
          <p:spPr bwMode="auto">
            <a:xfrm flipV="1">
              <a:off x="6134100" y="2291759"/>
              <a:ext cx="431800" cy="4321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52236" name="Straight Connector 35"/>
            <p:cNvCxnSpPr>
              <a:cxnSpLocks noChangeShapeType="1"/>
            </p:cNvCxnSpPr>
            <p:nvPr/>
          </p:nvCxnSpPr>
          <p:spPr bwMode="auto">
            <a:xfrm flipV="1">
              <a:off x="6350000" y="2518948"/>
              <a:ext cx="1587500" cy="1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37" name="Straight Connector 40"/>
            <p:cNvCxnSpPr>
              <a:cxnSpLocks noChangeShapeType="1"/>
            </p:cNvCxnSpPr>
            <p:nvPr/>
          </p:nvCxnSpPr>
          <p:spPr bwMode="auto">
            <a:xfrm rot="16200000" flipV="1">
              <a:off x="7543493" y="2920513"/>
              <a:ext cx="78801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38" name="Straight Connector 41"/>
            <p:cNvCxnSpPr>
              <a:cxnSpLocks noChangeShapeType="1"/>
            </p:cNvCxnSpPr>
            <p:nvPr/>
          </p:nvCxnSpPr>
          <p:spPr bwMode="auto">
            <a:xfrm rot="16200000" flipV="1">
              <a:off x="5943293" y="2945933"/>
              <a:ext cx="78801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39" name="Straight Connector 43"/>
            <p:cNvCxnSpPr>
              <a:cxnSpLocks noChangeShapeType="1"/>
            </p:cNvCxnSpPr>
            <p:nvPr/>
          </p:nvCxnSpPr>
          <p:spPr bwMode="auto">
            <a:xfrm flipV="1">
              <a:off x="6350000" y="3037264"/>
              <a:ext cx="1549400" cy="1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 flipV="1">
              <a:off x="6870700" y="2787034"/>
              <a:ext cx="520700" cy="519113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86302" y="1321247"/>
            <a:ext cx="250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By how much will this pair of atoms wiggle?</a:t>
            </a:r>
          </a:p>
        </p:txBody>
      </p:sp>
    </p:spTree>
    <p:extLst>
      <p:ext uri="{BB962C8B-B14F-4D97-AF65-F5344CB8AC3E}">
        <p14:creationId xmlns:p14="http://schemas.microsoft.com/office/powerpoint/2010/main" val="25547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cs typeface="ＭＳ Ｐゴシック" charset="0"/>
              </a:rPr>
              <a:t>Simple Theory of Protein Folding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Application of Maxwell constraint counting</a:t>
            </a:r>
            <a:endParaRPr lang="en-US" sz="2000" b="1" dirty="0">
              <a:solidFill>
                <a:srgbClr val="DCEC2B"/>
              </a:solidFill>
            </a:endParaRPr>
          </a:p>
        </p:txBody>
      </p:sp>
      <p:grpSp>
        <p:nvGrpSpPr>
          <p:cNvPr id="174083" name="Group 3"/>
          <p:cNvGrpSpPr>
            <a:grpSpLocks/>
          </p:cNvGrpSpPr>
          <p:nvPr/>
        </p:nvGrpSpPr>
        <p:grpSpPr bwMode="auto">
          <a:xfrm>
            <a:off x="1025525" y="1409700"/>
            <a:ext cx="7242175" cy="5026025"/>
            <a:chOff x="134" y="0"/>
            <a:chExt cx="5482" cy="4183"/>
          </a:xfrm>
        </p:grpSpPr>
        <p:pic>
          <p:nvPicPr>
            <p:cNvPr id="1740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473"/>
              <a:ext cx="1710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408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377"/>
              <a:ext cx="1806" cy="1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408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65"/>
              <a:ext cx="1872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4087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361"/>
              <a:ext cx="1728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181" y="624"/>
              <a:ext cx="113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PROTEIN G</a:t>
              </a:r>
              <a:r>
                <a:rPr lang="en-US" sz="1800"/>
                <a:t> </a:t>
              </a:r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4262" y="96"/>
              <a:ext cx="56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zoom</a:t>
              </a:r>
            </a:p>
          </p:txBody>
        </p:sp>
        <p:sp>
          <p:nvSpPr>
            <p:cNvPr id="174090" name="Text Box 10"/>
            <p:cNvSpPr txBox="1">
              <a:spLocks noChangeArrowheads="1"/>
            </p:cNvSpPr>
            <p:nvPr/>
          </p:nvSpPr>
          <p:spPr bwMode="auto">
            <a:xfrm>
              <a:off x="134" y="3024"/>
              <a:ext cx="101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66"/>
                  </a:solidFill>
                </a:rPr>
                <a:t>UBIQUITIN</a:t>
              </a:r>
            </a:p>
          </p:txBody>
        </p:sp>
        <p:sp>
          <p:nvSpPr>
            <p:cNvPr id="174091" name="Text Box 11"/>
            <p:cNvSpPr txBox="1">
              <a:spLocks noChangeArrowheads="1"/>
            </p:cNvSpPr>
            <p:nvPr/>
          </p:nvSpPr>
          <p:spPr bwMode="auto">
            <a:xfrm>
              <a:off x="4176" y="2377"/>
              <a:ext cx="56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zoom</a:t>
              </a:r>
            </a:p>
          </p:txBody>
        </p:sp>
        <p:sp>
          <p:nvSpPr>
            <p:cNvPr id="174092" name="Text Box 12"/>
            <p:cNvSpPr txBox="1">
              <a:spLocks noChangeArrowheads="1"/>
            </p:cNvSpPr>
            <p:nvPr/>
          </p:nvSpPr>
          <p:spPr bwMode="auto">
            <a:xfrm>
              <a:off x="134" y="1105"/>
              <a:ext cx="1173" cy="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U_sol = -3.56</a:t>
              </a:r>
            </a:p>
            <a:p>
              <a:endParaRPr lang="en-US" sz="1800"/>
            </a:p>
            <a:p>
              <a:r>
                <a:rPr lang="en-US" sz="1800"/>
                <a:t>% ind. = 12  </a:t>
              </a:r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192" y="3385"/>
              <a:ext cx="1173" cy="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U_sol = -2.41</a:t>
              </a:r>
            </a:p>
            <a:p>
              <a:endParaRPr lang="en-US" sz="1800"/>
            </a:p>
            <a:p>
              <a:r>
                <a:rPr lang="en-US" sz="1800"/>
                <a:t>% ind. = 12 </a:t>
              </a:r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5328" y="352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V="1">
              <a:off x="5328" y="3529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6" name="Text Box 16"/>
            <p:cNvSpPr txBox="1">
              <a:spLocks noChangeArrowheads="1"/>
            </p:cNvSpPr>
            <p:nvPr/>
          </p:nvSpPr>
          <p:spPr bwMode="auto">
            <a:xfrm>
              <a:off x="4464" y="3674"/>
              <a:ext cx="71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offset = 3.6</a:t>
              </a:r>
            </a:p>
          </p:txBody>
        </p:sp>
        <p:sp>
          <p:nvSpPr>
            <p:cNvPr id="174097" name="Line 17"/>
            <p:cNvSpPr>
              <a:spLocks noChangeShapeType="1"/>
            </p:cNvSpPr>
            <p:nvPr/>
          </p:nvSpPr>
          <p:spPr bwMode="auto">
            <a:xfrm flipV="1">
              <a:off x="1200" y="79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8" name="Line 18"/>
            <p:cNvSpPr>
              <a:spLocks noChangeShapeType="1"/>
            </p:cNvSpPr>
            <p:nvPr/>
          </p:nvSpPr>
          <p:spPr bwMode="auto">
            <a:xfrm>
              <a:off x="1152" y="3145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9" name="Text Box 19"/>
            <p:cNvSpPr txBox="1">
              <a:spLocks noChangeArrowheads="1"/>
            </p:cNvSpPr>
            <p:nvPr/>
          </p:nvSpPr>
          <p:spPr bwMode="auto">
            <a:xfrm>
              <a:off x="134" y="0"/>
              <a:ext cx="303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Cp curves: dots – experimental points</a:t>
              </a:r>
            </a:p>
          </p:txBody>
        </p:sp>
      </p:grpSp>
      <p:sp>
        <p:nvSpPr>
          <p:cNvPr id="174100" name="Rectangle 20"/>
          <p:cNvSpPr>
            <a:spLocks noChangeArrowheads="1"/>
          </p:cNvSpPr>
          <p:nvPr/>
        </p:nvSpPr>
        <p:spPr bwMode="auto">
          <a:xfrm>
            <a:off x="1158875" y="5443538"/>
            <a:ext cx="1762125" cy="1100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947738" y="2684463"/>
            <a:ext cx="1762125" cy="1100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366889" y="3885142"/>
            <a:ext cx="4151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err="1">
                <a:cs typeface="ＭＳ Ｐゴシック" charset="0"/>
              </a:rPr>
              <a:t>Vorov</a:t>
            </a:r>
            <a:r>
              <a:rPr lang="en-US" dirty="0">
                <a:cs typeface="ＭＳ Ｐゴシック" charset="0"/>
              </a:rPr>
              <a:t>, et. al., </a:t>
            </a:r>
            <a:r>
              <a:rPr lang="en-US" dirty="0"/>
              <a:t>Biophysical Journal,  </a:t>
            </a:r>
            <a:r>
              <a:rPr lang="en-US" b="1" dirty="0"/>
              <a:t>100</a:t>
            </a:r>
            <a:r>
              <a:rPr lang="en-US" dirty="0"/>
              <a:t>:1129-38 (2011) </a:t>
            </a:r>
            <a:endParaRPr lang="en-US" dirty="0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25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26" name="Picture 22" descr="Land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373188"/>
            <a:ext cx="7316787" cy="533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5127" name="Line 23"/>
          <p:cNvSpPr>
            <a:spLocks noChangeShapeType="1"/>
          </p:cNvSpPr>
          <p:nvPr/>
        </p:nvSpPr>
        <p:spPr bwMode="auto">
          <a:xfrm>
            <a:off x="1625600" y="5334000"/>
            <a:ext cx="6337300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4794250" y="3733800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 &lt; T</a:t>
            </a:r>
            <a:r>
              <a:rPr lang="en-US" sz="2400" baseline="-25000"/>
              <a:t>m</a:t>
            </a:r>
            <a:endParaRPr lang="en-US" sz="1800"/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V="1">
            <a:off x="3873500" y="3987800"/>
            <a:ext cx="1016000" cy="8445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0" name="Text Box 26"/>
          <p:cNvSpPr txBox="1">
            <a:spLocks noChangeArrowheads="1"/>
          </p:cNvSpPr>
          <p:nvPr/>
        </p:nvSpPr>
        <p:spPr bwMode="auto">
          <a:xfrm>
            <a:off x="4787900" y="3276600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219F36"/>
                </a:solidFill>
              </a:rPr>
              <a:t>T = T</a:t>
            </a:r>
            <a:r>
              <a:rPr lang="en-US" sz="2400" baseline="-25000">
                <a:solidFill>
                  <a:srgbClr val="219F36"/>
                </a:solidFill>
              </a:rPr>
              <a:t>m</a:t>
            </a:r>
            <a:endParaRPr lang="en-US" sz="1800">
              <a:solidFill>
                <a:srgbClr val="219F36"/>
              </a:solidFill>
            </a:endParaRPr>
          </a:p>
        </p:txBody>
      </p: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4794250" y="2857500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T &gt; T</a:t>
            </a:r>
            <a:r>
              <a:rPr lang="en-US" sz="2400" baseline="-25000">
                <a:solidFill>
                  <a:srgbClr val="FF0000"/>
                </a:solidFill>
              </a:rPr>
              <a:t>m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75132" name="Line 28"/>
          <p:cNvSpPr>
            <a:spLocks noChangeShapeType="1"/>
          </p:cNvSpPr>
          <p:nvPr/>
        </p:nvSpPr>
        <p:spPr bwMode="auto">
          <a:xfrm flipV="1">
            <a:off x="3797300" y="3535363"/>
            <a:ext cx="1085850" cy="903287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4" name="Line 30"/>
          <p:cNvSpPr>
            <a:spLocks noChangeShapeType="1"/>
          </p:cNvSpPr>
          <p:nvPr/>
        </p:nvSpPr>
        <p:spPr bwMode="auto">
          <a:xfrm flipV="1">
            <a:off x="3759200" y="3116263"/>
            <a:ext cx="1123950" cy="935037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5" name="Text Box 31"/>
          <p:cNvSpPr txBox="1">
            <a:spLocks noChangeArrowheads="1"/>
          </p:cNvSpPr>
          <p:nvPr/>
        </p:nvSpPr>
        <p:spPr bwMode="auto">
          <a:xfrm>
            <a:off x="2622550" y="1089025"/>
            <a:ext cx="5408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transition state defined by the rigidity transition</a:t>
            </a:r>
          </a:p>
        </p:txBody>
      </p:sp>
      <p:sp>
        <p:nvSpPr>
          <p:cNvPr id="175136" name="Text Box 32"/>
          <p:cNvSpPr txBox="1">
            <a:spLocks noChangeArrowheads="1"/>
          </p:cNvSpPr>
          <p:nvPr/>
        </p:nvSpPr>
        <p:spPr bwMode="auto">
          <a:xfrm>
            <a:off x="1666875" y="19939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flexible</a:t>
            </a:r>
          </a:p>
        </p:txBody>
      </p:sp>
      <p:sp>
        <p:nvSpPr>
          <p:cNvPr id="175138" name="Line 34"/>
          <p:cNvSpPr>
            <a:spLocks noChangeShapeType="1"/>
          </p:cNvSpPr>
          <p:nvPr/>
        </p:nvSpPr>
        <p:spPr bwMode="auto">
          <a:xfrm>
            <a:off x="2743200" y="1471613"/>
            <a:ext cx="0" cy="11604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Text Box 35"/>
          <p:cNvSpPr txBox="1">
            <a:spLocks noChangeArrowheads="1"/>
          </p:cNvSpPr>
          <p:nvPr/>
        </p:nvSpPr>
        <p:spPr bwMode="auto">
          <a:xfrm>
            <a:off x="4714875" y="19939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171B8C"/>
                </a:solidFill>
              </a:rPr>
              <a:t>rigid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9492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Rigidity is a Universal Mechanism for Protein Folding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Mean field approximation for network rigidity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148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321608" y="1375479"/>
            <a:ext cx="8479212" cy="4093428"/>
          </a:xfrm>
          <a:prstGeom prst="rect">
            <a:avLst/>
          </a:prstGeom>
          <a:solidFill>
            <a:srgbClr val="FFFF99">
              <a:alpha val="7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Maxwell constraint counting serves as a mean field approximation for the DCM that simplifies solving for network rigidity to a counting problem that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can be solved using a transfer matrix method for any shaped 3D object!</a:t>
            </a:r>
          </a:p>
          <a:p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The essential link between network rigidity, conformational entropy and mixing entropy in the accessible constraint arrangements is captured. 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In the mean field limit, the transition state is largely controlled by the rigidity transition, leading to a simple two-state process.  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The predicted barrier height is higher than it should be, indicating the nucleation process of a folding core depends on fluctuations in how rigidity is distributed throughout protein structure.    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DCM within Maxwell Constraint Counting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Some conclusions on the transfer matrix method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222" y="5672671"/>
            <a:ext cx="8057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O.K. </a:t>
            </a:r>
            <a:r>
              <a:rPr lang="en-US" dirty="0" err="1"/>
              <a:t>Vorov</a:t>
            </a:r>
            <a:r>
              <a:rPr lang="en-US" dirty="0"/>
              <a:t>, D.R. </a:t>
            </a:r>
            <a:r>
              <a:rPr lang="en-US" dirty="0" err="1"/>
              <a:t>Livesay</a:t>
            </a:r>
            <a:r>
              <a:rPr lang="en-US" dirty="0"/>
              <a:t> and </a:t>
            </a:r>
            <a:r>
              <a:rPr lang="en-US" b="1" dirty="0"/>
              <a:t>D.J. Jacobs</a:t>
            </a:r>
            <a:r>
              <a:rPr lang="en-US" dirty="0"/>
              <a:t>, </a:t>
            </a:r>
            <a:r>
              <a:rPr lang="en-US" i="1" dirty="0" err="1"/>
              <a:t>Nonadditivity</a:t>
            </a:r>
            <a:r>
              <a:rPr lang="en-US" i="1" dirty="0"/>
              <a:t> in Conformational Entropy Upon Molecular </a:t>
            </a:r>
            <a:r>
              <a:rPr lang="en-US" i="1" dirty="0" err="1"/>
              <a:t>Rigidification</a:t>
            </a:r>
            <a:r>
              <a:rPr lang="en-US" i="1" dirty="0"/>
              <a:t> Reveals a Universal Mechanism for Affecting Folding </a:t>
            </a:r>
            <a:r>
              <a:rPr lang="en-US" i="1" dirty="0" err="1"/>
              <a:t>Cooperativity</a:t>
            </a:r>
            <a:r>
              <a:rPr lang="en-US" dirty="0"/>
              <a:t>, Biophysical Journal,  </a:t>
            </a:r>
            <a:r>
              <a:rPr lang="en-US" b="1" dirty="0"/>
              <a:t>100</a:t>
            </a:r>
            <a:r>
              <a:rPr lang="en-US" dirty="0"/>
              <a:t>:1129-38 (2011).</a:t>
            </a:r>
          </a:p>
        </p:txBody>
      </p:sp>
    </p:spTree>
    <p:extLst>
      <p:ext uri="{BB962C8B-B14F-4D97-AF65-F5344CB8AC3E}">
        <p14:creationId xmlns:p14="http://schemas.microsoft.com/office/powerpoint/2010/main" val="2053440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Exact Solution for alpha-helix to coil transition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Free energy decomposition and DCM parameterization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 descr="Screen Shot 2015-05-25 at 5.0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2" y="1133866"/>
            <a:ext cx="8159262" cy="54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1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796925" y="1257300"/>
            <a:ext cx="6115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Each residue is allowed to be in two conformational states:</a:t>
            </a:r>
          </a:p>
          <a:p>
            <a:r>
              <a:rPr lang="en-US"/>
              <a:t>Let a </a:t>
            </a:r>
            <a:r>
              <a:rPr lang="en-US">
                <a:sym typeface="Symbol" charset="0"/>
              </a:rPr>
              <a:t> alpha helical conformation</a:t>
            </a:r>
          </a:p>
          <a:p>
            <a:r>
              <a:rPr lang="en-US">
                <a:sym typeface="Symbol" charset="0"/>
              </a:rPr>
              <a:t>Let c  coil conformation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795338" y="2274888"/>
            <a:ext cx="5900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Polypeptide chain </a:t>
            </a:r>
            <a:r>
              <a:rPr lang="en-US" sz="2400">
                <a:latin typeface="Symbol" charset="0"/>
                <a:cs typeface="Arial" charset="0"/>
              </a:rPr>
              <a:t>→</a:t>
            </a:r>
            <a:r>
              <a:rPr lang="en-US">
                <a:cs typeface="Arial" charset="0"/>
              </a:rPr>
              <a:t> ccaacaaacaaaaaaccaaaaaccccc</a:t>
            </a:r>
            <a:r>
              <a:rPr lang="en-US"/>
              <a:t> </a:t>
            </a:r>
          </a:p>
        </p:txBody>
      </p:sp>
      <p:grpSp>
        <p:nvGrpSpPr>
          <p:cNvPr id="80915" name="Group 19"/>
          <p:cNvGrpSpPr>
            <a:grpSpLocks/>
          </p:cNvGrpSpPr>
          <p:nvPr/>
        </p:nvGrpSpPr>
        <p:grpSpPr bwMode="auto">
          <a:xfrm>
            <a:off x="1246188" y="2895600"/>
            <a:ext cx="2420937" cy="1119188"/>
            <a:chOff x="785" y="1824"/>
            <a:chExt cx="1525" cy="705"/>
          </a:xfrm>
        </p:grpSpPr>
        <p:sp>
          <p:nvSpPr>
            <p:cNvPr id="80903" name="Text Box 7"/>
            <p:cNvSpPr txBox="1">
              <a:spLocks noChangeArrowheads="1"/>
            </p:cNvSpPr>
            <p:nvPr/>
          </p:nvSpPr>
          <p:spPr bwMode="auto">
            <a:xfrm>
              <a:off x="893" y="1824"/>
              <a:ext cx="1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Constraint types:</a:t>
              </a:r>
            </a:p>
          </p:txBody>
        </p:sp>
        <p:sp>
          <p:nvSpPr>
            <p:cNvPr id="80904" name="Text Box 8"/>
            <p:cNvSpPr txBox="1">
              <a:spLocks noChangeArrowheads="1"/>
            </p:cNvSpPr>
            <p:nvPr/>
          </p:nvSpPr>
          <p:spPr bwMode="auto">
            <a:xfrm>
              <a:off x="785" y="2051"/>
              <a:ext cx="15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Native torsion: (</a:t>
              </a:r>
              <a:r>
                <a:rPr lang="en-US" dirty="0" err="1"/>
                <a:t>V</a:t>
              </a:r>
              <a:r>
                <a:rPr lang="en-US" baseline="-25000" dirty="0" err="1"/>
                <a:t>a</a:t>
              </a:r>
              <a:r>
                <a:rPr lang="en-US" dirty="0"/>
                <a:t>, 2</a:t>
              </a:r>
              <a:r>
                <a:rPr lang="en-US" dirty="0">
                  <a:sym typeface="Symbol" charset="0"/>
                </a:rPr>
                <a:t></a:t>
              </a:r>
              <a:r>
                <a:rPr lang="en-US" baseline="-25000" dirty="0">
                  <a:sym typeface="Symbol" charset="0"/>
                </a:rPr>
                <a:t>a</a:t>
              </a:r>
              <a:r>
                <a:rPr lang="en-US" dirty="0">
                  <a:sym typeface="Symbol" charset="0"/>
                </a:rPr>
                <a:t>)</a:t>
              </a:r>
            </a:p>
          </p:txBody>
        </p:sp>
        <p:sp>
          <p:nvSpPr>
            <p:cNvPr id="80905" name="Text Box 9"/>
            <p:cNvSpPr txBox="1">
              <a:spLocks noChangeArrowheads="1"/>
            </p:cNvSpPr>
            <p:nvPr/>
          </p:nvSpPr>
          <p:spPr bwMode="auto">
            <a:xfrm>
              <a:off x="929" y="2298"/>
              <a:ext cx="13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Coil torsion: (</a:t>
              </a:r>
              <a:r>
                <a:rPr lang="en-US" dirty="0" err="1"/>
                <a:t>V</a:t>
              </a:r>
              <a:r>
                <a:rPr lang="en-US" baseline="-25000" dirty="0" err="1"/>
                <a:t>c</a:t>
              </a:r>
              <a:r>
                <a:rPr lang="en-US" dirty="0"/>
                <a:t>, 2</a:t>
              </a:r>
              <a:r>
                <a:rPr lang="en-US" dirty="0">
                  <a:sym typeface="Symbol" charset="0"/>
                </a:rPr>
                <a:t></a:t>
              </a:r>
              <a:r>
                <a:rPr lang="en-US" baseline="-25000" dirty="0">
                  <a:sym typeface="Symbol" charset="0"/>
                </a:rPr>
                <a:t>c</a:t>
              </a:r>
              <a:r>
                <a:rPr lang="en-US" dirty="0">
                  <a:sym typeface="Symbol" charset="0"/>
                </a:rPr>
                <a:t>)</a:t>
              </a:r>
            </a:p>
          </p:txBody>
        </p:sp>
      </p:grp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846138" y="1912938"/>
            <a:ext cx="5572125" cy="2536825"/>
            <a:chOff x="533" y="1205"/>
            <a:chExt cx="3510" cy="1598"/>
          </a:xfrm>
        </p:grpSpPr>
        <p:sp>
          <p:nvSpPr>
            <p:cNvPr id="80906" name="Text Box 10"/>
            <p:cNvSpPr txBox="1">
              <a:spLocks noChangeArrowheads="1"/>
            </p:cNvSpPr>
            <p:nvPr/>
          </p:nvSpPr>
          <p:spPr bwMode="auto">
            <a:xfrm>
              <a:off x="533" y="2572"/>
              <a:ext cx="3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H-bonding i to i+4: (U</a:t>
              </a:r>
              <a:r>
                <a:rPr lang="en-US" baseline="-25000"/>
                <a:t>xyz</a:t>
              </a:r>
              <a:r>
                <a:rPr lang="en-US"/>
                <a:t>, </a:t>
              </a:r>
              <a:r>
                <a:rPr lang="en-US">
                  <a:sym typeface="Symbol" charset="0"/>
                </a:rPr>
                <a:t></a:t>
              </a:r>
              <a:r>
                <a:rPr lang="en-US" baseline="-25000">
                  <a:sym typeface="Symbol" charset="0"/>
                </a:rPr>
                <a:t>xyz</a:t>
              </a:r>
              <a:r>
                <a:rPr lang="en-US">
                  <a:sym typeface="Symbol" charset="0"/>
                </a:rPr>
                <a:t>)      where x,y,z = a or c</a:t>
              </a:r>
            </a:p>
          </p:txBody>
        </p:sp>
        <p:sp>
          <p:nvSpPr>
            <p:cNvPr id="80907" name="Text Box 11"/>
            <p:cNvSpPr txBox="1">
              <a:spLocks noChangeArrowheads="1"/>
            </p:cNvSpPr>
            <p:nvPr/>
          </p:nvSpPr>
          <p:spPr bwMode="auto">
            <a:xfrm>
              <a:off x="2867" y="1205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80908" name="Text Box 12"/>
            <p:cNvSpPr txBox="1">
              <a:spLocks noChangeArrowheads="1"/>
            </p:cNvSpPr>
            <p:nvPr/>
          </p:nvSpPr>
          <p:spPr bwMode="auto">
            <a:xfrm>
              <a:off x="3101" y="1205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i+4</a:t>
              </a:r>
            </a:p>
          </p:txBody>
        </p:sp>
        <p:sp>
          <p:nvSpPr>
            <p:cNvPr id="80909" name="Line 13"/>
            <p:cNvSpPr>
              <a:spLocks noChangeShapeType="1"/>
            </p:cNvSpPr>
            <p:nvPr/>
          </p:nvSpPr>
          <p:spPr bwMode="auto">
            <a:xfrm>
              <a:off x="2982" y="1499"/>
              <a:ext cx="2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Line 14"/>
            <p:cNvSpPr>
              <a:spLocks noChangeShapeType="1"/>
            </p:cNvSpPr>
            <p:nvPr/>
          </p:nvSpPr>
          <p:spPr bwMode="auto">
            <a:xfrm flipV="1">
              <a:off x="2939" y="1390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 flipV="1">
              <a:off x="3228" y="1390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923" name="Group 27"/>
          <p:cNvGrpSpPr>
            <a:grpSpLocks/>
          </p:cNvGrpSpPr>
          <p:nvPr/>
        </p:nvGrpSpPr>
        <p:grpSpPr bwMode="auto">
          <a:xfrm>
            <a:off x="560388" y="2670175"/>
            <a:ext cx="6578600" cy="2320925"/>
            <a:chOff x="353" y="1682"/>
            <a:chExt cx="4144" cy="1462"/>
          </a:xfrm>
        </p:grpSpPr>
        <p:grpSp>
          <p:nvGrpSpPr>
            <p:cNvPr id="80917" name="Group 21"/>
            <p:cNvGrpSpPr>
              <a:grpSpLocks/>
            </p:cNvGrpSpPr>
            <p:nvPr/>
          </p:nvGrpSpPr>
          <p:grpSpPr bwMode="auto">
            <a:xfrm>
              <a:off x="353" y="2894"/>
              <a:ext cx="4144" cy="250"/>
              <a:chOff x="353" y="2894"/>
              <a:chExt cx="4144" cy="250"/>
            </a:xfrm>
          </p:grpSpPr>
          <p:sp>
            <p:nvSpPr>
              <p:cNvPr id="80912" name="Text Box 16"/>
              <p:cNvSpPr txBox="1">
                <a:spLocks noChangeArrowheads="1"/>
              </p:cNvSpPr>
              <p:nvPr/>
            </p:nvSpPr>
            <p:spPr bwMode="auto">
              <a:xfrm>
                <a:off x="353" y="2901"/>
                <a:ext cx="17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H-bonding to solvent: U</a:t>
                </a:r>
                <a:r>
                  <a:rPr lang="en-US" baseline="-25000"/>
                  <a:t>o</a:t>
                </a:r>
                <a:endParaRPr lang="en-US">
                  <a:sym typeface="Symbol" charset="0"/>
                </a:endParaRPr>
              </a:p>
            </p:txBody>
          </p:sp>
          <p:sp>
            <p:nvSpPr>
              <p:cNvPr id="80913" name="Text Box 17"/>
              <p:cNvSpPr txBox="1">
                <a:spLocks noChangeArrowheads="1"/>
              </p:cNvSpPr>
              <p:nvPr/>
            </p:nvSpPr>
            <p:spPr bwMode="auto">
              <a:xfrm>
                <a:off x="2273" y="2894"/>
                <a:ext cx="22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No </a:t>
                </a:r>
                <a:r>
                  <a:rPr lang="en-US" sz="2000">
                    <a:solidFill>
                      <a:srgbClr val="FF0000"/>
                    </a:solidFill>
                    <a:sym typeface="Symbol" charset="0"/>
                  </a:rPr>
                  <a:t></a:t>
                </a:r>
                <a:r>
                  <a:rPr lang="en-US" baseline="-25000">
                    <a:solidFill>
                      <a:srgbClr val="FF0000"/>
                    </a:solidFill>
                    <a:sym typeface="Symbol" charset="0"/>
                  </a:rPr>
                  <a:t>o  </a:t>
                </a:r>
                <a:r>
                  <a:rPr lang="en-US">
                    <a:solidFill>
                      <a:srgbClr val="FF0000"/>
                    </a:solidFill>
                    <a:sym typeface="Symbol" charset="0"/>
                  </a:rPr>
                  <a:t>because solvent is mobile</a:t>
                </a:r>
                <a:endParaRPr lang="en-US" baseline="-25000">
                  <a:solidFill>
                    <a:srgbClr val="FF0000"/>
                  </a:solidFill>
                  <a:sym typeface="Symbol" charset="0"/>
                </a:endParaRPr>
              </a:p>
            </p:txBody>
          </p:sp>
        </p:grpSp>
        <p:sp>
          <p:nvSpPr>
            <p:cNvPr id="80920" name="Line 24"/>
            <p:cNvSpPr>
              <a:spLocks noChangeShapeType="1"/>
            </p:cNvSpPr>
            <p:nvPr/>
          </p:nvSpPr>
          <p:spPr bwMode="auto">
            <a:xfrm flipH="1">
              <a:off x="3346" y="1682"/>
              <a:ext cx="55" cy="11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 rot="17121407" flipH="1">
              <a:off x="3738" y="1672"/>
              <a:ext cx="55" cy="11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Exact Solution for alpha-helix to coil transition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Free energy decomposition and DCM parameterization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556" y="5446891"/>
            <a:ext cx="8678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D.J. Jacobs, S. </a:t>
            </a:r>
            <a:r>
              <a:rPr lang="en-US" dirty="0" err="1"/>
              <a:t>Dallakayan</a:t>
            </a:r>
            <a:r>
              <a:rPr lang="en-US" dirty="0"/>
              <a:t>, G.G. Wood and  A. </a:t>
            </a:r>
            <a:r>
              <a:rPr lang="en-US" dirty="0" err="1"/>
              <a:t>Heckathorne</a:t>
            </a:r>
            <a:r>
              <a:rPr lang="en-US" dirty="0"/>
              <a:t>, </a:t>
            </a:r>
            <a:r>
              <a:rPr lang="en-US" i="1" dirty="0"/>
              <a:t>Network rigidity at finite temperature: Relationships between thermodynamic stability, the </a:t>
            </a:r>
            <a:r>
              <a:rPr lang="en-US" i="1" dirty="0" err="1"/>
              <a:t>nonadditivity</a:t>
            </a:r>
            <a:r>
              <a:rPr lang="en-US" i="1" dirty="0"/>
              <a:t> of entropy, and </a:t>
            </a:r>
            <a:r>
              <a:rPr lang="en-US" i="1" dirty="0" err="1"/>
              <a:t>cooperativity</a:t>
            </a:r>
            <a:r>
              <a:rPr lang="en-US" i="1" dirty="0"/>
              <a:t> in molecular systems</a:t>
            </a:r>
            <a:r>
              <a:rPr lang="en-US" dirty="0"/>
              <a:t>. Physical Review E. </a:t>
            </a:r>
            <a:r>
              <a:rPr lang="en-US" b="1" dirty="0"/>
              <a:t>68</a:t>
            </a:r>
            <a:r>
              <a:rPr lang="en-US" dirty="0"/>
              <a:t>:061109 1-21 (2003).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6" name="Picture 6" descr="Ohcrot"/>
          <p:cNvPicPr>
            <a:picLocks noChangeAspect="1" noChangeArrowheads="1"/>
          </p:cNvPicPr>
          <p:nvPr/>
        </p:nvPicPr>
        <p:blipFill>
          <a:blip r:embed="rId2">
            <a:lum bright="-14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46" y="1533525"/>
            <a:ext cx="664845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1035758" y="1304925"/>
            <a:ext cx="7270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charset="0"/>
              </a:rPr>
              <a:t>DATA:</a:t>
            </a:r>
            <a:r>
              <a:rPr lang="en-US" dirty="0">
                <a:latin typeface="Times New Roman" charset="0"/>
              </a:rPr>
              <a:t> A. </a:t>
            </a:r>
            <a:r>
              <a:rPr lang="en-US" dirty="0" err="1">
                <a:latin typeface="Times New Roman" charset="0"/>
              </a:rPr>
              <a:t>Mitsutake</a:t>
            </a:r>
            <a:r>
              <a:rPr lang="en-US" dirty="0">
                <a:latin typeface="Times New Roman" charset="0"/>
              </a:rPr>
              <a:t> and Y. Okamoto, Chem. Phys. </a:t>
            </a:r>
            <a:r>
              <a:rPr lang="en-US" dirty="0" err="1">
                <a:latin typeface="Times New Roman" charset="0"/>
              </a:rPr>
              <a:t>Lett</a:t>
            </a:r>
            <a:r>
              <a:rPr lang="en-US" dirty="0">
                <a:latin typeface="Times New Roman" charset="0"/>
              </a:rPr>
              <a:t>. 309, 95-100 (1999)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Exact Solution for alpha-helix to coil transition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Helix to Coil transition in </a:t>
            </a:r>
            <a:r>
              <a:rPr lang="en-US" sz="2000" b="1" dirty="0" err="1">
                <a:solidFill>
                  <a:srgbClr val="FFFF00"/>
                </a:solidFill>
                <a:latin typeface="Arial"/>
                <a:cs typeface="Arial"/>
              </a:rPr>
              <a:t>polyalanine</a:t>
            </a: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 (gas and aqueous solution)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308225" y="6296025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890" y="2751667"/>
            <a:ext cx="1947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The DCM quantitatively describes the alpha-helix to coil transition in different types of environments markedly well. </a:t>
            </a:r>
          </a:p>
        </p:txBody>
      </p:sp>
    </p:spTree>
    <p:extLst>
      <p:ext uri="{BB962C8B-B14F-4D97-AF65-F5344CB8AC3E}">
        <p14:creationId xmlns:p14="http://schemas.microsoft.com/office/powerpoint/2010/main" val="4060913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4" name="Picture 8" descr="Hhcrot"/>
          <p:cNvPicPr>
            <a:picLocks noChangeAspect="1" noChangeArrowheads="1"/>
          </p:cNvPicPr>
          <p:nvPr/>
        </p:nvPicPr>
        <p:blipFill>
          <a:blip r:embed="rId2">
            <a:lum bright="-14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42" y="1328738"/>
            <a:ext cx="66802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820210" y="1204913"/>
            <a:ext cx="7739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charset="0"/>
              </a:rPr>
              <a:t>DATA:</a:t>
            </a:r>
            <a:r>
              <a:rPr lang="en-US" dirty="0">
                <a:latin typeface="Times New Roman" charset="0"/>
              </a:rPr>
              <a:t> Y. </a:t>
            </a:r>
            <a:r>
              <a:rPr lang="en-US" dirty="0" err="1">
                <a:latin typeface="Times New Roman" charset="0"/>
              </a:rPr>
              <a:t>Peng</a:t>
            </a:r>
            <a:r>
              <a:rPr lang="en-US" dirty="0">
                <a:latin typeface="Times New Roman" charset="0"/>
              </a:rPr>
              <a:t>, U.H.E. </a:t>
            </a:r>
            <a:r>
              <a:rPr lang="en-US" dirty="0" err="1">
                <a:latin typeface="Times New Roman" charset="0"/>
              </a:rPr>
              <a:t>Hansmann</a:t>
            </a:r>
            <a:r>
              <a:rPr lang="en-US" dirty="0">
                <a:latin typeface="Times New Roman" charset="0"/>
              </a:rPr>
              <a:t>, N.A. </a:t>
            </a:r>
            <a:r>
              <a:rPr lang="en-US" dirty="0" err="1">
                <a:latin typeface="Times New Roman" charset="0"/>
              </a:rPr>
              <a:t>Alves</a:t>
            </a:r>
            <a:r>
              <a:rPr lang="en-US" dirty="0">
                <a:latin typeface="Times New Roman" charset="0"/>
              </a:rPr>
              <a:t>, J. Chem. Phys. 118, 2374 (2003)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Exact Solution for alpha-helix to coil transition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Helix to Coil transition in </a:t>
            </a:r>
            <a:r>
              <a:rPr lang="en-US" sz="2000" b="1" dirty="0" err="1">
                <a:solidFill>
                  <a:srgbClr val="FFFF00"/>
                </a:solidFill>
                <a:latin typeface="Arial"/>
                <a:cs typeface="Arial"/>
              </a:rPr>
              <a:t>polyalanine</a:t>
            </a: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 (size dependence)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308225" y="6296025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890" y="2751667"/>
            <a:ext cx="194733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The DCM quantitatively describes the alpha-helix to coil transition size dependence well.</a:t>
            </a:r>
          </a:p>
        </p:txBody>
      </p:sp>
    </p:spTree>
    <p:extLst>
      <p:ext uri="{BB962C8B-B14F-4D97-AF65-F5344CB8AC3E}">
        <p14:creationId xmlns:p14="http://schemas.microsoft.com/office/powerpoint/2010/main" val="501302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6" name="Picture 6" descr="lifson3"/>
          <p:cNvPicPr>
            <a:picLocks noChangeAspect="1" noChangeArrowheads="1"/>
          </p:cNvPicPr>
          <p:nvPr/>
        </p:nvPicPr>
        <p:blipFill>
          <a:blip r:embed="rId2">
            <a:lum bright="-14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30" y="1320800"/>
            <a:ext cx="7096125" cy="49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2308225" y="6296025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Comparing DCM to the Classic </a:t>
            </a:r>
            <a:r>
              <a:rPr lang="en-US" sz="2400" b="1" dirty="0" err="1">
                <a:solidFill>
                  <a:schemeClr val="bg1"/>
                </a:solidFill>
                <a:latin typeface="Arial"/>
                <a:cs typeface="Arial"/>
              </a:rPr>
              <a:t>Lifson-Roig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 Model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 err="1">
                <a:solidFill>
                  <a:srgbClr val="FFFF00"/>
                </a:solidFill>
                <a:latin typeface="Arial"/>
                <a:cs typeface="Arial"/>
              </a:rPr>
              <a:t>Lifson-Roig</a:t>
            </a: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 model does not describe the helix-coil transition correctly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6142" y="2682873"/>
            <a:ext cx="2231804" cy="1477328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The LRM fails to predict the N=10 case when its free parameters are fitted to the N=30 case.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922254" y="2921000"/>
            <a:ext cx="825132" cy="87973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922254" y="3273779"/>
            <a:ext cx="1530687" cy="526958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73719" y="3852333"/>
            <a:ext cx="223180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LRM fails to predict the N=30 case when its free parameters are fitted to the N=10 case.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37512" y="2832281"/>
            <a:ext cx="721835" cy="0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52735" y="2823143"/>
            <a:ext cx="1306612" cy="621275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53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Exact Solution for alpha-helix to coil transition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A brief encounter with complicated mathematics and algorithms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143" y="1183582"/>
            <a:ext cx="7581335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Transfer matrix was created to account for network rigidity exactly. </a:t>
            </a:r>
          </a:p>
          <a:p>
            <a:pPr>
              <a:spcBef>
                <a:spcPts val="300"/>
              </a:spcBef>
            </a:pPr>
            <a:r>
              <a:rPr lang="en-US" dirty="0"/>
              <a:t>The transfer matrix method works due to the 1D character of the alpha-helix.</a:t>
            </a:r>
          </a:p>
          <a:p>
            <a:pPr>
              <a:spcBef>
                <a:spcPts val="300"/>
              </a:spcBef>
            </a:pPr>
            <a:r>
              <a:rPr lang="en-US" dirty="0"/>
              <a:t>Matrix elements in the transfer matrix track local triplet conformational states.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308225" y="6296025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  <p:pic>
        <p:nvPicPr>
          <p:cNvPr id="7" name="Picture 6" descr="Screen Shot 2015-03-05 at 11.35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11" y="2842960"/>
            <a:ext cx="3465925" cy="3370849"/>
          </a:xfrm>
          <a:prstGeom prst="rect">
            <a:avLst/>
          </a:prstGeom>
        </p:spPr>
      </p:pic>
      <p:pic>
        <p:nvPicPr>
          <p:cNvPr id="8" name="Picture 7" descr="Screen Shot 2015-03-05 at 11.35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0" y="2769884"/>
            <a:ext cx="4064000" cy="2908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8063" y="2342507"/>
            <a:ext cx="34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Rigidity propagation (left to right)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586" y="2342507"/>
            <a:ext cx="479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Algorithm to propagate a local rigidity state (</a:t>
            </a:r>
            <a:r>
              <a:rPr lang="en-US" b="1" dirty="0" err="1">
                <a:solidFill>
                  <a:srgbClr val="800000"/>
                </a:solidFill>
              </a:rPr>
              <a:t>lrs</a:t>
            </a:r>
            <a:r>
              <a:rPr lang="en-US" b="1" dirty="0">
                <a:solidFill>
                  <a:srgbClr val="800000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3807" y="5856270"/>
            <a:ext cx="3501629" cy="3328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92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Exact Solution for alpha-helix to coil transition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A brief encounter with complicated mathematics and algorithms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143" y="1183582"/>
            <a:ext cx="7616839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As a direct product, rigidity information is encoded into the matrix elements.</a:t>
            </a:r>
          </a:p>
          <a:p>
            <a:pPr>
              <a:spcBef>
                <a:spcPts val="300"/>
              </a:spcBef>
            </a:pPr>
            <a:r>
              <a:rPr lang="en-US" dirty="0"/>
              <a:t>The partition function is calculated from N-terminus to C-terminus and reverse.</a:t>
            </a:r>
          </a:p>
        </p:txBody>
      </p:sp>
      <p:pic>
        <p:nvPicPr>
          <p:cNvPr id="4" name="Picture 3" descr="Screen Shot 2015-03-05 at 11.4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0" y="2484576"/>
            <a:ext cx="8267700" cy="495300"/>
          </a:xfrm>
          <a:prstGeom prst="rect">
            <a:avLst/>
          </a:prstGeom>
        </p:spPr>
      </p:pic>
      <p:pic>
        <p:nvPicPr>
          <p:cNvPr id="5" name="Picture 4" descr="Screen Shot 2015-03-05 at 11.46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50" y="3298290"/>
            <a:ext cx="3937000" cy="495300"/>
          </a:xfrm>
          <a:prstGeom prst="rect">
            <a:avLst/>
          </a:prstGeom>
        </p:spPr>
      </p:pic>
      <p:pic>
        <p:nvPicPr>
          <p:cNvPr id="6" name="Picture 5" descr="Screen Shot 2015-03-05 at 11.47.18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27" t="52057"/>
          <a:stretch/>
        </p:blipFill>
        <p:spPr>
          <a:xfrm>
            <a:off x="8162267" y="5252150"/>
            <a:ext cx="569681" cy="7428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62" y="3193208"/>
            <a:ext cx="432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A partition function exactly calculated with boundary conditions for finite chain length.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163" y="4093225"/>
            <a:ext cx="80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The rank order of entropy values for various molecular interactions are important.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7163" y="2194560"/>
            <a:ext cx="624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A general transfer matrix element that needs to be determined. </a:t>
            </a:r>
          </a:p>
        </p:txBody>
      </p:sp>
      <p:pic>
        <p:nvPicPr>
          <p:cNvPr id="12" name="Picture 11" descr="Screen Shot 2015-03-05 at 11.47.18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7"/>
          <a:stretch/>
        </p:blipFill>
        <p:spPr>
          <a:xfrm>
            <a:off x="325390" y="4466661"/>
            <a:ext cx="7577946" cy="1549400"/>
          </a:xfrm>
          <a:prstGeom prst="rect">
            <a:avLst/>
          </a:prstGeom>
        </p:spPr>
      </p:pic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308225" y="6296025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</p:spTree>
    <p:extLst>
      <p:ext uri="{BB962C8B-B14F-4D97-AF65-F5344CB8AC3E}">
        <p14:creationId xmlns:p14="http://schemas.microsoft.com/office/powerpoint/2010/main" val="313418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6"/>
          <p:cNvSpPr>
            <a:spLocks noChangeArrowheads="1"/>
          </p:cNvSpPr>
          <p:nvPr/>
        </p:nvSpPr>
        <p:spPr bwMode="auto">
          <a:xfrm>
            <a:off x="0" y="0"/>
            <a:ext cx="9144000" cy="1003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Energy and Entropy Assignments to Constraints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Quantifying the strength of an interaction</a:t>
            </a:r>
            <a:endParaRPr lang="en-US" sz="2000" b="1" dirty="0">
              <a:solidFill>
                <a:srgbClr val="FFFF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3251" name="Straight Connector 16"/>
          <p:cNvCxnSpPr>
            <a:cxnSpLocks noChangeShapeType="1"/>
          </p:cNvCxnSpPr>
          <p:nvPr/>
        </p:nvCxnSpPr>
        <p:spPr bwMode="auto">
          <a:xfrm rot="5400000">
            <a:off x="-203200" y="4164858"/>
            <a:ext cx="4813300" cy="127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52" name="Text Box 37"/>
          <p:cNvSpPr txBox="1">
            <a:spLocks noChangeArrowheads="1"/>
          </p:cNvSpPr>
          <p:nvPr/>
        </p:nvSpPr>
        <p:spPr bwMode="auto">
          <a:xfrm>
            <a:off x="1663700" y="1586758"/>
            <a:ext cx="55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1612900" y="3917208"/>
            <a:ext cx="1206500" cy="2560638"/>
          </a:xfrm>
          <a:custGeom>
            <a:avLst/>
            <a:gdLst>
              <a:gd name="connsiteX0" fmla="*/ 0 w 3838575"/>
              <a:gd name="connsiteY0" fmla="*/ 0 h 1114425"/>
              <a:gd name="connsiteX1" fmla="*/ 1857375 w 3838575"/>
              <a:gd name="connsiteY1" fmla="*/ 1114425 h 1114425"/>
              <a:gd name="connsiteX2" fmla="*/ 3838575 w 383857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8575" h="1114425">
                <a:moveTo>
                  <a:pt x="0" y="0"/>
                </a:moveTo>
                <a:cubicBezTo>
                  <a:pt x="608806" y="557212"/>
                  <a:pt x="1217613" y="1114425"/>
                  <a:pt x="1857375" y="1114425"/>
                </a:cubicBezTo>
                <a:cubicBezTo>
                  <a:pt x="2497137" y="1114425"/>
                  <a:pt x="3167856" y="557212"/>
                  <a:pt x="3838575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222375" y="3326658"/>
            <a:ext cx="2009775" cy="2557463"/>
          </a:xfrm>
          <a:custGeom>
            <a:avLst/>
            <a:gdLst>
              <a:gd name="connsiteX0" fmla="*/ 0 w 3838575"/>
              <a:gd name="connsiteY0" fmla="*/ 0 h 1114425"/>
              <a:gd name="connsiteX1" fmla="*/ 1857375 w 3838575"/>
              <a:gd name="connsiteY1" fmla="*/ 1114425 h 1114425"/>
              <a:gd name="connsiteX2" fmla="*/ 3838575 w 383857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8575" h="1114425">
                <a:moveTo>
                  <a:pt x="0" y="0"/>
                </a:moveTo>
                <a:cubicBezTo>
                  <a:pt x="608806" y="557212"/>
                  <a:pt x="1217613" y="1114425"/>
                  <a:pt x="1857375" y="1114425"/>
                </a:cubicBezTo>
                <a:cubicBezTo>
                  <a:pt x="2497137" y="1114425"/>
                  <a:pt x="3167856" y="557212"/>
                  <a:pt x="3838575" y="0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641350" y="2518621"/>
            <a:ext cx="3222625" cy="2566987"/>
          </a:xfrm>
          <a:custGeom>
            <a:avLst/>
            <a:gdLst>
              <a:gd name="connsiteX0" fmla="*/ 0 w 3838575"/>
              <a:gd name="connsiteY0" fmla="*/ 0 h 1114425"/>
              <a:gd name="connsiteX1" fmla="*/ 1857375 w 3838575"/>
              <a:gd name="connsiteY1" fmla="*/ 1114425 h 1114425"/>
              <a:gd name="connsiteX2" fmla="*/ 3838575 w 383857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8575" h="1114425">
                <a:moveTo>
                  <a:pt x="0" y="0"/>
                </a:moveTo>
                <a:cubicBezTo>
                  <a:pt x="608806" y="557212"/>
                  <a:pt x="1217613" y="1114425"/>
                  <a:pt x="1857375" y="1114425"/>
                </a:cubicBezTo>
                <a:cubicBezTo>
                  <a:pt x="2497137" y="1114425"/>
                  <a:pt x="3167856" y="557212"/>
                  <a:pt x="3838575" y="0"/>
                </a:cubicBezTo>
              </a:path>
            </a:pathLst>
          </a:custGeom>
          <a:ln w="28575">
            <a:solidFill>
              <a:srgbClr val="378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152400" y="1307358"/>
            <a:ext cx="4192588" cy="2471738"/>
          </a:xfrm>
          <a:custGeom>
            <a:avLst/>
            <a:gdLst>
              <a:gd name="connsiteX0" fmla="*/ 0 w 3838575"/>
              <a:gd name="connsiteY0" fmla="*/ 0 h 1114425"/>
              <a:gd name="connsiteX1" fmla="*/ 1857375 w 3838575"/>
              <a:gd name="connsiteY1" fmla="*/ 1114425 h 1114425"/>
              <a:gd name="connsiteX2" fmla="*/ 3838575 w 383857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8575" h="1114425">
                <a:moveTo>
                  <a:pt x="0" y="0"/>
                </a:moveTo>
                <a:cubicBezTo>
                  <a:pt x="608806" y="557212"/>
                  <a:pt x="1217613" y="1114425"/>
                  <a:pt x="1857375" y="1114425"/>
                </a:cubicBezTo>
                <a:cubicBezTo>
                  <a:pt x="2497137" y="1114425"/>
                  <a:pt x="3167856" y="557212"/>
                  <a:pt x="3838575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3257" name="Straight Connector 45"/>
          <p:cNvCxnSpPr>
            <a:cxnSpLocks noChangeShapeType="1"/>
          </p:cNvCxnSpPr>
          <p:nvPr/>
        </p:nvCxnSpPr>
        <p:spPr bwMode="auto">
          <a:xfrm>
            <a:off x="177800" y="2234458"/>
            <a:ext cx="41021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58" name="TextBox 46"/>
          <p:cNvSpPr txBox="1">
            <a:spLocks noChangeArrowheads="1"/>
          </p:cNvSpPr>
          <p:nvPr/>
        </p:nvSpPr>
        <p:spPr bwMode="auto">
          <a:xfrm>
            <a:off x="1092200" y="1231158"/>
            <a:ext cx="222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depth comparison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4584700" y="1198563"/>
            <a:ext cx="4192588" cy="3276600"/>
            <a:chOff x="4584699" y="1198559"/>
            <a:chExt cx="4193113" cy="3276306"/>
          </a:xfrm>
        </p:grpSpPr>
        <p:grpSp>
          <p:nvGrpSpPr>
            <p:cNvPr id="53272" name="Group 35"/>
            <p:cNvGrpSpPr>
              <a:grpSpLocks/>
            </p:cNvGrpSpPr>
            <p:nvPr/>
          </p:nvGrpSpPr>
          <p:grpSpPr bwMode="auto">
            <a:xfrm>
              <a:off x="4584699" y="1198559"/>
              <a:ext cx="4193113" cy="2674017"/>
              <a:chOff x="1011763" y="1382762"/>
              <a:chExt cx="4552950" cy="2903491"/>
            </a:xfrm>
          </p:grpSpPr>
          <p:sp>
            <p:nvSpPr>
              <p:cNvPr id="37" name="Freeform 36"/>
              <p:cNvSpPr/>
              <p:nvPr/>
            </p:nvSpPr>
            <p:spPr bwMode="auto">
              <a:xfrm>
                <a:off x="2596073" y="1384485"/>
                <a:ext cx="1310201" cy="2781856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53281" name="Straight Connector 24"/>
              <p:cNvCxnSpPr>
                <a:cxnSpLocks noChangeShapeType="1"/>
              </p:cNvCxnSpPr>
              <p:nvPr/>
            </p:nvCxnSpPr>
            <p:spPr bwMode="auto">
              <a:xfrm rot="16200000" flipV="1">
                <a:off x="1807426" y="2855178"/>
                <a:ext cx="2838453" cy="2369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9" name="Freeform 38"/>
              <p:cNvSpPr/>
              <p:nvPr/>
            </p:nvSpPr>
            <p:spPr bwMode="auto">
              <a:xfrm>
                <a:off x="2173705" y="1391379"/>
                <a:ext cx="2180796" cy="2778409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1542739" y="1382762"/>
                <a:ext cx="3499617" cy="2787026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rgbClr val="378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1011763" y="1405168"/>
                <a:ext cx="4552950" cy="2768067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3273" name="Group 47"/>
            <p:cNvGrpSpPr>
              <a:grpSpLocks/>
            </p:cNvGrpSpPr>
            <p:nvPr/>
          </p:nvGrpSpPr>
          <p:grpSpPr bwMode="auto">
            <a:xfrm>
              <a:off x="6591300" y="2844800"/>
              <a:ext cx="1835150" cy="927100"/>
              <a:chOff x="2641600" y="4521200"/>
              <a:chExt cx="1835150" cy="927100"/>
            </a:xfrm>
          </p:grpSpPr>
          <p:cxnSp>
            <p:nvCxnSpPr>
              <p:cNvPr id="53276" name="Straight Connector 34"/>
              <p:cNvCxnSpPr>
                <a:cxnSpLocks noChangeShapeType="1"/>
              </p:cNvCxnSpPr>
              <p:nvPr/>
            </p:nvCxnSpPr>
            <p:spPr bwMode="auto">
              <a:xfrm rot="10800000" flipV="1">
                <a:off x="2641600" y="5443538"/>
                <a:ext cx="1644650" cy="47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3277" name="Straight Connector 46"/>
              <p:cNvCxnSpPr>
                <a:cxnSpLocks noChangeShapeType="1"/>
              </p:cNvCxnSpPr>
              <p:nvPr/>
            </p:nvCxnSpPr>
            <p:spPr bwMode="auto">
              <a:xfrm rot="10800000">
                <a:off x="2647950" y="4521200"/>
                <a:ext cx="163830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3278" name="Straight Connector 61"/>
              <p:cNvCxnSpPr>
                <a:cxnSpLocks noChangeShapeType="1"/>
              </p:cNvCxnSpPr>
              <p:nvPr/>
            </p:nvCxnSpPr>
            <p:spPr bwMode="auto">
              <a:xfrm rot="5400000">
                <a:off x="3713163" y="4984750"/>
                <a:ext cx="852488" cy="1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lg"/>
                <a:tailEnd type="arrow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2" name="Text Box 37"/>
              <p:cNvSpPr txBox="1">
                <a:spLocks noChangeArrowheads="1"/>
              </p:cNvSpPr>
              <p:nvPr/>
            </p:nvSpPr>
            <p:spPr bwMode="auto">
              <a:xfrm>
                <a:off x="3804046" y="4787724"/>
                <a:ext cx="673184" cy="400014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</a:rPr>
                  <a:t>ΔE</a:t>
                </a:r>
              </a:p>
            </p:txBody>
          </p:sp>
        </p:grpSp>
        <p:sp>
          <p:nvSpPr>
            <p:cNvPr id="53274" name="TextBox 52"/>
            <p:cNvSpPr txBox="1">
              <a:spLocks noChangeArrowheads="1"/>
            </p:cNvSpPr>
            <p:nvPr/>
          </p:nvSpPr>
          <p:spPr bwMode="auto">
            <a:xfrm>
              <a:off x="5524500" y="4013200"/>
              <a:ext cx="2298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   γ</a:t>
              </a:r>
              <a:r>
                <a:rPr lang="en-US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&lt;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>
                  <a:solidFill>
                    <a:srgbClr val="000099"/>
                  </a:solidFill>
                  <a:latin typeface="Times New Roman" charset="0"/>
                </a:rPr>
                <a:t>γ</a:t>
              </a:r>
              <a:r>
                <a:rPr lang="en-US" baseline="-25000">
                  <a:solidFill>
                    <a:srgbClr val="000099"/>
                  </a:solidFill>
                  <a:latin typeface="Times New Roman" charset="0"/>
                </a:rPr>
                <a:t>2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&lt;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>
                  <a:solidFill>
                    <a:srgbClr val="008000"/>
                  </a:solidFill>
                  <a:latin typeface="Times New Roman" charset="0"/>
                </a:rPr>
                <a:t>γ</a:t>
              </a:r>
              <a:r>
                <a:rPr lang="en-US" baseline="-25000">
                  <a:solidFill>
                    <a:srgbClr val="008000"/>
                  </a:solidFill>
                  <a:latin typeface="Times New Roman" charset="0"/>
                </a:rPr>
                <a:t>3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&lt;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γ</a:t>
              </a:r>
              <a:r>
                <a:rPr lang="en-US" baseline="-25000">
                  <a:solidFill>
                    <a:srgbClr val="FF0000"/>
                  </a:solidFill>
                  <a:latin typeface="Times New Roman" charset="0"/>
                </a:rPr>
                <a:t>4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  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275" name="TextBox 54"/>
            <p:cNvSpPr txBox="1">
              <a:spLocks noChangeArrowheads="1"/>
            </p:cNvSpPr>
            <p:nvPr/>
          </p:nvSpPr>
          <p:spPr bwMode="auto">
            <a:xfrm>
              <a:off x="5537200" y="3810000"/>
              <a:ext cx="21932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width comparison</a:t>
              </a: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3962400" y="4586288"/>
            <a:ext cx="5067300" cy="1919287"/>
            <a:chOff x="3962400" y="4586288"/>
            <a:chExt cx="5067300" cy="1919287"/>
          </a:xfrm>
        </p:grpSpPr>
        <p:grpSp>
          <p:nvGrpSpPr>
            <p:cNvPr id="53262" name="Group 13"/>
            <p:cNvGrpSpPr>
              <a:grpSpLocks/>
            </p:cNvGrpSpPr>
            <p:nvPr/>
          </p:nvGrpSpPr>
          <p:grpSpPr bwMode="auto">
            <a:xfrm>
              <a:off x="3962400" y="4586288"/>
              <a:ext cx="5067300" cy="1919287"/>
              <a:chOff x="3632009" y="1266237"/>
              <a:chExt cx="5066719" cy="1920069"/>
            </a:xfrm>
          </p:grpSpPr>
          <p:sp>
            <p:nvSpPr>
              <p:cNvPr id="53265" name="TextBox 3"/>
              <p:cNvSpPr txBox="1">
                <a:spLocks noChangeArrowheads="1"/>
              </p:cNvSpPr>
              <p:nvPr/>
            </p:nvSpPr>
            <p:spPr bwMode="auto">
              <a:xfrm>
                <a:off x="3632009" y="1385941"/>
                <a:ext cx="5066719" cy="1800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2000" b="1">
                    <a:solidFill>
                      <a:srgbClr val="000000"/>
                    </a:solidFill>
                  </a:rPr>
                  <a:t>	</a:t>
                </a:r>
                <a:r>
                  <a:rPr lang="en-US" b="1">
                    <a:solidFill>
                      <a:srgbClr val="000000"/>
                    </a:solidFill>
                  </a:rPr>
                  <a:t>	very </a:t>
                </a:r>
                <a:r>
                  <a:rPr lang="en-US">
                    <a:solidFill>
                      <a:srgbClr val="000000"/>
                    </a:solidFill>
                  </a:rPr>
                  <a:t>strong interaction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rgbClr val="000099"/>
                    </a:solidFill>
                  </a:rPr>
                  <a:t>		strong interaction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rgbClr val="008000"/>
                    </a:solidFill>
                  </a:rPr>
                  <a:t>		weak interaction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rgbClr val="FF0000"/>
                    </a:solidFill>
                  </a:rPr>
                  <a:t>		</a:t>
                </a:r>
                <a:r>
                  <a:rPr lang="en-US" b="1">
                    <a:solidFill>
                      <a:srgbClr val="FF0000"/>
                    </a:solidFill>
                  </a:rPr>
                  <a:t>very </a:t>
                </a:r>
                <a:r>
                  <a:rPr lang="en-US">
                    <a:solidFill>
                      <a:srgbClr val="FF0000"/>
                    </a:solidFill>
                  </a:rPr>
                  <a:t>weak interaction </a:t>
                </a:r>
                <a:r>
                  <a:rPr lang="en-US" sz="2000">
                    <a:solidFill>
                      <a:srgbClr val="FF0000"/>
                    </a:solidFill>
                  </a:rPr>
                  <a:t>	</a:t>
                </a:r>
              </a:p>
            </p:txBody>
          </p:sp>
          <p:cxnSp>
            <p:nvCxnSpPr>
              <p:cNvPr id="53266" name="Straight Connector 5"/>
              <p:cNvCxnSpPr>
                <a:cxnSpLocks noChangeShapeType="1"/>
              </p:cNvCxnSpPr>
              <p:nvPr/>
            </p:nvCxnSpPr>
            <p:spPr bwMode="auto">
              <a:xfrm flipV="1">
                <a:off x="4190745" y="2125231"/>
                <a:ext cx="1206401" cy="3369"/>
              </a:xfrm>
              <a:prstGeom prst="line">
                <a:avLst/>
              </a:prstGeom>
              <a:noFill/>
              <a:ln w="317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3267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4178046" y="2560576"/>
                <a:ext cx="1210634" cy="13171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3268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4184396" y="1671214"/>
                <a:ext cx="1216983" cy="973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3269" name="TextBox 8"/>
              <p:cNvSpPr txBox="1">
                <a:spLocks noChangeArrowheads="1"/>
              </p:cNvSpPr>
              <p:nvPr/>
            </p:nvSpPr>
            <p:spPr bwMode="auto">
              <a:xfrm>
                <a:off x="4385465" y="1706288"/>
                <a:ext cx="811559" cy="399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99"/>
                    </a:solidFill>
                    <a:latin typeface="Times New Roman" charset="0"/>
                  </a:rPr>
                  <a:t>(ε</a:t>
                </a:r>
                <a:r>
                  <a:rPr lang="en-US" sz="2000" baseline="-25000">
                    <a:solidFill>
                      <a:srgbClr val="000099"/>
                    </a:solidFill>
                    <a:latin typeface="Times New Roman" charset="0"/>
                  </a:rPr>
                  <a:t>2</a:t>
                </a:r>
                <a:r>
                  <a:rPr lang="en-US" sz="2000">
                    <a:solidFill>
                      <a:srgbClr val="000099"/>
                    </a:solidFill>
                    <a:latin typeface="Times New Roman" charset="0"/>
                  </a:rPr>
                  <a:t>,γ</a:t>
                </a:r>
                <a:r>
                  <a:rPr lang="en-US" sz="2000" baseline="-25000">
                    <a:solidFill>
                      <a:srgbClr val="000099"/>
                    </a:solidFill>
                    <a:latin typeface="Times New Roman" charset="0"/>
                  </a:rPr>
                  <a:t>2</a:t>
                </a:r>
                <a:r>
                  <a:rPr lang="en-US" sz="2000">
                    <a:solidFill>
                      <a:srgbClr val="000099"/>
                    </a:solidFill>
                    <a:latin typeface="Times New Roman" charset="0"/>
                  </a:rPr>
                  <a:t>)</a:t>
                </a:r>
                <a:r>
                  <a:rPr lang="en-US" sz="20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3270" name="TextBox 9"/>
              <p:cNvSpPr txBox="1">
                <a:spLocks noChangeArrowheads="1"/>
              </p:cNvSpPr>
              <p:nvPr/>
            </p:nvSpPr>
            <p:spPr bwMode="auto">
              <a:xfrm>
                <a:off x="4385465" y="2167498"/>
                <a:ext cx="811559" cy="399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8000"/>
                    </a:solidFill>
                    <a:latin typeface="Times New Roman" charset="0"/>
                  </a:rPr>
                  <a:t>(ε</a:t>
                </a:r>
                <a:r>
                  <a:rPr lang="en-US" sz="2000" baseline="-25000">
                    <a:solidFill>
                      <a:srgbClr val="008000"/>
                    </a:solidFill>
                    <a:latin typeface="Times New Roman" charset="0"/>
                  </a:rPr>
                  <a:t>3</a:t>
                </a:r>
                <a:r>
                  <a:rPr lang="en-US" sz="2000">
                    <a:solidFill>
                      <a:srgbClr val="008000"/>
                    </a:solidFill>
                    <a:latin typeface="Times New Roman" charset="0"/>
                  </a:rPr>
                  <a:t>,γ</a:t>
                </a:r>
                <a:r>
                  <a:rPr lang="en-US" sz="2000" baseline="-25000">
                    <a:solidFill>
                      <a:srgbClr val="008000"/>
                    </a:solidFill>
                    <a:latin typeface="Times New Roman" charset="0"/>
                  </a:rPr>
                  <a:t>3</a:t>
                </a:r>
                <a:r>
                  <a:rPr lang="en-US" sz="2000">
                    <a:solidFill>
                      <a:srgbClr val="008000"/>
                    </a:solidFill>
                    <a:latin typeface="Times New Roman" charset="0"/>
                  </a:rPr>
                  <a:t>) </a:t>
                </a:r>
              </a:p>
            </p:txBody>
          </p:sp>
          <p:sp>
            <p:nvSpPr>
              <p:cNvPr id="53271" name="TextBox 10"/>
              <p:cNvSpPr txBox="1">
                <a:spLocks noChangeArrowheads="1"/>
              </p:cNvSpPr>
              <p:nvPr/>
            </p:nvSpPr>
            <p:spPr bwMode="auto">
              <a:xfrm>
                <a:off x="4385465" y="1266237"/>
                <a:ext cx="811559" cy="399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charset="0"/>
                  </a:rPr>
                  <a:t>(ε</a:t>
                </a:r>
                <a:r>
                  <a:rPr lang="en-US" sz="2000" baseline="-25000">
                    <a:solidFill>
                      <a:srgbClr val="000000"/>
                    </a:solidFill>
                    <a:latin typeface="Times New Roman" charset="0"/>
                  </a:rPr>
                  <a:t>1</a:t>
                </a:r>
                <a:r>
                  <a:rPr lang="en-US" sz="2000">
                    <a:solidFill>
                      <a:srgbClr val="000000"/>
                    </a:solidFill>
                    <a:latin typeface="Times New Roman" charset="0"/>
                  </a:rPr>
                  <a:t>,γ</a:t>
                </a:r>
                <a:r>
                  <a:rPr lang="en-US" sz="2000" baseline="-25000">
                    <a:solidFill>
                      <a:srgbClr val="000000"/>
                    </a:solidFill>
                    <a:latin typeface="Times New Roman" charset="0"/>
                  </a:rPr>
                  <a:t>1</a:t>
                </a:r>
                <a:r>
                  <a:rPr lang="en-US" sz="2000">
                    <a:solidFill>
                      <a:srgbClr val="000000"/>
                    </a:solidFill>
                    <a:latin typeface="Times New Roman" charset="0"/>
                  </a:rPr>
                  <a:t>) </a:t>
                </a:r>
              </a:p>
            </p:txBody>
          </p:sp>
        </p:grpSp>
        <p:cxnSp>
          <p:nvCxnSpPr>
            <p:cNvPr id="53263" name="Straight Connector 6"/>
            <p:cNvCxnSpPr>
              <a:cxnSpLocks noChangeShapeType="1"/>
            </p:cNvCxnSpPr>
            <p:nvPr/>
          </p:nvCxnSpPr>
          <p:spPr bwMode="auto">
            <a:xfrm>
              <a:off x="4521200" y="6286500"/>
              <a:ext cx="1185863" cy="127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264" name="TextBox 9"/>
            <p:cNvSpPr txBox="1">
              <a:spLocks noChangeArrowheads="1"/>
            </p:cNvSpPr>
            <p:nvPr/>
          </p:nvSpPr>
          <p:spPr bwMode="auto">
            <a:xfrm>
              <a:off x="4722813" y="5892800"/>
              <a:ext cx="8112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Times New Roman" charset="0"/>
                </a:rPr>
                <a:t>(ε</a:t>
              </a:r>
              <a:r>
                <a:rPr lang="en-US" sz="2000" baseline="-25000" dirty="0">
                  <a:solidFill>
                    <a:srgbClr val="FF0000"/>
                  </a:solidFill>
                  <a:latin typeface="Times New Roman" charset="0"/>
                </a:rPr>
                <a:t>4</a:t>
              </a:r>
              <a:r>
                <a:rPr lang="en-US" sz="2000" dirty="0">
                  <a:solidFill>
                    <a:srgbClr val="FF0000"/>
                  </a:solidFill>
                  <a:latin typeface="Times New Roman" charset="0"/>
                </a:rPr>
                <a:t>,γ</a:t>
              </a:r>
              <a:r>
                <a:rPr lang="en-US" sz="2000" baseline="-25000" dirty="0">
                  <a:solidFill>
                    <a:srgbClr val="FF0000"/>
                  </a:solidFill>
                  <a:latin typeface="Times New Roman" charset="0"/>
                </a:rPr>
                <a:t>4</a:t>
              </a:r>
              <a:r>
                <a:rPr lang="en-US" sz="2000" dirty="0">
                  <a:solidFill>
                    <a:srgbClr val="FF0000"/>
                  </a:solidFill>
                  <a:latin typeface="Times New Roman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2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Exact Solution for alpha-helix to coil transition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A brief encounter with complicated mathematics and algorithms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143" y="1171253"/>
            <a:ext cx="7775424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Matrix elements are successively calculated for a complete set of microstates.</a:t>
            </a:r>
          </a:p>
          <a:p>
            <a:pPr>
              <a:spcBef>
                <a:spcPts val="300"/>
              </a:spcBef>
            </a:pPr>
            <a:r>
              <a:rPr lang="en-US" dirty="0"/>
              <a:t>The number of microstates depends on the precise values of entropy parameters.</a:t>
            </a:r>
          </a:p>
          <a:p>
            <a:pPr>
              <a:spcBef>
                <a:spcPts val="300"/>
              </a:spcBef>
            </a:pPr>
            <a:r>
              <a:rPr lang="en-US" dirty="0"/>
              <a:t>The microstates are determined based on an exhaustive counting algorithm.  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308225" y="6296025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  <p:pic>
        <p:nvPicPr>
          <p:cNvPr id="6" name="Picture 5" descr="Screen Shot 2015-03-05 at 11.47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0" y="2424759"/>
            <a:ext cx="81026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44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143" y="1171253"/>
            <a:ext cx="8343487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The entropy spectrum plays a critical role in determining the rigidity correlation length.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FF0000"/>
                </a:solidFill>
              </a:rPr>
              <a:t>As entropy parameters change, the size of the transfer matrix changes.</a:t>
            </a:r>
          </a:p>
          <a:p>
            <a:pPr>
              <a:spcBef>
                <a:spcPts val="300"/>
              </a:spcBef>
            </a:pPr>
            <a:r>
              <a:rPr lang="en-US" dirty="0"/>
              <a:t>Numerical checks indicate predictions are a continuous function of the parameters.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Exact Solution for alpha-helix to coil transition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A brief encounter with complicated mathematics and algorithms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0700" y="2245931"/>
            <a:ext cx="8102600" cy="959606"/>
            <a:chOff x="520700" y="1321257"/>
            <a:chExt cx="8102600" cy="959606"/>
          </a:xfrm>
        </p:grpSpPr>
        <p:pic>
          <p:nvPicPr>
            <p:cNvPr id="4" name="Picture 3" descr="Screen Shot 2015-03-05 at 12.15.09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871"/>
            <a:stretch/>
          </p:blipFill>
          <p:spPr>
            <a:xfrm>
              <a:off x="520700" y="1321257"/>
              <a:ext cx="8102600" cy="95960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186908" y="2034283"/>
              <a:ext cx="345231" cy="2465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 descr="Screen Shot 2015-03-05 at 12.15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5"/>
          <a:stretch/>
        </p:blipFill>
        <p:spPr>
          <a:xfrm>
            <a:off x="520700" y="3193208"/>
            <a:ext cx="8102600" cy="340345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08242" y="1671390"/>
            <a:ext cx="8186909" cy="4690368"/>
            <a:chOff x="308242" y="1671390"/>
            <a:chExt cx="8186909" cy="4690368"/>
          </a:xfrm>
        </p:grpSpPr>
        <p:sp>
          <p:nvSpPr>
            <p:cNvPr id="9" name="Rectangle 8"/>
            <p:cNvSpPr/>
            <p:nvPr/>
          </p:nvSpPr>
          <p:spPr>
            <a:xfrm>
              <a:off x="752111" y="6078191"/>
              <a:ext cx="7743040" cy="283567"/>
            </a:xfrm>
            <a:prstGeom prst="rect">
              <a:avLst/>
            </a:prstGeom>
            <a:noFill/>
            <a:ln w="158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/>
            <p:cNvCxnSpPr>
              <a:stCxn id="2" idx="1"/>
            </p:cNvCxnSpPr>
            <p:nvPr/>
          </p:nvCxnSpPr>
          <p:spPr>
            <a:xfrm rot="10800000" flipV="1">
              <a:off x="312677" y="1671390"/>
              <a:ext cx="328467" cy="4567078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08242" y="6226139"/>
              <a:ext cx="43153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308225" y="6452329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</p:spTree>
    <p:extLst>
      <p:ext uri="{BB962C8B-B14F-4D97-AF65-F5344CB8AC3E}">
        <p14:creationId xmlns:p14="http://schemas.microsoft.com/office/powerpoint/2010/main" val="159903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96925" y="1843088"/>
            <a:ext cx="6280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Each residue is allowed to be in </a:t>
            </a:r>
            <a:r>
              <a:rPr lang="en-US">
                <a:solidFill>
                  <a:srgbClr val="FF0000"/>
                </a:solidFill>
              </a:rPr>
              <a:t>three</a:t>
            </a:r>
            <a:r>
              <a:rPr lang="en-US"/>
              <a:t> conformational states:</a:t>
            </a:r>
          </a:p>
          <a:p>
            <a:r>
              <a:rPr lang="en-US"/>
              <a:t>Let a </a:t>
            </a:r>
            <a:r>
              <a:rPr lang="en-US">
                <a:sym typeface="Symbol" charset="0"/>
              </a:rPr>
              <a:t> alpha helical conformation</a:t>
            </a:r>
          </a:p>
          <a:p>
            <a:r>
              <a:rPr lang="en-US">
                <a:sym typeface="Symbol" charset="0"/>
              </a:rPr>
              <a:t>Let c  coil conformation</a:t>
            </a:r>
          </a:p>
          <a:p>
            <a:r>
              <a:rPr lang="en-US">
                <a:solidFill>
                  <a:srgbClr val="FF0000"/>
                </a:solidFill>
                <a:sym typeface="Symbol" charset="0"/>
              </a:rPr>
              <a:t>Let h  hydrated conformation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30200" y="1011238"/>
            <a:ext cx="8607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 sz="2000">
                <a:latin typeface="Arial"/>
              </a:rPr>
              <a:t>“</a:t>
            </a:r>
            <a:r>
              <a:rPr lang="en-US" sz="2000">
                <a:latin typeface="Monotype Corsiva" charset="0"/>
              </a:rPr>
              <a:t>I have yet to see any problem, however complicated, which, when you looked at it in the right way, did not become still more complicated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>
                <a:latin typeface="Monotype Corsiva" charset="0"/>
              </a:rPr>
              <a:t>.</a:t>
            </a:r>
            <a:r>
              <a:rPr lang="en-US"/>
              <a:t> --- Poul Anderson in New Scientist (1969)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795338" y="3160713"/>
            <a:ext cx="5900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Polypeptide chain </a:t>
            </a:r>
            <a:r>
              <a:rPr lang="en-US" sz="2400">
                <a:latin typeface="Symbol" charset="0"/>
                <a:cs typeface="Arial" charset="0"/>
              </a:rPr>
              <a:t>→</a:t>
            </a:r>
            <a:r>
              <a:rPr lang="en-US">
                <a:cs typeface="Arial" charset="0"/>
              </a:rPr>
              <a:t>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h</a:t>
            </a:r>
            <a:r>
              <a:rPr lang="en-US">
                <a:cs typeface="Arial" charset="0"/>
              </a:rPr>
              <a:t>caacac</a:t>
            </a:r>
            <a:r>
              <a:rPr lang="en-US">
                <a:solidFill>
                  <a:srgbClr val="FF0000"/>
                </a:solidFill>
                <a:cs typeface="Arial" charset="0"/>
              </a:rPr>
              <a:t>hh</a:t>
            </a:r>
            <a:r>
              <a:rPr lang="en-US">
                <a:cs typeface="Arial" charset="0"/>
              </a:rPr>
              <a:t>caaaaaccaaaac</a:t>
            </a:r>
            <a:r>
              <a:rPr lang="en-US">
                <a:solidFill>
                  <a:srgbClr val="FF0000"/>
                </a:solidFill>
                <a:cs typeface="Arial" charset="0"/>
              </a:rPr>
              <a:t>hhh</a:t>
            </a:r>
            <a:r>
              <a:rPr lang="en-US">
                <a:cs typeface="Arial" charset="0"/>
              </a:rPr>
              <a:t>cc</a:t>
            </a:r>
            <a:r>
              <a:rPr lang="en-US"/>
              <a:t> </a:t>
            </a:r>
          </a:p>
        </p:txBody>
      </p:sp>
      <p:grpSp>
        <p:nvGrpSpPr>
          <p:cNvPr id="79900" name="Group 28"/>
          <p:cNvGrpSpPr>
            <a:grpSpLocks/>
          </p:cNvGrpSpPr>
          <p:nvPr/>
        </p:nvGrpSpPr>
        <p:grpSpPr bwMode="auto">
          <a:xfrm>
            <a:off x="360363" y="3709988"/>
            <a:ext cx="8013700" cy="2295525"/>
            <a:chOff x="227" y="2337"/>
            <a:chExt cx="5048" cy="144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776" y="2337"/>
              <a:ext cx="1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Constraint types:</a:t>
              </a:r>
            </a:p>
          </p:txBody>
        </p:sp>
        <p:sp>
          <p:nvSpPr>
            <p:cNvPr id="79882" name="Text Box 10"/>
            <p:cNvSpPr txBox="1">
              <a:spLocks noChangeArrowheads="1"/>
            </p:cNvSpPr>
            <p:nvPr/>
          </p:nvSpPr>
          <p:spPr bwMode="auto">
            <a:xfrm>
              <a:off x="668" y="2564"/>
              <a:ext cx="15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Native torsion: (</a:t>
              </a:r>
              <a:r>
                <a:rPr lang="en-US" dirty="0" err="1"/>
                <a:t>V</a:t>
              </a:r>
              <a:r>
                <a:rPr lang="en-US" baseline="-25000" dirty="0" err="1"/>
                <a:t>a</a:t>
              </a:r>
              <a:r>
                <a:rPr lang="en-US" dirty="0"/>
                <a:t>, 2</a:t>
              </a:r>
              <a:r>
                <a:rPr lang="en-US" dirty="0">
                  <a:sym typeface="Symbol" charset="0"/>
                </a:rPr>
                <a:t></a:t>
              </a:r>
              <a:r>
                <a:rPr lang="en-US" baseline="-25000" dirty="0">
                  <a:sym typeface="Symbol" charset="0"/>
                </a:rPr>
                <a:t>a</a:t>
              </a:r>
              <a:r>
                <a:rPr lang="en-US" dirty="0">
                  <a:sym typeface="Symbol" charset="0"/>
                </a:rPr>
                <a:t>)</a:t>
              </a:r>
            </a:p>
          </p:txBody>
        </p:sp>
        <p:sp>
          <p:nvSpPr>
            <p:cNvPr id="79883" name="Text Box 11"/>
            <p:cNvSpPr txBox="1">
              <a:spLocks noChangeArrowheads="1"/>
            </p:cNvSpPr>
            <p:nvPr/>
          </p:nvSpPr>
          <p:spPr bwMode="auto">
            <a:xfrm>
              <a:off x="812" y="2811"/>
              <a:ext cx="13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Coil torsion: (</a:t>
              </a:r>
              <a:r>
                <a:rPr lang="en-US" dirty="0" err="1"/>
                <a:t>V</a:t>
              </a:r>
              <a:r>
                <a:rPr lang="en-US" baseline="-25000" dirty="0" err="1"/>
                <a:t>c</a:t>
              </a:r>
              <a:r>
                <a:rPr lang="en-US" dirty="0"/>
                <a:t>, 2</a:t>
              </a:r>
              <a:r>
                <a:rPr lang="en-US" dirty="0">
                  <a:sym typeface="Symbol" charset="0"/>
                </a:rPr>
                <a:t></a:t>
              </a:r>
              <a:r>
                <a:rPr lang="en-US" baseline="-25000" dirty="0">
                  <a:sym typeface="Symbol" charset="0"/>
                </a:rPr>
                <a:t>c</a:t>
              </a:r>
              <a:r>
                <a:rPr lang="en-US" dirty="0">
                  <a:sym typeface="Symbol" charset="0"/>
                </a:rPr>
                <a:t>)</a:t>
              </a:r>
            </a:p>
          </p:txBody>
        </p:sp>
        <p:sp>
          <p:nvSpPr>
            <p:cNvPr id="79885" name="Text Box 13"/>
            <p:cNvSpPr txBox="1">
              <a:spLocks noChangeArrowheads="1"/>
            </p:cNvSpPr>
            <p:nvPr/>
          </p:nvSpPr>
          <p:spPr bwMode="auto">
            <a:xfrm>
              <a:off x="416" y="3283"/>
              <a:ext cx="3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H-bonding i to i+4: (U</a:t>
              </a:r>
              <a:r>
                <a:rPr lang="en-US" baseline="-25000"/>
                <a:t>xyz</a:t>
              </a:r>
              <a:r>
                <a:rPr lang="en-US"/>
                <a:t>, </a:t>
              </a:r>
              <a:r>
                <a:rPr lang="en-US">
                  <a:sym typeface="Symbol" charset="0"/>
                </a:rPr>
                <a:t></a:t>
              </a:r>
              <a:r>
                <a:rPr lang="en-US" baseline="-25000">
                  <a:sym typeface="Symbol" charset="0"/>
                </a:rPr>
                <a:t>xyz</a:t>
              </a:r>
              <a:r>
                <a:rPr lang="en-US">
                  <a:sym typeface="Symbol" charset="0"/>
                </a:rPr>
                <a:t>)      where x,y,z = a or c</a:t>
              </a:r>
            </a:p>
          </p:txBody>
        </p:sp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227" y="3540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H-bonding to solvent: U</a:t>
              </a:r>
              <a:r>
                <a:rPr lang="en-US" baseline="-25000"/>
                <a:t>o</a:t>
              </a:r>
              <a:endParaRPr lang="en-US">
                <a:sym typeface="Symbol" charset="0"/>
              </a:endParaRPr>
            </a:p>
          </p:txBody>
        </p:sp>
        <p:sp>
          <p:nvSpPr>
            <p:cNvPr id="79893" name="Text Box 21"/>
            <p:cNvSpPr txBox="1">
              <a:spLocks noChangeArrowheads="1"/>
            </p:cNvSpPr>
            <p:nvPr/>
          </p:nvSpPr>
          <p:spPr bwMode="auto">
            <a:xfrm>
              <a:off x="2138" y="3533"/>
              <a:ext cx="2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No </a:t>
              </a:r>
              <a:r>
                <a:rPr lang="en-US" sz="2000">
                  <a:solidFill>
                    <a:srgbClr val="FF0000"/>
                  </a:solidFill>
                  <a:sym typeface="Symbol" charset="0"/>
                </a:rPr>
                <a:t></a:t>
              </a:r>
              <a:r>
                <a:rPr lang="en-US" baseline="-25000">
                  <a:solidFill>
                    <a:srgbClr val="FF0000"/>
                  </a:solidFill>
                  <a:sym typeface="Symbol" charset="0"/>
                </a:rPr>
                <a:t>o  </a:t>
              </a:r>
              <a:r>
                <a:rPr lang="en-US">
                  <a:solidFill>
                    <a:srgbClr val="FF0000"/>
                  </a:solidFill>
                  <a:sym typeface="Symbol" charset="0"/>
                </a:rPr>
                <a:t>because solvent is mobile</a:t>
              </a:r>
              <a:endParaRPr lang="en-US" baseline="-25000">
                <a:solidFill>
                  <a:srgbClr val="FF0000"/>
                </a:solidFill>
                <a:sym typeface="Symbol" charset="0"/>
              </a:endParaRPr>
            </a:p>
          </p:txBody>
        </p:sp>
        <p:sp>
          <p:nvSpPr>
            <p:cNvPr id="79894" name="Text Box 22"/>
            <p:cNvSpPr txBox="1">
              <a:spLocks noChangeArrowheads="1"/>
            </p:cNvSpPr>
            <p:nvPr/>
          </p:nvSpPr>
          <p:spPr bwMode="auto">
            <a:xfrm>
              <a:off x="487" y="3039"/>
              <a:ext cx="17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Hydrated torsion: (</a:t>
              </a:r>
              <a:r>
                <a:rPr lang="en-US" dirty="0" err="1">
                  <a:solidFill>
                    <a:srgbClr val="FF0000"/>
                  </a:solidFill>
                </a:rPr>
                <a:t>V</a:t>
              </a:r>
              <a:r>
                <a:rPr lang="en-US" baseline="-25000" dirty="0" err="1">
                  <a:solidFill>
                    <a:srgbClr val="FF0000"/>
                  </a:solidFill>
                </a:rPr>
                <a:t>h</a:t>
              </a:r>
              <a:r>
                <a:rPr lang="en-US" dirty="0">
                  <a:solidFill>
                    <a:srgbClr val="FF0000"/>
                  </a:solidFill>
                </a:rPr>
                <a:t>, 2</a:t>
              </a:r>
              <a:r>
                <a:rPr lang="en-US" dirty="0">
                  <a:solidFill>
                    <a:srgbClr val="FF0000"/>
                  </a:solidFill>
                  <a:sym typeface="Symbol" charset="0"/>
                </a:rPr>
                <a:t></a:t>
              </a:r>
              <a:r>
                <a:rPr lang="en-US" baseline="-25000" dirty="0">
                  <a:solidFill>
                    <a:srgbClr val="FF0000"/>
                  </a:solidFill>
                  <a:sym typeface="Symbol" charset="0"/>
                </a:rPr>
                <a:t>h</a:t>
              </a:r>
              <a:r>
                <a:rPr lang="en-US" dirty="0">
                  <a:solidFill>
                    <a:srgbClr val="FF0000"/>
                  </a:solidFill>
                  <a:sym typeface="Symbol" charset="0"/>
                </a:rPr>
                <a:t>)</a:t>
              </a:r>
            </a:p>
          </p:txBody>
        </p:sp>
        <p:sp>
          <p:nvSpPr>
            <p:cNvPr id="79895" name="Text Box 23"/>
            <p:cNvSpPr txBox="1">
              <a:spLocks noChangeArrowheads="1"/>
            </p:cNvSpPr>
            <p:nvPr/>
          </p:nvSpPr>
          <p:spPr bwMode="auto">
            <a:xfrm>
              <a:off x="2145" y="3068"/>
              <a:ext cx="29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Accounts for structured water around residue</a:t>
              </a:r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 flipH="1">
              <a:off x="4306" y="36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 flipH="1">
              <a:off x="5120" y="3181"/>
              <a:ext cx="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275" y="3182"/>
              <a:ext cx="0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6464300" y="5218113"/>
            <a:ext cx="846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(No h)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Alpha-helix to Coil Transition in Mixed Solvent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Free energy decomposition and DCM parameterization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1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/>
      <p:bldP spid="7990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6" name="Group 6"/>
          <p:cNvGrpSpPr>
            <a:grpSpLocks/>
          </p:cNvGrpSpPr>
          <p:nvPr/>
        </p:nvGrpSpPr>
        <p:grpSpPr bwMode="auto">
          <a:xfrm>
            <a:off x="538078" y="1600200"/>
            <a:ext cx="5908675" cy="4105275"/>
            <a:chOff x="937" y="1008"/>
            <a:chExt cx="3886" cy="2851"/>
          </a:xfrm>
        </p:grpSpPr>
        <p:pic>
          <p:nvPicPr>
            <p:cNvPr id="76807" name="Picture 7" descr="raw_data"/>
            <p:cNvPicPr>
              <a:picLocks noChangeAspect="1" noChangeArrowheads="1"/>
            </p:cNvPicPr>
            <p:nvPr/>
          </p:nvPicPr>
          <p:blipFill>
            <a:blip r:embed="rId2">
              <a:lum bright="-18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" y="1008"/>
              <a:ext cx="3886" cy="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08" name="Text Box 8"/>
            <p:cNvSpPr txBox="1">
              <a:spLocks noChangeArrowheads="1"/>
            </p:cNvSpPr>
            <p:nvPr/>
          </p:nvSpPr>
          <p:spPr bwMode="auto">
            <a:xfrm rot="-5400000">
              <a:off x="836" y="1967"/>
              <a:ext cx="431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x 10</a:t>
              </a:r>
              <a:r>
                <a:rPr lang="en-US" sz="1400" baseline="30000"/>
                <a:t>-3</a:t>
              </a:r>
            </a:p>
          </p:txBody>
        </p:sp>
      </p:grp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136650" y="1038225"/>
            <a:ext cx="5480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Parameters are temperature independent </a:t>
            </a:r>
          </a:p>
          <a:p>
            <a:r>
              <a:rPr lang="en-US">
                <a:latin typeface="Times New Roman" charset="0"/>
              </a:rPr>
              <a:t>Parameters are linearly dependent on solute concentration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1142942" y="5727700"/>
            <a:ext cx="64979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DATA:</a:t>
            </a:r>
            <a:r>
              <a:rPr lang="en-US" dirty="0"/>
              <a:t> N. H. Andersen, et. al. J. Am. Chem. Soc. 118, 10309 (1996) </a:t>
            </a:r>
          </a:p>
          <a:p>
            <a:r>
              <a:rPr lang="en-US" dirty="0"/>
              <a:t>Monomeric peptide in different concentrations (by volume) of HFIP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Alpha-helix to Coil Transition in Mixed Solvent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DCM correctly models both heat and cold denaturation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4159" y="2305521"/>
            <a:ext cx="26632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D.J. Jacobs and G.G. Wood, </a:t>
            </a:r>
            <a:r>
              <a:rPr lang="en-US" sz="1600" i="1" dirty="0"/>
              <a:t>Understanding the </a:t>
            </a:r>
            <a:r>
              <a:rPr lang="en-US" sz="1600" i="1" dirty="0">
                <a:sym typeface="Symbol"/>
              </a:rPr>
              <a:t></a:t>
            </a:r>
            <a:r>
              <a:rPr lang="en-US" sz="1600" i="1" dirty="0"/>
              <a:t>-Helix to Coil Transition in Polypeptides Using Network Rigidity: Predicting Heat and Cold Denaturation in Mixed Solvent Conditions</a:t>
            </a:r>
            <a:r>
              <a:rPr lang="en-US" sz="1600" dirty="0"/>
              <a:t>. </a:t>
            </a:r>
            <a:r>
              <a:rPr lang="en-US" sz="1600" b="1" dirty="0"/>
              <a:t>Biopolymers. 75:1-31 (2004).</a:t>
            </a:r>
          </a:p>
        </p:txBody>
      </p:sp>
    </p:spTree>
    <p:extLst>
      <p:ext uri="{BB962C8B-B14F-4D97-AF65-F5344CB8AC3E}">
        <p14:creationId xmlns:p14="http://schemas.microsoft.com/office/powerpoint/2010/main" val="939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9" name="Picture 5" descr="theta_conc"/>
          <p:cNvPicPr>
            <a:picLocks noChangeAspect="1" noChangeArrowheads="1"/>
          </p:cNvPicPr>
          <p:nvPr/>
        </p:nvPicPr>
        <p:blipFill>
          <a:blip r:embed="rId2">
            <a:lum bright="-14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4" y="1053679"/>
            <a:ext cx="6147177" cy="475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Alpha-helix to Coil Transition in Mixed Solvent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Helix content for heat and cold denaturation over extended range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142942" y="5727700"/>
            <a:ext cx="64979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DATA:</a:t>
            </a:r>
            <a:r>
              <a:rPr lang="en-US" dirty="0"/>
              <a:t> N. H. Andersen, et. al. J. Am. Chem. Soc. 118, 10309 (1996) </a:t>
            </a:r>
          </a:p>
          <a:p>
            <a:r>
              <a:rPr lang="en-US" dirty="0"/>
              <a:t>Monomeric peptide in different concentrations (by volume) of HFIP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4159" y="2305521"/>
            <a:ext cx="26632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D.J. Jacobs and G.G. Wood, </a:t>
            </a:r>
            <a:r>
              <a:rPr lang="en-US" sz="1600" i="1" dirty="0"/>
              <a:t>Understanding the </a:t>
            </a:r>
            <a:r>
              <a:rPr lang="en-US" sz="1600" i="1" dirty="0">
                <a:sym typeface="Symbol"/>
              </a:rPr>
              <a:t></a:t>
            </a:r>
            <a:r>
              <a:rPr lang="en-US" sz="1600" i="1" dirty="0"/>
              <a:t>-Helix to Coil Transition in Polypeptides Using Network Rigidity: Predicting Heat and Cold Denaturation in Mixed Solvent Conditions</a:t>
            </a:r>
            <a:r>
              <a:rPr lang="en-US" sz="1600" dirty="0"/>
              <a:t>. </a:t>
            </a:r>
            <a:r>
              <a:rPr lang="en-US" sz="1600" b="1" dirty="0"/>
              <a:t>Biopolymers. 75:1-31 (2004).</a:t>
            </a:r>
          </a:p>
        </p:txBody>
      </p:sp>
    </p:spTree>
    <p:extLst>
      <p:ext uri="{BB962C8B-B14F-4D97-AF65-F5344CB8AC3E}">
        <p14:creationId xmlns:p14="http://schemas.microsoft.com/office/powerpoint/2010/main" val="3972495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22" name="Group 14"/>
          <p:cNvGrpSpPr>
            <a:grpSpLocks/>
          </p:cNvGrpSpPr>
          <p:nvPr/>
        </p:nvGrpSpPr>
        <p:grpSpPr bwMode="auto">
          <a:xfrm>
            <a:off x="609600" y="971490"/>
            <a:ext cx="7785100" cy="1435100"/>
            <a:chOff x="384" y="615"/>
            <a:chExt cx="4904" cy="904"/>
          </a:xfrm>
        </p:grpSpPr>
        <p:sp>
          <p:nvSpPr>
            <p:cNvPr id="68612" name="AutoShape 4"/>
            <p:cNvSpPr>
              <a:spLocks noChangeArrowheads="1"/>
            </p:cNvSpPr>
            <p:nvPr/>
          </p:nvSpPr>
          <p:spPr bwMode="auto">
            <a:xfrm>
              <a:off x="384" y="632"/>
              <a:ext cx="1464" cy="887"/>
            </a:xfrm>
            <a:prstGeom prst="flowChart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Initial state:</a:t>
              </a:r>
            </a:p>
            <a:p>
              <a:pPr algn="ctr"/>
              <a:r>
                <a:rPr lang="en-US" sz="1600"/>
                <a:t>A soup of structural </a:t>
              </a:r>
            </a:p>
            <a:p>
              <a:pPr algn="ctr"/>
              <a:r>
                <a:rPr lang="en-US" sz="1600"/>
                <a:t>building blocks and </a:t>
              </a:r>
            </a:p>
            <a:p>
              <a:pPr algn="ctr"/>
              <a:r>
                <a:rPr lang="en-US" sz="1600"/>
                <a:t>their thermodynamic </a:t>
              </a:r>
            </a:p>
            <a:p>
              <a:pPr algn="ctr"/>
              <a:r>
                <a:rPr lang="en-US" sz="1600"/>
                <a:t>characteristics</a:t>
              </a:r>
              <a:r>
                <a:rPr lang="en-US"/>
                <a:t> </a:t>
              </a:r>
              <a:r>
                <a:rPr lang="en-US" sz="1600">
                  <a:cs typeface="Arial" charset="0"/>
                </a:rPr>
                <a:t>{</a:t>
              </a:r>
              <a:r>
                <a:rPr lang="el-GR" sz="1600">
                  <a:cs typeface="Arial" charset="0"/>
                </a:rPr>
                <a:t>Δ</a:t>
              </a:r>
              <a:r>
                <a:rPr lang="en-US" sz="1600">
                  <a:cs typeface="Arial" charset="0"/>
                </a:rPr>
                <a:t>H, </a:t>
              </a:r>
              <a:r>
                <a:rPr lang="el-GR" sz="1600">
                  <a:cs typeface="Arial" charset="0"/>
                </a:rPr>
                <a:t>Δ</a:t>
              </a:r>
              <a:r>
                <a:rPr lang="en-US" sz="1600">
                  <a:cs typeface="Arial" charset="0"/>
                </a:rPr>
                <a:t>S}</a:t>
              </a:r>
              <a:endParaRPr lang="el-GR" sz="1600">
                <a:cs typeface="Arial" charset="0"/>
              </a:endParaRPr>
            </a:p>
          </p:txBody>
        </p:sp>
        <p:sp>
          <p:nvSpPr>
            <p:cNvPr id="68613" name="AutoShape 5"/>
            <p:cNvSpPr>
              <a:spLocks noChangeArrowheads="1"/>
            </p:cNvSpPr>
            <p:nvPr/>
          </p:nvSpPr>
          <p:spPr bwMode="auto">
            <a:xfrm>
              <a:off x="3680" y="640"/>
              <a:ext cx="1608" cy="874"/>
            </a:xfrm>
            <a:prstGeom prst="flowChart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Aft>
                  <a:spcPct val="40000"/>
                </a:spcAft>
              </a:pPr>
              <a:r>
                <a:rPr lang="en-US" b="1">
                  <a:solidFill>
                    <a:srgbClr val="FF0000"/>
                  </a:solidFill>
                </a:rPr>
                <a:t>Final state:</a:t>
              </a:r>
              <a:r>
                <a:rPr lang="en-US"/>
                <a:t> </a:t>
              </a:r>
            </a:p>
            <a:p>
              <a:pPr algn="ctr"/>
              <a:r>
                <a:rPr lang="en-US" sz="1600"/>
                <a:t>A protein with specified </a:t>
              </a:r>
            </a:p>
            <a:p>
              <a:pPr algn="ctr"/>
              <a:r>
                <a:rPr lang="en-US" sz="1600"/>
                <a:t>structure and its total </a:t>
              </a:r>
            </a:p>
            <a:p>
              <a:pPr algn="ctr"/>
              <a:r>
                <a:rPr lang="en-US" sz="1600"/>
                <a:t>Gibbs free energy</a:t>
              </a:r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>
              <a:off x="1968" y="1152"/>
              <a:ext cx="16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2456" y="920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Hidden</a:t>
              </a:r>
            </a:p>
          </p:txBody>
        </p:sp>
        <p:sp>
          <p:nvSpPr>
            <p:cNvPr id="68616" name="Text Box 8"/>
            <p:cNvSpPr txBox="1">
              <a:spLocks noChangeArrowheads="1"/>
            </p:cNvSpPr>
            <p:nvPr/>
          </p:nvSpPr>
          <p:spPr bwMode="auto">
            <a:xfrm>
              <a:off x="2128" y="1152"/>
              <a:ext cx="1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Thermodynamics</a:t>
              </a:r>
            </a:p>
          </p:txBody>
        </p:sp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2614" y="615"/>
              <a:ext cx="2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ym typeface="Symbol" charset="0"/>
                </a:rPr>
                <a:t></a:t>
              </a:r>
            </a:p>
          </p:txBody>
        </p:sp>
      </p:grp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958695" y="2139415"/>
            <a:ext cx="69913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b="1" dirty="0">
              <a:solidFill>
                <a:srgbClr val="000099"/>
              </a:solidFill>
            </a:endParaRPr>
          </a:p>
          <a:p>
            <a:pPr algn="ctr"/>
            <a:r>
              <a:rPr lang="en-US" sz="1600" dirty="0"/>
              <a:t>Hidden Thermodynamics of Mutant Proteins: A Molecular Dynamic Analysis</a:t>
            </a:r>
          </a:p>
          <a:p>
            <a:pPr algn="ctr"/>
            <a:r>
              <a:rPr lang="en-US" dirty="0">
                <a:latin typeface="Times New Roman" charset="0"/>
              </a:rPr>
              <a:t>J. </a:t>
            </a:r>
            <a:r>
              <a:rPr lang="en-US" dirty="0" err="1">
                <a:latin typeface="Times New Roman" charset="0"/>
              </a:rPr>
              <a:t>Gao</a:t>
            </a:r>
            <a:r>
              <a:rPr lang="en-US" dirty="0">
                <a:latin typeface="Times New Roman" charset="0"/>
              </a:rPr>
              <a:t>, K. </a:t>
            </a:r>
            <a:r>
              <a:rPr lang="en-US" dirty="0" err="1">
                <a:latin typeface="Times New Roman" charset="0"/>
              </a:rPr>
              <a:t>Kuczera</a:t>
            </a:r>
            <a:r>
              <a:rPr lang="en-US" dirty="0">
                <a:latin typeface="Times New Roman" charset="0"/>
              </a:rPr>
              <a:t>, B. </a:t>
            </a:r>
            <a:r>
              <a:rPr lang="en-US" dirty="0" err="1">
                <a:latin typeface="Times New Roman" charset="0"/>
              </a:rPr>
              <a:t>Tidor</a:t>
            </a:r>
            <a:r>
              <a:rPr lang="en-US" dirty="0">
                <a:latin typeface="Times New Roman" charset="0"/>
              </a:rPr>
              <a:t> and M. </a:t>
            </a:r>
            <a:r>
              <a:rPr lang="en-US" dirty="0" err="1">
                <a:latin typeface="Times New Roman" charset="0"/>
              </a:rPr>
              <a:t>Karplus</a:t>
            </a:r>
            <a:r>
              <a:rPr lang="en-US" dirty="0">
                <a:latin typeface="Times New Roman" charset="0"/>
              </a:rPr>
              <a:t>, Science 244, 1069 (1989)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Hidden Thermodynamics Revealed! </a:t>
            </a: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The DCM paradigm is a versatile, pragmatic and tractable approach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506545" y="4452196"/>
            <a:ext cx="9753803" cy="1875472"/>
            <a:chOff x="-506545" y="4452196"/>
            <a:chExt cx="9753803" cy="1875472"/>
          </a:xfrm>
        </p:grpSpPr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-506545" y="4452196"/>
              <a:ext cx="8345488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b="1" dirty="0">
                <a:solidFill>
                  <a:srgbClr val="000099"/>
                </a:solidFill>
              </a:endParaRPr>
            </a:p>
            <a:p>
              <a:pPr algn="ctr"/>
              <a:r>
                <a:rPr lang="ja-JP" altLang="en-US" sz="1600" dirty="0">
                  <a:latin typeface="Arial"/>
                </a:rPr>
                <a:t>“</a:t>
              </a:r>
              <a:r>
                <a:rPr lang="en-US" sz="1600" dirty="0"/>
                <a:t>Protein Heat Capacity: Inconsistencies in current view of cold denaturation</a:t>
              </a:r>
              <a:r>
                <a:rPr lang="ja-JP" altLang="en-US" sz="1600" dirty="0">
                  <a:latin typeface="Arial"/>
                </a:rPr>
                <a:t>”</a:t>
              </a:r>
              <a:r>
                <a:rPr lang="en-US" sz="1600" dirty="0"/>
                <a:t> </a:t>
              </a:r>
            </a:p>
            <a:p>
              <a:pPr algn="ctr"/>
              <a:r>
                <a:rPr lang="en-US" dirty="0">
                  <a:latin typeface="Times New Roman" charset="0"/>
                </a:rPr>
                <a:t>B. </a:t>
              </a:r>
              <a:r>
                <a:rPr lang="en-US" dirty="0" err="1">
                  <a:latin typeface="Times New Roman" charset="0"/>
                </a:rPr>
                <a:t>Hallerbach</a:t>
              </a:r>
              <a:r>
                <a:rPr lang="en-US" dirty="0">
                  <a:latin typeface="Times New Roman" charset="0"/>
                </a:rPr>
                <a:t> and H.J. </a:t>
              </a:r>
              <a:r>
                <a:rPr lang="en-US" dirty="0" err="1">
                  <a:latin typeface="Times New Roman" charset="0"/>
                </a:rPr>
                <a:t>Hinz</a:t>
              </a:r>
              <a:r>
                <a:rPr lang="en-US" dirty="0">
                  <a:latin typeface="Times New Roman" charset="0"/>
                </a:rPr>
                <a:t> Biophysical Chemistry 76, 219(1999)</a:t>
              </a:r>
            </a:p>
          </p:txBody>
        </p:sp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398879" y="5342783"/>
              <a:ext cx="7257849" cy="984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/>
                </a:rPr>
                <a:t>“</a:t>
              </a:r>
              <a:r>
                <a:rPr lang="en-US" sz="2000" dirty="0">
                  <a:latin typeface="Monotype Corsiva" charset="0"/>
                </a:rPr>
                <a:t>if your theory is found to be against the Second Law of Thermodynamics I can give you no hope; there is nothing for it to collapse in deepest humiliation</a:t>
              </a:r>
              <a:r>
                <a:rPr lang="ja-JP" altLang="en-US" sz="2000" dirty="0">
                  <a:latin typeface="Arial"/>
                </a:rPr>
                <a:t>”</a:t>
              </a:r>
              <a:r>
                <a:rPr lang="en-US" sz="2000" dirty="0">
                  <a:latin typeface="Monotype Corsiva" charset="0"/>
                </a:rPr>
                <a:t>. </a:t>
              </a:r>
            </a:p>
            <a:p>
              <a:r>
                <a:rPr lang="en-US" dirty="0"/>
                <a:t>--- Sir Arthur Stanley </a:t>
              </a:r>
              <a:r>
                <a:rPr lang="en-US" dirty="0" err="1"/>
                <a:t>Eddington</a:t>
              </a:r>
              <a:r>
                <a:rPr lang="en-US" dirty="0"/>
                <a:t>, The Nature of the Physical World (1928)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221937" y="4635700"/>
              <a:ext cx="9469195" cy="0"/>
            </a:xfrm>
            <a:prstGeom prst="line">
              <a:avLst/>
            </a:prstGeom>
            <a:ln w="2857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-221937" y="2848985"/>
            <a:ext cx="9469195" cy="1435100"/>
            <a:chOff x="-221937" y="2848985"/>
            <a:chExt cx="9469195" cy="1435100"/>
          </a:xfrm>
        </p:grpSpPr>
        <p:sp>
          <p:nvSpPr>
            <p:cNvPr id="68619" name="Text Box 11"/>
            <p:cNvSpPr txBox="1">
              <a:spLocks noChangeArrowheads="1"/>
            </p:cNvSpPr>
            <p:nvPr/>
          </p:nvSpPr>
          <p:spPr bwMode="auto">
            <a:xfrm>
              <a:off x="386443" y="2848985"/>
              <a:ext cx="7564437" cy="143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b="1" dirty="0">
                <a:solidFill>
                  <a:srgbClr val="000099"/>
                </a:solidFill>
              </a:endParaRPr>
            </a:p>
            <a:p>
              <a:r>
                <a:rPr lang="en-US" sz="1600" i="1" dirty="0"/>
                <a:t>Decomposition of the Free Energy of a System in Terms of Specific Interactions</a:t>
              </a:r>
            </a:p>
            <a:p>
              <a:pPr algn="ctr"/>
              <a:r>
                <a:rPr lang="en-US" dirty="0">
                  <a:latin typeface="Times New Roman" charset="0"/>
                </a:rPr>
                <a:t>A. E. Mark and W. F van </a:t>
              </a:r>
              <a:r>
                <a:rPr lang="en-US" dirty="0" err="1">
                  <a:latin typeface="Times New Roman" charset="0"/>
                </a:rPr>
                <a:t>Gunsteren</a:t>
              </a:r>
              <a:r>
                <a:rPr lang="en-US" dirty="0">
                  <a:latin typeface="Times New Roman" charset="0"/>
                </a:rPr>
                <a:t>, J. Mol. Biol. 240, 167 (1994)</a:t>
              </a:r>
            </a:p>
            <a:p>
              <a:r>
                <a:rPr lang="ja-JP" altLang="en-US" dirty="0">
                  <a:latin typeface="Arial"/>
                </a:rPr>
                <a:t>“</a:t>
              </a:r>
              <a:r>
                <a:rPr lang="en-US" dirty="0">
                  <a:latin typeface="Monotype Corsiva" charset="0"/>
                </a:rPr>
                <a:t>In regard to the detailed separation of free energy components, we must acknowledge that the hidden thermodynamics of a protein will, unfortunately, remain hidden</a:t>
              </a:r>
              <a:r>
                <a:rPr lang="ja-JP" altLang="en-US" dirty="0">
                  <a:latin typeface="Arial"/>
                </a:rPr>
                <a:t>”</a:t>
              </a:r>
              <a:endParaRPr lang="en-US" dirty="0">
                <a:latin typeface="Monotype Corsiva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-221937" y="3045260"/>
              <a:ext cx="9469195" cy="0"/>
            </a:xfrm>
            <a:prstGeom prst="line">
              <a:avLst/>
            </a:prstGeom>
            <a:ln w="2857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35620" y="4130211"/>
            <a:ext cx="8840391" cy="2301166"/>
            <a:chOff x="135620" y="4130211"/>
            <a:chExt cx="8840391" cy="2301166"/>
          </a:xfrm>
        </p:grpSpPr>
        <p:sp>
          <p:nvSpPr>
            <p:cNvPr id="5" name="TextBox 4"/>
            <p:cNvSpPr txBox="1"/>
            <p:nvPr/>
          </p:nvSpPr>
          <p:spPr>
            <a:xfrm>
              <a:off x="382206" y="4167198"/>
              <a:ext cx="73780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800000"/>
                  </a:solidFill>
                  <a:latin typeface="Monotype Corsiva"/>
                  <a:cs typeface="Monotype Corsiva"/>
                </a:rPr>
                <a:t>the hidden thermodynamics is, fortunately, revealed through constraint theory. 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35620" y="4130211"/>
              <a:ext cx="680598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02024" y="4615495"/>
              <a:ext cx="137398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800000"/>
                  </a:solidFill>
                  <a:latin typeface="Monotype Corsiva"/>
                  <a:cs typeface="Monotype Corsiva"/>
                </a:rPr>
                <a:t>The heat capacity problem is solved!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68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01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Distance Constraint Model </a:t>
            </a:r>
            <a:endParaRPr lang="en-US" sz="2400" b="1" dirty="0">
              <a:solidFill>
                <a:srgbClr val="DCEC2B"/>
              </a:solidFill>
              <a:latin typeface="Arial"/>
              <a:cs typeface="Arial"/>
            </a:endParaRPr>
          </a:p>
          <a:p>
            <a:pPr algn="ctr">
              <a:spcBef>
                <a:spcPct val="25000"/>
              </a:spcBef>
              <a:spcAft>
                <a:spcPct val="5000"/>
              </a:spcAft>
            </a:pP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Recap of the main results thus far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1608" y="1375479"/>
            <a:ext cx="8479212" cy="4093428"/>
          </a:xfrm>
          <a:prstGeom prst="rect">
            <a:avLst/>
          </a:prstGeom>
          <a:solidFill>
            <a:srgbClr val="FFFF99">
              <a:alpha val="7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The DCM is based upon a free energy decomposition scheme. In general entropies are non-additive, which requires constraint theory to account for the coupling between DOF in order to afford a free energy reconstitution.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Many flavors of models can be built and solved in many different ways, which includes applying mean field theory to describe network rigidity. 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The DCM parameters reflect a certain amount of coarse-graining of microstates. This provides a computational advantage, especially when working within a limited temperature range (i.e. within 250K to 400K).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An advantage of the DCM is that it retains phenomenological parameters that can be adjusted to fit to experimental thermodynamic data.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577" y="5937349"/>
            <a:ext cx="92349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Donald J. Jacobs, </a:t>
            </a:r>
            <a:r>
              <a:rPr lang="en-US" sz="1600" i="1" dirty="0">
                <a:latin typeface="Arial"/>
                <a:cs typeface="Arial"/>
              </a:rPr>
              <a:t>An Interfacial Thermodynamics Model for Protein Stability</a:t>
            </a:r>
            <a:r>
              <a:rPr lang="en-US" sz="1600" dirty="0">
                <a:latin typeface="Arial"/>
                <a:cs typeface="Arial"/>
              </a:rPr>
              <a:t>, </a:t>
            </a:r>
          </a:p>
          <a:p>
            <a:r>
              <a:rPr lang="en-US" sz="1600" dirty="0">
                <a:latin typeface="Arial"/>
                <a:cs typeface="Arial"/>
              </a:rPr>
              <a:t>Biophysics, Ed: A.N. </a:t>
            </a:r>
            <a:r>
              <a:rPr lang="en-US" sz="1600" dirty="0" err="1">
                <a:latin typeface="Arial"/>
                <a:cs typeface="Arial"/>
              </a:rPr>
              <a:t>Misra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Intech</a:t>
            </a:r>
            <a:r>
              <a:rPr lang="en-US" sz="1600" dirty="0">
                <a:latin typeface="Arial"/>
                <a:cs typeface="Arial"/>
              </a:rPr>
              <a:t> publishers, p91-132, ISBN 978-953-51-0376-9 (2012).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577" y="5597361"/>
            <a:ext cx="270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For a detailed review, see:</a:t>
            </a:r>
          </a:p>
        </p:txBody>
      </p:sp>
    </p:spTree>
    <p:extLst>
      <p:ext uri="{BB962C8B-B14F-4D97-AF65-F5344CB8AC3E}">
        <p14:creationId xmlns:p14="http://schemas.microsoft.com/office/powerpoint/2010/main" val="257947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6"/>
          <p:cNvSpPr>
            <a:spLocks noChangeArrowheads="1"/>
          </p:cNvSpPr>
          <p:nvPr/>
        </p:nvSpPr>
        <p:spPr bwMode="auto">
          <a:xfrm>
            <a:off x="0" y="0"/>
            <a:ext cx="9144000" cy="1003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Energy and Entropy Assignments to Constraints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Rank order the strength of an interaction</a:t>
            </a:r>
            <a:endParaRPr lang="en-US" sz="2000" b="1" dirty="0">
              <a:solidFill>
                <a:srgbClr val="FFFF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4275" name="Straight Connector 16"/>
          <p:cNvCxnSpPr>
            <a:cxnSpLocks noChangeShapeType="1"/>
          </p:cNvCxnSpPr>
          <p:nvPr/>
        </p:nvCxnSpPr>
        <p:spPr bwMode="auto">
          <a:xfrm rot="5400000">
            <a:off x="-203200" y="4152529"/>
            <a:ext cx="4813300" cy="127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76" name="Text Box 37"/>
          <p:cNvSpPr txBox="1">
            <a:spLocks noChangeArrowheads="1"/>
          </p:cNvSpPr>
          <p:nvPr/>
        </p:nvSpPr>
        <p:spPr bwMode="auto">
          <a:xfrm>
            <a:off x="1663700" y="1574429"/>
            <a:ext cx="55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1612900" y="3904879"/>
            <a:ext cx="1206500" cy="2560638"/>
          </a:xfrm>
          <a:custGeom>
            <a:avLst/>
            <a:gdLst>
              <a:gd name="connsiteX0" fmla="*/ 0 w 3838575"/>
              <a:gd name="connsiteY0" fmla="*/ 0 h 1114425"/>
              <a:gd name="connsiteX1" fmla="*/ 1857375 w 3838575"/>
              <a:gd name="connsiteY1" fmla="*/ 1114425 h 1114425"/>
              <a:gd name="connsiteX2" fmla="*/ 3838575 w 383857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8575" h="1114425">
                <a:moveTo>
                  <a:pt x="0" y="0"/>
                </a:moveTo>
                <a:cubicBezTo>
                  <a:pt x="608806" y="557212"/>
                  <a:pt x="1217613" y="1114425"/>
                  <a:pt x="1857375" y="1114425"/>
                </a:cubicBezTo>
                <a:cubicBezTo>
                  <a:pt x="2497137" y="1114425"/>
                  <a:pt x="3167856" y="557212"/>
                  <a:pt x="3838575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222375" y="3314329"/>
            <a:ext cx="2009775" cy="2557463"/>
          </a:xfrm>
          <a:custGeom>
            <a:avLst/>
            <a:gdLst>
              <a:gd name="connsiteX0" fmla="*/ 0 w 3838575"/>
              <a:gd name="connsiteY0" fmla="*/ 0 h 1114425"/>
              <a:gd name="connsiteX1" fmla="*/ 1857375 w 3838575"/>
              <a:gd name="connsiteY1" fmla="*/ 1114425 h 1114425"/>
              <a:gd name="connsiteX2" fmla="*/ 3838575 w 383857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8575" h="1114425">
                <a:moveTo>
                  <a:pt x="0" y="0"/>
                </a:moveTo>
                <a:cubicBezTo>
                  <a:pt x="608806" y="557212"/>
                  <a:pt x="1217613" y="1114425"/>
                  <a:pt x="1857375" y="1114425"/>
                </a:cubicBezTo>
                <a:cubicBezTo>
                  <a:pt x="2497137" y="1114425"/>
                  <a:pt x="3167856" y="557212"/>
                  <a:pt x="3838575" y="0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641350" y="2506292"/>
            <a:ext cx="3222625" cy="2566987"/>
          </a:xfrm>
          <a:custGeom>
            <a:avLst/>
            <a:gdLst>
              <a:gd name="connsiteX0" fmla="*/ 0 w 3838575"/>
              <a:gd name="connsiteY0" fmla="*/ 0 h 1114425"/>
              <a:gd name="connsiteX1" fmla="*/ 1857375 w 3838575"/>
              <a:gd name="connsiteY1" fmla="*/ 1114425 h 1114425"/>
              <a:gd name="connsiteX2" fmla="*/ 3838575 w 383857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8575" h="1114425">
                <a:moveTo>
                  <a:pt x="0" y="0"/>
                </a:moveTo>
                <a:cubicBezTo>
                  <a:pt x="608806" y="557212"/>
                  <a:pt x="1217613" y="1114425"/>
                  <a:pt x="1857375" y="1114425"/>
                </a:cubicBezTo>
                <a:cubicBezTo>
                  <a:pt x="2497137" y="1114425"/>
                  <a:pt x="3167856" y="557212"/>
                  <a:pt x="3838575" y="0"/>
                </a:cubicBezTo>
              </a:path>
            </a:pathLst>
          </a:custGeom>
          <a:ln w="28575">
            <a:solidFill>
              <a:srgbClr val="378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152400" y="1295029"/>
            <a:ext cx="4192588" cy="2471738"/>
          </a:xfrm>
          <a:custGeom>
            <a:avLst/>
            <a:gdLst>
              <a:gd name="connsiteX0" fmla="*/ 0 w 3838575"/>
              <a:gd name="connsiteY0" fmla="*/ 0 h 1114425"/>
              <a:gd name="connsiteX1" fmla="*/ 1857375 w 3838575"/>
              <a:gd name="connsiteY1" fmla="*/ 1114425 h 1114425"/>
              <a:gd name="connsiteX2" fmla="*/ 3838575 w 383857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8575" h="1114425">
                <a:moveTo>
                  <a:pt x="0" y="0"/>
                </a:moveTo>
                <a:cubicBezTo>
                  <a:pt x="608806" y="557212"/>
                  <a:pt x="1217613" y="1114425"/>
                  <a:pt x="1857375" y="1114425"/>
                </a:cubicBezTo>
                <a:cubicBezTo>
                  <a:pt x="2497137" y="1114425"/>
                  <a:pt x="3167856" y="557212"/>
                  <a:pt x="3838575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4281" name="Straight Connector 45"/>
          <p:cNvCxnSpPr>
            <a:cxnSpLocks noChangeShapeType="1"/>
          </p:cNvCxnSpPr>
          <p:nvPr/>
        </p:nvCxnSpPr>
        <p:spPr bwMode="auto">
          <a:xfrm>
            <a:off x="177800" y="2222129"/>
            <a:ext cx="41021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2" name="TextBox 46"/>
          <p:cNvSpPr txBox="1">
            <a:spLocks noChangeArrowheads="1"/>
          </p:cNvSpPr>
          <p:nvPr/>
        </p:nvSpPr>
        <p:spPr bwMode="auto">
          <a:xfrm>
            <a:off x="1092200" y="1218829"/>
            <a:ext cx="222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depth comparison</a:t>
            </a:r>
          </a:p>
        </p:txBody>
      </p:sp>
      <p:grpSp>
        <p:nvGrpSpPr>
          <p:cNvPr id="54283" name="Group 60"/>
          <p:cNvGrpSpPr>
            <a:grpSpLocks/>
          </p:cNvGrpSpPr>
          <p:nvPr/>
        </p:nvGrpSpPr>
        <p:grpSpPr bwMode="auto">
          <a:xfrm>
            <a:off x="4584700" y="1198563"/>
            <a:ext cx="4192588" cy="3276600"/>
            <a:chOff x="4584699" y="1198559"/>
            <a:chExt cx="4193113" cy="3276306"/>
          </a:xfrm>
        </p:grpSpPr>
        <p:grpSp>
          <p:nvGrpSpPr>
            <p:cNvPr id="54309" name="Group 35"/>
            <p:cNvGrpSpPr>
              <a:grpSpLocks/>
            </p:cNvGrpSpPr>
            <p:nvPr/>
          </p:nvGrpSpPr>
          <p:grpSpPr bwMode="auto">
            <a:xfrm>
              <a:off x="4584699" y="1198559"/>
              <a:ext cx="4193113" cy="2674017"/>
              <a:chOff x="1011763" y="1382762"/>
              <a:chExt cx="4552950" cy="2903491"/>
            </a:xfrm>
          </p:grpSpPr>
          <p:sp>
            <p:nvSpPr>
              <p:cNvPr id="37" name="Freeform 36"/>
              <p:cNvSpPr/>
              <p:nvPr/>
            </p:nvSpPr>
            <p:spPr bwMode="auto">
              <a:xfrm>
                <a:off x="2596073" y="1384485"/>
                <a:ext cx="1310201" cy="2781856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54318" name="Straight Connector 24"/>
              <p:cNvCxnSpPr>
                <a:cxnSpLocks noChangeShapeType="1"/>
              </p:cNvCxnSpPr>
              <p:nvPr/>
            </p:nvCxnSpPr>
            <p:spPr bwMode="auto">
              <a:xfrm rot="16200000" flipV="1">
                <a:off x="1807426" y="2855178"/>
                <a:ext cx="2838453" cy="2369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9" name="Freeform 38"/>
              <p:cNvSpPr/>
              <p:nvPr/>
            </p:nvSpPr>
            <p:spPr bwMode="auto">
              <a:xfrm>
                <a:off x="2173705" y="1391379"/>
                <a:ext cx="2180796" cy="2778409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1542739" y="1382762"/>
                <a:ext cx="3499617" cy="2787026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rgbClr val="378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1011763" y="1405168"/>
                <a:ext cx="4552950" cy="2768067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310" name="Group 47"/>
            <p:cNvGrpSpPr>
              <a:grpSpLocks/>
            </p:cNvGrpSpPr>
            <p:nvPr/>
          </p:nvGrpSpPr>
          <p:grpSpPr bwMode="auto">
            <a:xfrm>
              <a:off x="6591300" y="2844800"/>
              <a:ext cx="1835150" cy="927100"/>
              <a:chOff x="2641600" y="4521200"/>
              <a:chExt cx="1835150" cy="927100"/>
            </a:xfrm>
          </p:grpSpPr>
          <p:cxnSp>
            <p:nvCxnSpPr>
              <p:cNvPr id="54313" name="Straight Connector 34"/>
              <p:cNvCxnSpPr>
                <a:cxnSpLocks noChangeShapeType="1"/>
              </p:cNvCxnSpPr>
              <p:nvPr/>
            </p:nvCxnSpPr>
            <p:spPr bwMode="auto">
              <a:xfrm rot="10800000" flipV="1">
                <a:off x="2641600" y="5443538"/>
                <a:ext cx="1644650" cy="47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4314" name="Straight Connector 46"/>
              <p:cNvCxnSpPr>
                <a:cxnSpLocks noChangeShapeType="1"/>
              </p:cNvCxnSpPr>
              <p:nvPr/>
            </p:nvCxnSpPr>
            <p:spPr bwMode="auto">
              <a:xfrm rot="10800000">
                <a:off x="2647950" y="4521200"/>
                <a:ext cx="163830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4315" name="Straight Connector 61"/>
              <p:cNvCxnSpPr>
                <a:cxnSpLocks noChangeShapeType="1"/>
              </p:cNvCxnSpPr>
              <p:nvPr/>
            </p:nvCxnSpPr>
            <p:spPr bwMode="auto">
              <a:xfrm rot="5400000">
                <a:off x="3713163" y="4984750"/>
                <a:ext cx="852488" cy="1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lg"/>
                <a:tailEnd type="arrow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2" name="Text Box 37"/>
              <p:cNvSpPr txBox="1">
                <a:spLocks noChangeArrowheads="1"/>
              </p:cNvSpPr>
              <p:nvPr/>
            </p:nvSpPr>
            <p:spPr bwMode="auto">
              <a:xfrm>
                <a:off x="3804046" y="4787724"/>
                <a:ext cx="673184" cy="400014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</a:rPr>
                  <a:t>ΔE</a:t>
                </a:r>
              </a:p>
            </p:txBody>
          </p:sp>
        </p:grpSp>
        <p:sp>
          <p:nvSpPr>
            <p:cNvPr id="54311" name="TextBox 52"/>
            <p:cNvSpPr txBox="1">
              <a:spLocks noChangeArrowheads="1"/>
            </p:cNvSpPr>
            <p:nvPr/>
          </p:nvSpPr>
          <p:spPr bwMode="auto">
            <a:xfrm>
              <a:off x="5524500" y="4013200"/>
              <a:ext cx="2298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   γ</a:t>
              </a:r>
              <a:r>
                <a:rPr lang="en-US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&lt;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>
                  <a:solidFill>
                    <a:srgbClr val="000099"/>
                  </a:solidFill>
                  <a:latin typeface="Times New Roman" charset="0"/>
                </a:rPr>
                <a:t>γ</a:t>
              </a:r>
              <a:r>
                <a:rPr lang="en-US" baseline="-25000">
                  <a:solidFill>
                    <a:srgbClr val="000099"/>
                  </a:solidFill>
                  <a:latin typeface="Times New Roman" charset="0"/>
                </a:rPr>
                <a:t>2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&lt;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>
                  <a:solidFill>
                    <a:srgbClr val="008000"/>
                  </a:solidFill>
                  <a:latin typeface="Times New Roman" charset="0"/>
                </a:rPr>
                <a:t>γ</a:t>
              </a:r>
              <a:r>
                <a:rPr lang="en-US" baseline="-25000">
                  <a:solidFill>
                    <a:srgbClr val="008000"/>
                  </a:solidFill>
                  <a:latin typeface="Times New Roman" charset="0"/>
                </a:rPr>
                <a:t>3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&lt;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γ</a:t>
              </a:r>
              <a:r>
                <a:rPr lang="en-US" baseline="-25000">
                  <a:solidFill>
                    <a:srgbClr val="FF0000"/>
                  </a:solidFill>
                  <a:latin typeface="Times New Roman" charset="0"/>
                </a:rPr>
                <a:t>4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  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312" name="TextBox 54"/>
            <p:cNvSpPr txBox="1">
              <a:spLocks noChangeArrowheads="1"/>
            </p:cNvSpPr>
            <p:nvPr/>
          </p:nvSpPr>
          <p:spPr bwMode="auto">
            <a:xfrm>
              <a:off x="5537200" y="3810000"/>
              <a:ext cx="21932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width comparison</a:t>
              </a:r>
            </a:p>
          </p:txBody>
        </p:sp>
      </p:grpSp>
      <p:grpSp>
        <p:nvGrpSpPr>
          <p:cNvPr id="54284" name="Group 63"/>
          <p:cNvGrpSpPr>
            <a:grpSpLocks/>
          </p:cNvGrpSpPr>
          <p:nvPr/>
        </p:nvGrpSpPr>
        <p:grpSpPr bwMode="auto">
          <a:xfrm>
            <a:off x="3962400" y="4586288"/>
            <a:ext cx="5067300" cy="1919287"/>
            <a:chOff x="3962400" y="4586288"/>
            <a:chExt cx="5067300" cy="1919287"/>
          </a:xfrm>
        </p:grpSpPr>
        <p:grpSp>
          <p:nvGrpSpPr>
            <p:cNvPr id="54299" name="Group 13"/>
            <p:cNvGrpSpPr>
              <a:grpSpLocks/>
            </p:cNvGrpSpPr>
            <p:nvPr/>
          </p:nvGrpSpPr>
          <p:grpSpPr bwMode="auto">
            <a:xfrm>
              <a:off x="3962400" y="4586288"/>
              <a:ext cx="5067300" cy="1919287"/>
              <a:chOff x="3632009" y="1266237"/>
              <a:chExt cx="5066719" cy="1920069"/>
            </a:xfrm>
          </p:grpSpPr>
          <p:sp>
            <p:nvSpPr>
              <p:cNvPr id="54302" name="TextBox 3"/>
              <p:cNvSpPr txBox="1">
                <a:spLocks noChangeArrowheads="1"/>
              </p:cNvSpPr>
              <p:nvPr/>
            </p:nvSpPr>
            <p:spPr bwMode="auto">
              <a:xfrm>
                <a:off x="3632009" y="1385941"/>
                <a:ext cx="5066719" cy="1800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2000" b="1">
                    <a:solidFill>
                      <a:srgbClr val="000000"/>
                    </a:solidFill>
                  </a:rPr>
                  <a:t>	</a:t>
                </a:r>
                <a:r>
                  <a:rPr lang="en-US" b="1">
                    <a:solidFill>
                      <a:srgbClr val="000000"/>
                    </a:solidFill>
                  </a:rPr>
                  <a:t>	very </a:t>
                </a:r>
                <a:r>
                  <a:rPr lang="en-US">
                    <a:solidFill>
                      <a:srgbClr val="000000"/>
                    </a:solidFill>
                  </a:rPr>
                  <a:t>strong interaction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rgbClr val="000099"/>
                    </a:solidFill>
                  </a:rPr>
                  <a:t>		strong interaction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rgbClr val="008000"/>
                    </a:solidFill>
                  </a:rPr>
                  <a:t>		weak interaction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rgbClr val="FF0000"/>
                    </a:solidFill>
                  </a:rPr>
                  <a:t>		</a:t>
                </a:r>
                <a:r>
                  <a:rPr lang="en-US" b="1">
                    <a:solidFill>
                      <a:srgbClr val="FF0000"/>
                    </a:solidFill>
                  </a:rPr>
                  <a:t>very </a:t>
                </a:r>
                <a:r>
                  <a:rPr lang="en-US">
                    <a:solidFill>
                      <a:srgbClr val="FF0000"/>
                    </a:solidFill>
                  </a:rPr>
                  <a:t>weak interaction </a:t>
                </a:r>
                <a:r>
                  <a:rPr lang="en-US" sz="2000">
                    <a:solidFill>
                      <a:srgbClr val="FF0000"/>
                    </a:solidFill>
                  </a:rPr>
                  <a:t>	</a:t>
                </a:r>
              </a:p>
            </p:txBody>
          </p:sp>
          <p:cxnSp>
            <p:nvCxnSpPr>
              <p:cNvPr id="54303" name="Straight Connector 5"/>
              <p:cNvCxnSpPr>
                <a:cxnSpLocks noChangeShapeType="1"/>
              </p:cNvCxnSpPr>
              <p:nvPr/>
            </p:nvCxnSpPr>
            <p:spPr bwMode="auto">
              <a:xfrm flipV="1">
                <a:off x="4190745" y="2125231"/>
                <a:ext cx="1206401" cy="3369"/>
              </a:xfrm>
              <a:prstGeom prst="line">
                <a:avLst/>
              </a:prstGeom>
              <a:noFill/>
              <a:ln w="317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4304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4178046" y="2560576"/>
                <a:ext cx="1210634" cy="13171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4305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4184396" y="1671214"/>
                <a:ext cx="1216983" cy="973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4306" name="TextBox 8"/>
              <p:cNvSpPr txBox="1">
                <a:spLocks noChangeArrowheads="1"/>
              </p:cNvSpPr>
              <p:nvPr/>
            </p:nvSpPr>
            <p:spPr bwMode="auto">
              <a:xfrm>
                <a:off x="4385465" y="1706288"/>
                <a:ext cx="811559" cy="399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99"/>
                    </a:solidFill>
                    <a:latin typeface="Times New Roman" charset="0"/>
                  </a:rPr>
                  <a:t>(ε</a:t>
                </a:r>
                <a:r>
                  <a:rPr lang="en-US" sz="2000" baseline="-25000">
                    <a:solidFill>
                      <a:srgbClr val="000099"/>
                    </a:solidFill>
                    <a:latin typeface="Times New Roman" charset="0"/>
                  </a:rPr>
                  <a:t>2</a:t>
                </a:r>
                <a:r>
                  <a:rPr lang="en-US" sz="2000">
                    <a:solidFill>
                      <a:srgbClr val="000099"/>
                    </a:solidFill>
                    <a:latin typeface="Times New Roman" charset="0"/>
                  </a:rPr>
                  <a:t>,γ</a:t>
                </a:r>
                <a:r>
                  <a:rPr lang="en-US" sz="2000" baseline="-25000">
                    <a:solidFill>
                      <a:srgbClr val="000099"/>
                    </a:solidFill>
                    <a:latin typeface="Times New Roman" charset="0"/>
                  </a:rPr>
                  <a:t>2</a:t>
                </a:r>
                <a:r>
                  <a:rPr lang="en-US" sz="2000">
                    <a:solidFill>
                      <a:srgbClr val="000099"/>
                    </a:solidFill>
                    <a:latin typeface="Times New Roman" charset="0"/>
                  </a:rPr>
                  <a:t>)</a:t>
                </a:r>
                <a:r>
                  <a:rPr lang="en-US" sz="20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4307" name="TextBox 9"/>
              <p:cNvSpPr txBox="1">
                <a:spLocks noChangeArrowheads="1"/>
              </p:cNvSpPr>
              <p:nvPr/>
            </p:nvSpPr>
            <p:spPr bwMode="auto">
              <a:xfrm>
                <a:off x="4385465" y="2167498"/>
                <a:ext cx="811559" cy="399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8000"/>
                    </a:solidFill>
                    <a:latin typeface="Times New Roman" charset="0"/>
                  </a:rPr>
                  <a:t>(ε</a:t>
                </a:r>
                <a:r>
                  <a:rPr lang="en-US" sz="2000" baseline="-25000">
                    <a:solidFill>
                      <a:srgbClr val="008000"/>
                    </a:solidFill>
                    <a:latin typeface="Times New Roman" charset="0"/>
                  </a:rPr>
                  <a:t>3</a:t>
                </a:r>
                <a:r>
                  <a:rPr lang="en-US" sz="2000">
                    <a:solidFill>
                      <a:srgbClr val="008000"/>
                    </a:solidFill>
                    <a:latin typeface="Times New Roman" charset="0"/>
                  </a:rPr>
                  <a:t>,γ</a:t>
                </a:r>
                <a:r>
                  <a:rPr lang="en-US" sz="2000" baseline="-25000">
                    <a:solidFill>
                      <a:srgbClr val="008000"/>
                    </a:solidFill>
                    <a:latin typeface="Times New Roman" charset="0"/>
                  </a:rPr>
                  <a:t>3</a:t>
                </a:r>
                <a:r>
                  <a:rPr lang="en-US" sz="2000">
                    <a:solidFill>
                      <a:srgbClr val="008000"/>
                    </a:solidFill>
                    <a:latin typeface="Times New Roman" charset="0"/>
                  </a:rPr>
                  <a:t>) </a:t>
                </a:r>
              </a:p>
            </p:txBody>
          </p:sp>
          <p:sp>
            <p:nvSpPr>
              <p:cNvPr id="54308" name="TextBox 10"/>
              <p:cNvSpPr txBox="1">
                <a:spLocks noChangeArrowheads="1"/>
              </p:cNvSpPr>
              <p:nvPr/>
            </p:nvSpPr>
            <p:spPr bwMode="auto">
              <a:xfrm>
                <a:off x="4385465" y="1266237"/>
                <a:ext cx="811559" cy="399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charset="0"/>
                  </a:rPr>
                  <a:t>(ε</a:t>
                </a:r>
                <a:r>
                  <a:rPr lang="en-US" sz="2000" baseline="-25000">
                    <a:solidFill>
                      <a:srgbClr val="000000"/>
                    </a:solidFill>
                    <a:latin typeface="Times New Roman" charset="0"/>
                  </a:rPr>
                  <a:t>1</a:t>
                </a:r>
                <a:r>
                  <a:rPr lang="en-US" sz="2000">
                    <a:solidFill>
                      <a:srgbClr val="000000"/>
                    </a:solidFill>
                    <a:latin typeface="Times New Roman" charset="0"/>
                  </a:rPr>
                  <a:t>,γ</a:t>
                </a:r>
                <a:r>
                  <a:rPr lang="en-US" sz="2000" baseline="-25000">
                    <a:solidFill>
                      <a:srgbClr val="000000"/>
                    </a:solidFill>
                    <a:latin typeface="Times New Roman" charset="0"/>
                  </a:rPr>
                  <a:t>1</a:t>
                </a:r>
                <a:r>
                  <a:rPr lang="en-US" sz="2000">
                    <a:solidFill>
                      <a:srgbClr val="000000"/>
                    </a:solidFill>
                    <a:latin typeface="Times New Roman" charset="0"/>
                  </a:rPr>
                  <a:t>) </a:t>
                </a:r>
              </a:p>
            </p:txBody>
          </p:sp>
        </p:grpSp>
        <p:cxnSp>
          <p:nvCxnSpPr>
            <p:cNvPr id="54300" name="Straight Connector 6"/>
            <p:cNvCxnSpPr>
              <a:cxnSpLocks noChangeShapeType="1"/>
            </p:cNvCxnSpPr>
            <p:nvPr/>
          </p:nvCxnSpPr>
          <p:spPr bwMode="auto">
            <a:xfrm>
              <a:off x="4521200" y="6286500"/>
              <a:ext cx="1185863" cy="127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301" name="TextBox 9"/>
            <p:cNvSpPr txBox="1">
              <a:spLocks noChangeArrowheads="1"/>
            </p:cNvSpPr>
            <p:nvPr/>
          </p:nvSpPr>
          <p:spPr bwMode="auto">
            <a:xfrm>
              <a:off x="4722813" y="5892800"/>
              <a:ext cx="8112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Times New Roman" charset="0"/>
                </a:rPr>
                <a:t>(ε</a:t>
              </a:r>
              <a:r>
                <a:rPr lang="en-US" sz="2000" baseline="-25000" dirty="0">
                  <a:solidFill>
                    <a:srgbClr val="FF0000"/>
                  </a:solidFill>
                  <a:latin typeface="Times New Roman" charset="0"/>
                </a:rPr>
                <a:t>4</a:t>
              </a:r>
              <a:r>
                <a:rPr lang="en-US" sz="2000" dirty="0">
                  <a:solidFill>
                    <a:srgbClr val="FF0000"/>
                  </a:solidFill>
                  <a:latin typeface="Times New Roman" charset="0"/>
                </a:rPr>
                <a:t>,γ</a:t>
              </a:r>
              <a:r>
                <a:rPr lang="en-US" sz="2000" baseline="-25000" dirty="0">
                  <a:solidFill>
                    <a:srgbClr val="FF0000"/>
                  </a:solidFill>
                  <a:latin typeface="Times New Roman" charset="0"/>
                </a:rPr>
                <a:t>4</a:t>
              </a:r>
              <a:r>
                <a:rPr lang="en-US" sz="2000" dirty="0">
                  <a:solidFill>
                    <a:srgbClr val="FF0000"/>
                  </a:solidFill>
                  <a:latin typeface="Times New Roman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7" name="Group 120"/>
          <p:cNvGrpSpPr>
            <a:grpSpLocks/>
          </p:cNvGrpSpPr>
          <p:nvPr/>
        </p:nvGrpSpPr>
        <p:grpSpPr bwMode="auto">
          <a:xfrm>
            <a:off x="0" y="1054100"/>
            <a:ext cx="4394200" cy="5727700"/>
            <a:chOff x="0" y="1130300"/>
            <a:chExt cx="4394200" cy="5727700"/>
          </a:xfrm>
        </p:grpSpPr>
        <p:sp>
          <p:nvSpPr>
            <p:cNvPr id="122" name="Rectangle 121"/>
            <p:cNvSpPr/>
            <p:nvPr/>
          </p:nvSpPr>
          <p:spPr bwMode="auto">
            <a:xfrm>
              <a:off x="0" y="1130300"/>
              <a:ext cx="4394200" cy="57277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4290" name="Group 34"/>
            <p:cNvGrpSpPr>
              <a:grpSpLocks/>
            </p:cNvGrpSpPr>
            <p:nvPr/>
          </p:nvGrpSpPr>
          <p:grpSpPr bwMode="auto">
            <a:xfrm>
              <a:off x="152400" y="1295400"/>
              <a:ext cx="4192588" cy="5270500"/>
              <a:chOff x="152400" y="1295400"/>
              <a:chExt cx="4192588" cy="5270500"/>
            </a:xfrm>
          </p:grpSpPr>
          <p:cxnSp>
            <p:nvCxnSpPr>
              <p:cNvPr id="54291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-165100" y="4191000"/>
                <a:ext cx="4737100" cy="127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 type="stealth" w="lg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4292" name="Text Box 37"/>
              <p:cNvSpPr txBox="1">
                <a:spLocks noChangeArrowheads="1"/>
              </p:cNvSpPr>
              <p:nvPr/>
            </p:nvSpPr>
            <p:spPr bwMode="auto">
              <a:xfrm>
                <a:off x="1663700" y="1651000"/>
                <a:ext cx="5588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b="1">
                    <a:solidFill>
                      <a:srgbClr val="000000"/>
                    </a:solidFill>
                  </a:rPr>
                  <a:t>V</a:t>
                </a:r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1612900" y="1987550"/>
                <a:ext cx="1206500" cy="2560638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1222375" y="3365500"/>
                <a:ext cx="2009775" cy="2557463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" name="Freeform 127"/>
              <p:cNvSpPr/>
              <p:nvPr/>
            </p:nvSpPr>
            <p:spPr bwMode="auto">
              <a:xfrm>
                <a:off x="641350" y="3840163"/>
                <a:ext cx="3222625" cy="2566987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rgbClr val="378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Freeform 128"/>
              <p:cNvSpPr/>
              <p:nvPr/>
            </p:nvSpPr>
            <p:spPr bwMode="auto">
              <a:xfrm>
                <a:off x="152400" y="2381250"/>
                <a:ext cx="4192588" cy="2643188"/>
              </a:xfrm>
              <a:custGeom>
                <a:avLst/>
                <a:gdLst>
                  <a:gd name="connsiteX0" fmla="*/ 0 w 3838575"/>
                  <a:gd name="connsiteY0" fmla="*/ 0 h 1114425"/>
                  <a:gd name="connsiteX1" fmla="*/ 1857375 w 3838575"/>
                  <a:gd name="connsiteY1" fmla="*/ 1114425 h 1114425"/>
                  <a:gd name="connsiteX2" fmla="*/ 3838575 w 3838575"/>
                  <a:gd name="connsiteY2" fmla="*/ 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8575" h="1114425">
                    <a:moveTo>
                      <a:pt x="0" y="0"/>
                    </a:moveTo>
                    <a:cubicBezTo>
                      <a:pt x="608806" y="557212"/>
                      <a:pt x="1217613" y="1114425"/>
                      <a:pt x="1857375" y="1114425"/>
                    </a:cubicBezTo>
                    <a:cubicBezTo>
                      <a:pt x="2497137" y="1114425"/>
                      <a:pt x="3167856" y="557212"/>
                      <a:pt x="3838575" y="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54297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177800" y="2298700"/>
                <a:ext cx="41021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4298" name="TextBox 46"/>
              <p:cNvSpPr txBox="1">
                <a:spLocks noChangeArrowheads="1"/>
              </p:cNvSpPr>
              <p:nvPr/>
            </p:nvSpPr>
            <p:spPr bwMode="auto">
              <a:xfrm>
                <a:off x="1092200" y="1295400"/>
                <a:ext cx="222408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depth comparison</a:t>
                </a:r>
              </a:p>
            </p:txBody>
          </p:sp>
        </p:grpSp>
      </p:grpSp>
      <p:sp>
        <p:nvSpPr>
          <p:cNvPr id="54287" name="TextBox 40"/>
          <p:cNvSpPr txBox="1">
            <a:spLocks noChangeArrowheads="1"/>
          </p:cNvSpPr>
          <p:nvPr/>
        </p:nvSpPr>
        <p:spPr bwMode="auto">
          <a:xfrm>
            <a:off x="4254500" y="3352800"/>
            <a:ext cx="1706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rank order</a:t>
            </a:r>
          </a:p>
        </p:txBody>
      </p:sp>
      <p:sp>
        <p:nvSpPr>
          <p:cNvPr id="49" name="Bent-Up Arrow 48"/>
          <p:cNvSpPr/>
          <p:nvPr/>
        </p:nvSpPr>
        <p:spPr bwMode="auto">
          <a:xfrm rot="5400000">
            <a:off x="4997450" y="3790950"/>
            <a:ext cx="679450" cy="65405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FF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123825" y="1308100"/>
            <a:ext cx="5038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Jacobs, et. al., Phys. Rev. E 68, 061109 (2003).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517525" y="1774825"/>
            <a:ext cx="66357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</a:rPr>
              <a:t>For each constraint type, t: 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0000"/>
                </a:solidFill>
              </a:rPr>
              <a:t>Assign molecular free energy contribution:</a:t>
            </a:r>
            <a:r>
              <a:rPr lang="en-US" sz="1800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G</a:t>
            </a:r>
            <a:r>
              <a:rPr lang="en-US" b="1" baseline="-25000">
                <a:solidFill>
                  <a:srgbClr val="000000"/>
                </a:solidFill>
              </a:rPr>
              <a:t>t</a:t>
            </a:r>
            <a:r>
              <a:rPr lang="en-US" b="1">
                <a:solidFill>
                  <a:srgbClr val="000000"/>
                </a:solidFill>
              </a:rPr>
              <a:t> = E</a:t>
            </a:r>
            <a:r>
              <a:rPr lang="en-US" b="1" baseline="-25000">
                <a:solidFill>
                  <a:srgbClr val="000000"/>
                </a:solidFill>
              </a:rPr>
              <a:t>t</a:t>
            </a:r>
            <a:r>
              <a:rPr lang="en-US" b="1">
                <a:solidFill>
                  <a:srgbClr val="000000"/>
                </a:solidFill>
              </a:rPr>
              <a:t> - TS</a:t>
            </a:r>
            <a:r>
              <a:rPr lang="en-US" b="1" baseline="-25000">
                <a:solidFill>
                  <a:srgbClr val="000000"/>
                </a:solidFill>
                <a:sym typeface="Symbol" charset="0"/>
              </a:rPr>
              <a:t>t</a:t>
            </a:r>
            <a:endParaRPr lang="en-US" sz="1800" b="1" baseline="-25000">
              <a:solidFill>
                <a:srgbClr val="000000"/>
              </a:solidFill>
              <a:sym typeface="Symbol" charset="0"/>
            </a:endParaRP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517525" y="2632075"/>
            <a:ext cx="683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</a:rPr>
              <a:t>Common assumption of free energy additivity: </a:t>
            </a:r>
            <a:r>
              <a:rPr lang="en-US" b="1">
                <a:solidFill>
                  <a:srgbClr val="000000"/>
                </a:solidFill>
              </a:rPr>
              <a:t>G</a:t>
            </a:r>
            <a:r>
              <a:rPr lang="en-US" b="1" baseline="-25000">
                <a:solidFill>
                  <a:srgbClr val="000000"/>
                </a:solidFill>
              </a:rPr>
              <a:t>total</a:t>
            </a:r>
            <a:r>
              <a:rPr lang="en-US" b="1">
                <a:solidFill>
                  <a:srgbClr val="000000"/>
                </a:solidFill>
              </a:rPr>
              <a:t> =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G</a:t>
            </a:r>
            <a:r>
              <a:rPr lang="en-US" b="1" baseline="-25000">
                <a:solidFill>
                  <a:srgbClr val="000000"/>
                </a:solidFill>
                <a:sym typeface="Symbol" charset="0"/>
              </a:rPr>
              <a:t>t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01625" y="2603500"/>
            <a:ext cx="8342313" cy="1603375"/>
            <a:chOff x="190" y="1640"/>
            <a:chExt cx="5255" cy="1010"/>
          </a:xfrm>
        </p:grpSpPr>
        <p:sp>
          <p:nvSpPr>
            <p:cNvPr id="50196" name="Text Box 11"/>
            <p:cNvSpPr txBox="1">
              <a:spLocks noChangeArrowheads="1"/>
            </p:cNvSpPr>
            <p:nvPr/>
          </p:nvSpPr>
          <p:spPr bwMode="auto">
            <a:xfrm>
              <a:off x="190" y="2362"/>
              <a:ext cx="5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</a:rPr>
                <a:t>E</a:t>
              </a:r>
              <a:r>
                <a:rPr lang="en-US" b="1" baseline="-25000">
                  <a:solidFill>
                    <a:srgbClr val="000000"/>
                  </a:solidFill>
                </a:rPr>
                <a:t>total</a:t>
              </a:r>
              <a:r>
                <a:rPr lang="en-US" b="1">
                  <a:solidFill>
                    <a:srgbClr val="000000"/>
                  </a:solidFill>
                </a:rPr>
                <a:t> = </a:t>
              </a:r>
              <a:r>
                <a:rPr lang="en-US" b="1">
                  <a:solidFill>
                    <a:srgbClr val="000000"/>
                  </a:solidFill>
                  <a:sym typeface="Symbol" charset="0"/>
                </a:rPr>
                <a:t> E</a:t>
              </a:r>
              <a:r>
                <a:rPr lang="en-US" b="1" baseline="-25000">
                  <a:solidFill>
                    <a:srgbClr val="000000"/>
                  </a:solidFill>
                  <a:sym typeface="Symbol" charset="0"/>
                </a:rPr>
                <a:t>t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sym typeface="Symbol" charset="0"/>
                </a:rPr>
                <a:t>N</a:t>
              </a:r>
              <a:r>
                <a:rPr lang="en-US" b="1" baseline="-25000">
                  <a:solidFill>
                    <a:srgbClr val="000000"/>
                  </a:solidFill>
                  <a:sym typeface="Symbol" charset="0"/>
                </a:rPr>
                <a:t>t</a:t>
              </a:r>
              <a:r>
                <a:rPr lang="en-US" b="1">
                  <a:solidFill>
                    <a:srgbClr val="000000"/>
                  </a:solidFill>
                  <a:sym typeface="Symbol" charset="0"/>
                </a:rPr>
                <a:t>     S</a:t>
              </a:r>
              <a:r>
                <a:rPr lang="en-US" b="1" baseline="-25000">
                  <a:solidFill>
                    <a:srgbClr val="000000"/>
                  </a:solidFill>
                  <a:sym typeface="Symbol" charset="0"/>
                </a:rPr>
                <a:t>total</a:t>
              </a:r>
              <a:r>
                <a:rPr lang="en-US" b="1">
                  <a:solidFill>
                    <a:srgbClr val="000000"/>
                  </a:solidFill>
                  <a:sym typeface="Symbol" charset="0"/>
                </a:rPr>
                <a:t> = S</a:t>
              </a:r>
              <a:r>
                <a:rPr lang="en-US" b="1" baseline="-25000">
                  <a:solidFill>
                    <a:srgbClr val="000000"/>
                  </a:solidFill>
                  <a:sym typeface="Symbol" charset="0"/>
                </a:rPr>
                <a:t>t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sym typeface="Symbol" charset="0"/>
                </a:rPr>
                <a:t>I</a:t>
              </a:r>
              <a:r>
                <a:rPr lang="en-US" b="1" baseline="-25000">
                  <a:solidFill>
                    <a:srgbClr val="000000"/>
                  </a:solidFill>
                  <a:sym typeface="Symbol" charset="0"/>
                </a:rPr>
                <a:t>t</a:t>
              </a:r>
              <a:r>
                <a:rPr lang="en-US" b="1">
                  <a:solidFill>
                    <a:srgbClr val="000000"/>
                  </a:solidFill>
                  <a:sym typeface="Symbol" charset="0"/>
                </a:rPr>
                <a:t>          G</a:t>
              </a:r>
              <a:r>
                <a:rPr lang="en-US" b="1" baseline="-25000">
                  <a:solidFill>
                    <a:srgbClr val="000000"/>
                  </a:solidFill>
                  <a:sym typeface="Symbol" charset="0"/>
                </a:rPr>
                <a:t>total</a:t>
              </a:r>
              <a:r>
                <a:rPr lang="en-US" b="1">
                  <a:solidFill>
                    <a:srgbClr val="000000"/>
                  </a:solidFill>
                  <a:sym typeface="Symbol" charset="0"/>
                </a:rPr>
                <a:t> = E</a:t>
              </a:r>
              <a:r>
                <a:rPr lang="en-US" b="1" baseline="-25000">
                  <a:solidFill>
                    <a:srgbClr val="000000"/>
                  </a:solidFill>
                  <a:sym typeface="Symbol" charset="0"/>
                </a:rPr>
                <a:t>total</a:t>
              </a:r>
              <a:r>
                <a:rPr lang="en-US" b="1">
                  <a:solidFill>
                    <a:srgbClr val="000000"/>
                  </a:solidFill>
                  <a:sym typeface="Symbol" charset="0"/>
                </a:rPr>
                <a:t> - TS</a:t>
              </a:r>
              <a:r>
                <a:rPr lang="en-US" b="1" baseline="-25000">
                  <a:solidFill>
                    <a:srgbClr val="000000"/>
                  </a:solidFill>
                  <a:sym typeface="Symbol" charset="0"/>
                </a:rPr>
                <a:t>total</a:t>
              </a:r>
            </a:p>
          </p:txBody>
        </p:sp>
        <p:grpSp>
          <p:nvGrpSpPr>
            <p:cNvPr id="50197" name="Group 34"/>
            <p:cNvGrpSpPr>
              <a:grpSpLocks/>
            </p:cNvGrpSpPr>
            <p:nvPr/>
          </p:nvGrpSpPr>
          <p:grpSpPr bwMode="auto">
            <a:xfrm>
              <a:off x="416" y="1640"/>
              <a:ext cx="4394" cy="728"/>
              <a:chOff x="416" y="1640"/>
              <a:chExt cx="4394" cy="728"/>
            </a:xfrm>
          </p:grpSpPr>
          <p:sp>
            <p:nvSpPr>
              <p:cNvPr id="50198" name="Line 8"/>
              <p:cNvSpPr>
                <a:spLocks noChangeShapeType="1"/>
              </p:cNvSpPr>
              <p:nvPr/>
            </p:nvSpPr>
            <p:spPr bwMode="auto">
              <a:xfrm>
                <a:off x="433" y="1640"/>
                <a:ext cx="4377" cy="376"/>
              </a:xfrm>
              <a:prstGeom prst="line">
                <a:avLst/>
              </a:prstGeom>
              <a:noFill/>
              <a:ln w="11112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199" name="Line 9"/>
              <p:cNvSpPr>
                <a:spLocks noChangeShapeType="1"/>
              </p:cNvSpPr>
              <p:nvPr/>
            </p:nvSpPr>
            <p:spPr bwMode="auto">
              <a:xfrm flipH="1">
                <a:off x="416" y="1672"/>
                <a:ext cx="4377" cy="376"/>
              </a:xfrm>
              <a:prstGeom prst="line">
                <a:avLst/>
              </a:prstGeom>
              <a:noFill/>
              <a:ln w="11112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200" name="Line 10"/>
              <p:cNvSpPr>
                <a:spLocks noChangeShapeType="1"/>
              </p:cNvSpPr>
              <p:nvPr/>
            </p:nvSpPr>
            <p:spPr bwMode="auto">
              <a:xfrm>
                <a:off x="2484" y="1704"/>
                <a:ext cx="1" cy="664"/>
              </a:xfrm>
              <a:prstGeom prst="line">
                <a:avLst/>
              </a:prstGeom>
              <a:noFill/>
              <a:ln w="60325">
                <a:solidFill>
                  <a:srgbClr val="FF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201" name="Text Box 12"/>
              <p:cNvSpPr txBox="1">
                <a:spLocks noChangeArrowheads="1"/>
              </p:cNvSpPr>
              <p:nvPr/>
            </p:nvSpPr>
            <p:spPr bwMode="auto">
              <a:xfrm>
                <a:off x="2598" y="1975"/>
                <a:ext cx="8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CC0099"/>
                    </a:solidFill>
                  </a:rPr>
                  <a:t>REPLACE</a:t>
                </a:r>
              </a:p>
            </p:txBody>
          </p:sp>
        </p:grp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971800" y="4279900"/>
            <a:ext cx="5946775" cy="2290763"/>
            <a:chOff x="1864" y="2624"/>
            <a:chExt cx="3746" cy="1443"/>
          </a:xfrm>
        </p:grpSpPr>
        <p:sp>
          <p:nvSpPr>
            <p:cNvPr id="50191" name="Line 22"/>
            <p:cNvSpPr>
              <a:spLocks noChangeShapeType="1"/>
            </p:cNvSpPr>
            <p:nvPr/>
          </p:nvSpPr>
          <p:spPr bwMode="auto">
            <a:xfrm>
              <a:off x="1872" y="2624"/>
              <a:ext cx="0" cy="7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192" name="Group 32"/>
            <p:cNvGrpSpPr>
              <a:grpSpLocks/>
            </p:cNvGrpSpPr>
            <p:nvPr/>
          </p:nvGrpSpPr>
          <p:grpSpPr bwMode="auto">
            <a:xfrm>
              <a:off x="1864" y="3265"/>
              <a:ext cx="3746" cy="802"/>
              <a:chOff x="1864" y="3369"/>
              <a:chExt cx="3746" cy="802"/>
            </a:xfrm>
          </p:grpSpPr>
          <p:sp>
            <p:nvSpPr>
              <p:cNvPr id="50193" name="Line 23"/>
              <p:cNvSpPr>
                <a:spLocks noChangeShapeType="1"/>
              </p:cNvSpPr>
              <p:nvPr/>
            </p:nvSpPr>
            <p:spPr bwMode="auto">
              <a:xfrm>
                <a:off x="1864" y="3488"/>
                <a:ext cx="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194" name="Text Box 24"/>
              <p:cNvSpPr txBox="1">
                <a:spLocks noChangeArrowheads="1"/>
              </p:cNvSpPr>
              <p:nvPr/>
            </p:nvSpPr>
            <p:spPr bwMode="auto">
              <a:xfrm>
                <a:off x="2102" y="3369"/>
                <a:ext cx="3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>
                    <a:solidFill>
                      <a:srgbClr val="000000"/>
                    </a:solidFill>
                  </a:rPr>
                  <a:t>Provides upper bound estimate, but is not unique</a:t>
                </a:r>
              </a:p>
            </p:txBody>
          </p:sp>
          <p:sp>
            <p:nvSpPr>
              <p:cNvPr id="50195" name="Text Box 25"/>
              <p:cNvSpPr txBox="1">
                <a:spLocks noChangeArrowheads="1"/>
              </p:cNvSpPr>
              <p:nvPr/>
            </p:nvSpPr>
            <p:spPr bwMode="auto">
              <a:xfrm>
                <a:off x="2110" y="3559"/>
                <a:ext cx="3410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20000"/>
                  </a:spcAft>
                </a:pPr>
                <a:r>
                  <a:rPr lang="en-US" sz="1800" b="1">
                    <a:solidFill>
                      <a:srgbClr val="FF0000"/>
                    </a:solidFill>
                  </a:rPr>
                  <a:t>A rigorous lowest upper bound is obtained by preferentially placing constraint types with the lowest S</a:t>
                </a:r>
                <a:r>
                  <a:rPr lang="en-US" sz="1800" b="1" baseline="-25000">
                    <a:solidFill>
                      <a:srgbClr val="FF0000"/>
                    </a:solidFill>
                  </a:rPr>
                  <a:t>t</a:t>
                </a:r>
                <a:r>
                  <a:rPr lang="en-US" sz="1800" b="1">
                    <a:solidFill>
                      <a:srgbClr val="FF0000"/>
                    </a:solidFill>
                  </a:rPr>
                  <a:t> values first.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0183" name="Rectangle 26"/>
          <p:cNvSpPr>
            <a:spLocks noChangeArrowheads="1"/>
          </p:cNvSpPr>
          <p:nvPr/>
        </p:nvSpPr>
        <p:spPr bwMode="auto">
          <a:xfrm>
            <a:off x="0" y="0"/>
            <a:ext cx="9144000" cy="1003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Hidden Thermodynamics Revealed! </a:t>
            </a:r>
          </a:p>
          <a:p>
            <a:pPr algn="ctr" defTabSz="914400" eaLnBrk="0" fontAlgn="base" hangingPunct="0">
              <a:spcBef>
                <a:spcPts val="3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Network rigidity is regarded as an underlying mechanical interaction</a:t>
            </a:r>
            <a:endParaRPr lang="en-US" sz="2000" b="1" dirty="0">
              <a:solidFill>
                <a:srgbClr val="FFFF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93725" y="4241800"/>
            <a:ext cx="2205038" cy="1481138"/>
            <a:chOff x="374" y="2776"/>
            <a:chExt cx="1389" cy="933"/>
          </a:xfrm>
        </p:grpSpPr>
        <p:sp>
          <p:nvSpPr>
            <p:cNvPr id="50189" name="Text Box 15"/>
            <p:cNvSpPr txBox="1">
              <a:spLocks noChangeArrowheads="1"/>
            </p:cNvSpPr>
            <p:nvPr/>
          </p:nvSpPr>
          <p:spPr bwMode="auto">
            <a:xfrm>
              <a:off x="374" y="3305"/>
              <a:ext cx="13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Total number of constraints of type t</a:t>
              </a:r>
            </a:p>
          </p:txBody>
        </p:sp>
        <p:sp>
          <p:nvSpPr>
            <p:cNvPr id="50190" name="Line 28"/>
            <p:cNvSpPr>
              <a:spLocks noChangeShapeType="1"/>
            </p:cNvSpPr>
            <p:nvPr/>
          </p:nvSpPr>
          <p:spPr bwMode="auto">
            <a:xfrm>
              <a:off x="1072" y="277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933825" y="4241800"/>
            <a:ext cx="5022850" cy="998538"/>
            <a:chOff x="3933825" y="4241800"/>
            <a:chExt cx="5022850" cy="998538"/>
          </a:xfrm>
        </p:grpSpPr>
        <p:sp>
          <p:nvSpPr>
            <p:cNvPr id="50187" name="Text Box 20"/>
            <p:cNvSpPr txBox="1">
              <a:spLocks noChangeArrowheads="1"/>
            </p:cNvSpPr>
            <p:nvPr/>
          </p:nvSpPr>
          <p:spPr bwMode="auto">
            <a:xfrm>
              <a:off x="3933825" y="4598988"/>
              <a:ext cx="50228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0000"/>
                  </a:solidFill>
                </a:rPr>
                <a:t>Total # of </a:t>
              </a:r>
              <a:r>
                <a:rPr lang="en-US" sz="1800" b="1" u="sng">
                  <a:solidFill>
                    <a:srgbClr val="000000"/>
                  </a:solidFill>
                </a:rPr>
                <a:t>independent</a:t>
              </a:r>
              <a:r>
                <a:rPr lang="en-US" sz="1800" b="1">
                  <a:solidFill>
                    <a:srgbClr val="000000"/>
                  </a:solidFill>
                </a:rPr>
                <a:t>  constraints of type t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FF0000"/>
                  </a:solidFill>
                </a:rPr>
                <a:t>Determined by network rigidity calculation</a:t>
              </a:r>
            </a:p>
          </p:txBody>
        </p:sp>
        <p:sp>
          <p:nvSpPr>
            <p:cNvPr id="50188" name="Line 29"/>
            <p:cNvSpPr>
              <a:spLocks noChangeShapeType="1"/>
            </p:cNvSpPr>
            <p:nvPr/>
          </p:nvSpPr>
          <p:spPr bwMode="auto">
            <a:xfrm>
              <a:off x="4305300" y="4241800"/>
              <a:ext cx="0" cy="40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74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1765300"/>
            <a:ext cx="8534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/>
          </a:p>
        </p:txBody>
      </p:sp>
      <p:pic>
        <p:nvPicPr>
          <p:cNvPr id="5" name="Picture 9" descr="Toy_Example_Fre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81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14400" y="3136900"/>
            <a:ext cx="788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latin typeface="Symbol" charset="0"/>
              </a:rPr>
              <a:t>D</a:t>
            </a:r>
            <a:r>
              <a:rPr lang="en-US" sz="1600"/>
              <a:t>H = </a:t>
            </a:r>
            <a:r>
              <a:rPr lang="en-US" sz="1600">
                <a:latin typeface="Symbol" charset="0"/>
              </a:rPr>
              <a:t>0</a:t>
            </a:r>
          </a:p>
          <a:p>
            <a:pPr eaLnBrk="1" hangingPunct="1">
              <a:defRPr/>
            </a:pPr>
            <a:r>
              <a:rPr lang="en-US" sz="1600">
                <a:latin typeface="Symbol" charset="0"/>
              </a:rPr>
              <a:t>D</a:t>
            </a:r>
            <a:r>
              <a:rPr lang="en-US" sz="1600"/>
              <a:t>S = </a:t>
            </a:r>
            <a:r>
              <a:rPr lang="en-US" sz="1600">
                <a:latin typeface="Symbol" charset="0"/>
              </a:rPr>
              <a:t>0</a:t>
            </a: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228600" y="1308100"/>
            <a:ext cx="4267200" cy="4848225"/>
            <a:chOff x="144" y="912"/>
            <a:chExt cx="2688" cy="3054"/>
          </a:xfrm>
        </p:grpSpPr>
        <p:pic>
          <p:nvPicPr>
            <p:cNvPr id="8" name="Picture 12" descr="Toy_Example_Fixed_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400"/>
              <a:ext cx="1296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566" y="3600"/>
              <a:ext cx="5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>
                  <a:latin typeface="Symbol" charset="0"/>
                </a:rPr>
                <a:t>D</a:t>
              </a:r>
              <a:r>
                <a:rPr lang="en-US" sz="1600"/>
                <a:t>H = -</a:t>
              </a:r>
              <a:r>
                <a:rPr lang="en-US" sz="1600">
                  <a:latin typeface="Symbol" charset="0"/>
                </a:rPr>
                <a:t>e</a:t>
              </a:r>
            </a:p>
            <a:p>
              <a:pPr eaLnBrk="1" hangingPunct="1">
                <a:defRPr/>
              </a:pPr>
              <a:r>
                <a:rPr lang="en-US" sz="1600">
                  <a:latin typeface="Symbol" charset="0"/>
                </a:rPr>
                <a:t>D</a:t>
              </a:r>
              <a:r>
                <a:rPr lang="en-US" sz="1600"/>
                <a:t>S = -</a:t>
              </a:r>
              <a:r>
                <a:rPr lang="en-US" sz="1600">
                  <a:latin typeface="Symbol" charset="0"/>
                </a:rPr>
                <a:t>d</a:t>
              </a:r>
            </a:p>
          </p:txBody>
        </p:sp>
        <p:pic>
          <p:nvPicPr>
            <p:cNvPr id="10" name="Picture 14" descr="Toy_Example_Fixed_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912"/>
              <a:ext cx="1296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920" y="2064"/>
              <a:ext cx="5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latin typeface="Symbol" charset="0"/>
                </a:rPr>
                <a:t>D</a:t>
              </a:r>
              <a:r>
                <a:rPr lang="en-US" sz="1600" dirty="0"/>
                <a:t>H = -</a:t>
              </a:r>
              <a:r>
                <a:rPr lang="en-US" sz="1600" dirty="0">
                  <a:latin typeface="Symbol" charset="0"/>
                </a:rPr>
                <a:t>e</a:t>
              </a:r>
            </a:p>
            <a:p>
              <a:pPr eaLnBrk="1" hangingPunct="1">
                <a:defRPr/>
              </a:pPr>
              <a:r>
                <a:rPr lang="en-US" sz="1600" dirty="0">
                  <a:latin typeface="Symbol" charset="0"/>
                </a:rPr>
                <a:t>D</a:t>
              </a:r>
              <a:r>
                <a:rPr lang="en-US" sz="1600" dirty="0"/>
                <a:t>S = -</a:t>
              </a:r>
              <a:r>
                <a:rPr lang="en-US" sz="1600" dirty="0">
                  <a:latin typeface="Symbol" charset="0"/>
                </a:rPr>
                <a:t>d</a:t>
              </a:r>
            </a:p>
          </p:txBody>
        </p:sp>
      </p:grp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857750" y="1255713"/>
            <a:ext cx="41910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400" b="0"/>
              <a:t>Jacobs, et al. </a:t>
            </a:r>
            <a:r>
              <a:rPr lang="en-US" sz="1400" b="0" i="1"/>
              <a:t>Proteins</a:t>
            </a:r>
            <a:r>
              <a:rPr lang="en-US" sz="1400" b="0"/>
              <a:t> (2001) </a:t>
            </a:r>
            <a:r>
              <a:rPr lang="en-US" sz="1400"/>
              <a:t>44</a:t>
            </a:r>
            <a:r>
              <a:rPr lang="en-US" sz="1400" b="0"/>
              <a:t>:150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400" b="0"/>
              <a:t>Jacobs, et al. </a:t>
            </a:r>
            <a:r>
              <a:rPr lang="en-US" sz="1400" b="0" i="1"/>
              <a:t>Phys. Rev. E</a:t>
            </a:r>
            <a:r>
              <a:rPr lang="en-US" sz="1400" b="0"/>
              <a:t> (2003) </a:t>
            </a:r>
            <a:r>
              <a:rPr lang="en-US" sz="1400"/>
              <a:t>68</a:t>
            </a:r>
            <a:r>
              <a:rPr lang="en-US" sz="1400" b="0"/>
              <a:t>:061109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400" b="0"/>
              <a:t>Jacobs &amp; Dallakyan (2005) </a:t>
            </a:r>
            <a:r>
              <a:rPr lang="en-US" sz="1400" b="0" i="1"/>
              <a:t>Biophysical J.</a:t>
            </a:r>
            <a:r>
              <a:rPr lang="en-US" sz="1400" b="0"/>
              <a:t> </a:t>
            </a:r>
            <a:r>
              <a:rPr lang="en-US" sz="1400"/>
              <a:t>88</a:t>
            </a:r>
            <a:r>
              <a:rPr lang="en-US" sz="1400" b="0"/>
              <a:t>:903</a:t>
            </a: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2438400" y="3746500"/>
            <a:ext cx="6400800" cy="2689225"/>
            <a:chOff x="1536" y="2360"/>
            <a:chExt cx="4032" cy="1694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 bwMode="auto">
            <a:xfrm>
              <a:off x="1536" y="2360"/>
              <a:ext cx="1296" cy="1566"/>
              <a:chOff x="1536" y="2448"/>
              <a:chExt cx="1296" cy="1566"/>
            </a:xfrm>
          </p:grpSpPr>
          <p:pic>
            <p:nvPicPr>
              <p:cNvPr id="18" name="Picture 6" descr="Toy_Example_Fixed_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" y="2448"/>
                <a:ext cx="1296" cy="1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 Box 7"/>
              <p:cNvSpPr txBox="1">
                <a:spLocks noChangeArrowheads="1"/>
              </p:cNvSpPr>
              <p:nvPr/>
            </p:nvSpPr>
            <p:spPr bwMode="auto">
              <a:xfrm>
                <a:off x="1776" y="3648"/>
                <a:ext cx="77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>
                    <a:latin typeface="Symbol" charset="0"/>
                  </a:rPr>
                  <a:t>D</a:t>
                </a:r>
                <a:r>
                  <a:rPr lang="en-US" sz="1600"/>
                  <a:t>H = -</a:t>
                </a:r>
                <a:r>
                  <a:rPr lang="en-US" sz="1600">
                    <a:latin typeface="Symbol" charset="0"/>
                  </a:rPr>
                  <a:t>e</a:t>
                </a:r>
                <a:r>
                  <a:rPr lang="en-US" sz="1600"/>
                  <a:t> + -</a:t>
                </a:r>
                <a:r>
                  <a:rPr lang="en-US" sz="1600">
                    <a:latin typeface="Symbol" charset="0"/>
                  </a:rPr>
                  <a:t>e</a:t>
                </a:r>
              </a:p>
              <a:p>
                <a:pPr eaLnBrk="1" hangingPunct="1">
                  <a:defRPr/>
                </a:pPr>
                <a:r>
                  <a:rPr lang="en-US" sz="1600">
                    <a:solidFill>
                      <a:srgbClr val="FF0000"/>
                    </a:solidFill>
                    <a:latin typeface="Symbol" charset="0"/>
                  </a:rPr>
                  <a:t>D</a:t>
                </a:r>
                <a:r>
                  <a:rPr lang="en-US" sz="1600">
                    <a:solidFill>
                      <a:srgbClr val="FF0000"/>
                    </a:solidFill>
                  </a:rPr>
                  <a:t>S = -</a:t>
                </a:r>
                <a:r>
                  <a:rPr lang="en-US" sz="1600">
                    <a:solidFill>
                      <a:srgbClr val="FF0000"/>
                    </a:solidFill>
                    <a:latin typeface="Symbol" charset="0"/>
                  </a:rPr>
                  <a:t>d </a:t>
                </a:r>
                <a:r>
                  <a:rPr lang="en-US" sz="1600">
                    <a:solidFill>
                      <a:srgbClr val="FF0000"/>
                    </a:solidFill>
                    <a:latin typeface="Arial Unicode MS" charset="0"/>
                  </a:rPr>
                  <a:t>+ 0</a:t>
                </a: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2576" y="3477"/>
              <a:ext cx="2992" cy="577"/>
              <a:chOff x="2576" y="3477"/>
              <a:chExt cx="2992" cy="577"/>
            </a:xfrm>
          </p:grpSpPr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2576" y="3825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/>
              </a:p>
            </p:txBody>
          </p:sp>
          <p:sp>
            <p:nvSpPr>
              <p:cNvPr id="17" name="Text Box 19"/>
              <p:cNvSpPr txBox="1">
                <a:spLocks noChangeArrowheads="1"/>
              </p:cNvSpPr>
              <p:nvPr/>
            </p:nvSpPr>
            <p:spPr bwMode="auto">
              <a:xfrm>
                <a:off x="3062" y="3477"/>
                <a:ext cx="250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800" b="0">
                    <a:solidFill>
                      <a:srgbClr val="FF0000"/>
                    </a:solidFill>
                  </a:rPr>
                  <a:t>Regarding </a:t>
                </a:r>
                <a:r>
                  <a:rPr lang="en-US" sz="1800" u="sng">
                    <a:solidFill>
                      <a:srgbClr val="FF0000"/>
                    </a:solidFill>
                  </a:rPr>
                  <a:t>NETWORK RIGIDITY</a:t>
                </a:r>
                <a:r>
                  <a:rPr lang="en-US" sz="1800" b="0">
                    <a:solidFill>
                      <a:srgbClr val="FF0000"/>
                    </a:solidFill>
                  </a:rPr>
                  <a:t> as a mechanical interaction accounts for </a:t>
                </a:r>
                <a:r>
                  <a:rPr lang="en-US" sz="1800" u="sng">
                    <a:solidFill>
                      <a:srgbClr val="FF0000"/>
                    </a:solidFill>
                  </a:rPr>
                  <a:t>NON-ADDITIVITY IN ENTROPY</a:t>
                </a:r>
                <a:endParaRPr lang="en-US" sz="1800" b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6851650" y="4233863"/>
            <a:ext cx="1020763" cy="1287462"/>
            <a:chOff x="4316" y="2667"/>
            <a:chExt cx="643" cy="811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4560" y="3094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316" y="2667"/>
              <a:ext cx="643" cy="427"/>
            </a:xfrm>
            <a:custGeom>
              <a:avLst/>
              <a:gdLst>
                <a:gd name="T0" fmla="*/ 249 w 670"/>
                <a:gd name="T1" fmla="*/ 50 h 556"/>
                <a:gd name="T2" fmla="*/ 63 w 670"/>
                <a:gd name="T3" fmla="*/ 86 h 556"/>
                <a:gd name="T4" fmla="*/ 6 w 670"/>
                <a:gd name="T5" fmla="*/ 243 h 556"/>
                <a:gd name="T6" fmla="*/ 27 w 670"/>
                <a:gd name="T7" fmla="*/ 315 h 556"/>
                <a:gd name="T8" fmla="*/ 41 w 670"/>
                <a:gd name="T9" fmla="*/ 358 h 556"/>
                <a:gd name="T10" fmla="*/ 141 w 670"/>
                <a:gd name="T11" fmla="*/ 529 h 556"/>
                <a:gd name="T12" fmla="*/ 234 w 670"/>
                <a:gd name="T13" fmla="*/ 536 h 556"/>
                <a:gd name="T14" fmla="*/ 634 w 670"/>
                <a:gd name="T15" fmla="*/ 515 h 556"/>
                <a:gd name="T16" fmla="*/ 670 w 670"/>
                <a:gd name="T17" fmla="*/ 472 h 556"/>
                <a:gd name="T18" fmla="*/ 641 w 670"/>
                <a:gd name="T19" fmla="*/ 79 h 556"/>
                <a:gd name="T20" fmla="*/ 634 w 670"/>
                <a:gd name="T21" fmla="*/ 22 h 556"/>
                <a:gd name="T22" fmla="*/ 584 w 670"/>
                <a:gd name="T23" fmla="*/ 0 h 556"/>
                <a:gd name="T24" fmla="*/ 334 w 670"/>
                <a:gd name="T25" fmla="*/ 8 h 556"/>
                <a:gd name="T26" fmla="*/ 270 w 670"/>
                <a:gd name="T27" fmla="*/ 29 h 556"/>
                <a:gd name="T28" fmla="*/ 249 w 670"/>
                <a:gd name="T29" fmla="*/ 36 h 556"/>
                <a:gd name="T30" fmla="*/ 249 w 670"/>
                <a:gd name="T31" fmla="*/ 5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0" h="556">
                  <a:moveTo>
                    <a:pt x="249" y="50"/>
                  </a:moveTo>
                  <a:cubicBezTo>
                    <a:pt x="181" y="55"/>
                    <a:pt x="125" y="65"/>
                    <a:pt x="63" y="86"/>
                  </a:cubicBezTo>
                  <a:cubicBezTo>
                    <a:pt x="10" y="138"/>
                    <a:pt x="28" y="176"/>
                    <a:pt x="6" y="243"/>
                  </a:cubicBezTo>
                  <a:cubicBezTo>
                    <a:pt x="21" y="351"/>
                    <a:pt x="0" y="253"/>
                    <a:pt x="27" y="315"/>
                  </a:cubicBezTo>
                  <a:cubicBezTo>
                    <a:pt x="32" y="328"/>
                    <a:pt x="41" y="358"/>
                    <a:pt x="41" y="358"/>
                  </a:cubicBezTo>
                  <a:cubicBezTo>
                    <a:pt x="49" y="531"/>
                    <a:pt x="8" y="517"/>
                    <a:pt x="141" y="529"/>
                  </a:cubicBezTo>
                  <a:cubicBezTo>
                    <a:pt x="171" y="531"/>
                    <a:pt x="203" y="533"/>
                    <a:pt x="234" y="536"/>
                  </a:cubicBezTo>
                  <a:cubicBezTo>
                    <a:pt x="344" y="533"/>
                    <a:pt x="509" y="556"/>
                    <a:pt x="634" y="515"/>
                  </a:cubicBezTo>
                  <a:cubicBezTo>
                    <a:pt x="651" y="502"/>
                    <a:pt x="670" y="496"/>
                    <a:pt x="670" y="472"/>
                  </a:cubicBezTo>
                  <a:cubicBezTo>
                    <a:pt x="670" y="303"/>
                    <a:pt x="660" y="221"/>
                    <a:pt x="641" y="79"/>
                  </a:cubicBezTo>
                  <a:cubicBezTo>
                    <a:pt x="638" y="60"/>
                    <a:pt x="641" y="39"/>
                    <a:pt x="634" y="22"/>
                  </a:cubicBezTo>
                  <a:cubicBezTo>
                    <a:pt x="628" y="9"/>
                    <a:pt x="592" y="2"/>
                    <a:pt x="584" y="0"/>
                  </a:cubicBezTo>
                  <a:cubicBezTo>
                    <a:pt x="500" y="2"/>
                    <a:pt x="417" y="1"/>
                    <a:pt x="334" y="8"/>
                  </a:cubicBezTo>
                  <a:cubicBezTo>
                    <a:pt x="332" y="8"/>
                    <a:pt x="281" y="25"/>
                    <a:pt x="270" y="29"/>
                  </a:cubicBezTo>
                  <a:cubicBezTo>
                    <a:pt x="263" y="31"/>
                    <a:pt x="249" y="36"/>
                    <a:pt x="249" y="36"/>
                  </a:cubicBezTo>
                  <a:cubicBezTo>
                    <a:pt x="230" y="53"/>
                    <a:pt x="227" y="50"/>
                    <a:pt x="249" y="50"/>
                  </a:cubicBez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/>
            </a:p>
          </p:txBody>
        </p:sp>
      </p:grpSp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4894263" y="2498725"/>
          <a:ext cx="37544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3" name="Equation" r:id="rId7" imgW="1346200" imgH="165100" progId="Equation.3">
                  <p:embed/>
                </p:oleObj>
              </mc:Choice>
              <mc:Fallback>
                <p:oleObj name="Equation" r:id="rId7" imgW="13462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2498725"/>
                        <a:ext cx="37544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4881563" y="3176588"/>
            <a:ext cx="3976687" cy="1962150"/>
            <a:chOff x="3075" y="2001"/>
            <a:chExt cx="2505" cy="1236"/>
          </a:xfrm>
        </p:grpSpPr>
        <p:grpSp>
          <p:nvGrpSpPr>
            <p:cNvPr id="26" name="Group 30"/>
            <p:cNvGrpSpPr>
              <a:grpSpLocks/>
            </p:cNvGrpSpPr>
            <p:nvPr/>
          </p:nvGrpSpPr>
          <p:grpSpPr bwMode="auto">
            <a:xfrm>
              <a:off x="3075" y="2001"/>
              <a:ext cx="1981" cy="1236"/>
              <a:chOff x="3075" y="2001"/>
              <a:chExt cx="1981" cy="1236"/>
            </a:xfrm>
          </p:grpSpPr>
          <p:graphicFrame>
            <p:nvGraphicFramePr>
              <p:cNvPr id="28" name="Object 25"/>
              <p:cNvGraphicFramePr>
                <a:graphicFrameLocks noChangeAspect="1"/>
              </p:cNvGraphicFramePr>
              <p:nvPr/>
            </p:nvGraphicFramePr>
            <p:xfrm>
              <a:off x="3076" y="2649"/>
              <a:ext cx="1894" cy="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4" name="Equation" r:id="rId9" imgW="1104900" imgH="342900" progId="Equation.3">
                      <p:embed/>
                    </p:oleObj>
                  </mc:Choice>
                  <mc:Fallback>
                    <p:oleObj name="Equation" r:id="rId9" imgW="1104900" imgH="342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6" y="2649"/>
                            <a:ext cx="1894" cy="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6"/>
              <p:cNvGraphicFramePr>
                <a:graphicFrameLocks noChangeAspect="1"/>
              </p:cNvGraphicFramePr>
              <p:nvPr/>
            </p:nvGraphicFramePr>
            <p:xfrm>
              <a:off x="3075" y="2001"/>
              <a:ext cx="1981" cy="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5" name="Equation" r:id="rId11" imgW="1155700" imgH="342900" progId="Equation.3">
                      <p:embed/>
                    </p:oleObj>
                  </mc:Choice>
                  <mc:Fallback>
                    <p:oleObj name="Equation" r:id="rId11" imgW="1155700" imgH="342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5" y="2001"/>
                            <a:ext cx="1981" cy="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7" name="Picture 33" descr="Picture 4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" y="2726"/>
              <a:ext cx="61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-35278" y="0"/>
            <a:ext cx="9242481" cy="1066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defTabSz="914400">
              <a:spcBef>
                <a:spcPct val="15000"/>
              </a:spcBef>
              <a:defRPr/>
            </a:pPr>
            <a:r>
              <a:rPr lang="en-US" sz="2400" b="1" kern="0" dirty="0">
                <a:solidFill>
                  <a:srgbClr val="FFFFFF"/>
                </a:solidFill>
                <a:latin typeface="Arial"/>
                <a:cs typeface="Arial"/>
                <a:sym typeface="Symbol" charset="0"/>
              </a:rPr>
              <a:t>Tao of the DCM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FFFF00"/>
                </a:solidFill>
                <a:latin typeface="Arial"/>
                <a:cs typeface="Arial"/>
              </a:rPr>
              <a:t>Free energy reconstitution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consistent with mechanical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 constraint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0024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0" name="Group 2"/>
          <p:cNvGrpSpPr>
            <a:grpSpLocks/>
          </p:cNvGrpSpPr>
          <p:nvPr/>
        </p:nvGrpSpPr>
        <p:grpSpPr bwMode="auto">
          <a:xfrm>
            <a:off x="3835400" y="974725"/>
            <a:ext cx="5105400" cy="2114550"/>
            <a:chOff x="1344" y="454"/>
            <a:chExt cx="3072" cy="1332"/>
          </a:xfrm>
        </p:grpSpPr>
        <p:sp>
          <p:nvSpPr>
            <p:cNvPr id="155651" name="Freeform 3"/>
            <p:cNvSpPr>
              <a:spLocks/>
            </p:cNvSpPr>
            <p:nvPr/>
          </p:nvSpPr>
          <p:spPr bwMode="auto">
            <a:xfrm>
              <a:off x="1368" y="592"/>
              <a:ext cx="3018" cy="1194"/>
            </a:xfrm>
            <a:custGeom>
              <a:avLst/>
              <a:gdLst>
                <a:gd name="T0" fmla="*/ 0 w 3018"/>
                <a:gd name="T1" fmla="*/ 6 h 1434"/>
                <a:gd name="T2" fmla="*/ 0 w 3018"/>
                <a:gd name="T3" fmla="*/ 1434 h 1434"/>
                <a:gd name="T4" fmla="*/ 3018 w 3018"/>
                <a:gd name="T5" fmla="*/ 1434 h 1434"/>
                <a:gd name="T6" fmla="*/ 3018 w 3018"/>
                <a:gd name="T7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8" h="1434">
                  <a:moveTo>
                    <a:pt x="0" y="6"/>
                  </a:moveTo>
                  <a:lnTo>
                    <a:pt x="0" y="1434"/>
                  </a:lnTo>
                  <a:lnTo>
                    <a:pt x="3018" y="1434"/>
                  </a:lnTo>
                  <a:lnTo>
                    <a:pt x="301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2" name="Text Box 4"/>
            <p:cNvSpPr txBox="1">
              <a:spLocks noChangeArrowheads="1"/>
            </p:cNvSpPr>
            <p:nvPr/>
          </p:nvSpPr>
          <p:spPr bwMode="auto">
            <a:xfrm>
              <a:off x="1344" y="586"/>
              <a:ext cx="6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interaction</a:t>
              </a:r>
            </a:p>
          </p:txBody>
        </p:sp>
        <p:sp>
          <p:nvSpPr>
            <p:cNvPr id="155653" name="Text Box 5"/>
            <p:cNvSpPr txBox="1">
              <a:spLocks noChangeArrowheads="1"/>
            </p:cNvSpPr>
            <p:nvPr/>
          </p:nvSpPr>
          <p:spPr bwMode="auto">
            <a:xfrm>
              <a:off x="2142" y="580"/>
              <a:ext cx="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constraint</a:t>
              </a:r>
            </a:p>
          </p:txBody>
        </p:sp>
        <p:sp>
          <p:nvSpPr>
            <p:cNvPr id="155654" name="Line 6"/>
            <p:cNvSpPr>
              <a:spLocks noChangeShapeType="1"/>
            </p:cNvSpPr>
            <p:nvPr/>
          </p:nvSpPr>
          <p:spPr bwMode="auto">
            <a:xfrm>
              <a:off x="1362" y="808"/>
              <a:ext cx="30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5" name="Text Box 7"/>
            <p:cNvSpPr txBox="1">
              <a:spLocks noChangeArrowheads="1"/>
            </p:cNvSpPr>
            <p:nvPr/>
          </p:nvSpPr>
          <p:spPr bwMode="auto">
            <a:xfrm>
              <a:off x="3186" y="454"/>
              <a:ext cx="54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Pure entropy</a:t>
              </a:r>
            </a:p>
          </p:txBody>
        </p:sp>
        <p:sp>
          <p:nvSpPr>
            <p:cNvPr id="155656" name="Text Box 8"/>
            <p:cNvSpPr txBox="1">
              <a:spLocks noChangeArrowheads="1"/>
            </p:cNvSpPr>
            <p:nvPr/>
          </p:nvSpPr>
          <p:spPr bwMode="auto">
            <a:xfrm>
              <a:off x="2724" y="57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energy</a:t>
              </a:r>
            </a:p>
          </p:txBody>
        </p:sp>
        <p:sp>
          <p:nvSpPr>
            <p:cNvPr id="155657" name="Text Box 9"/>
            <p:cNvSpPr txBox="1">
              <a:spLocks noChangeArrowheads="1"/>
            </p:cNvSpPr>
            <p:nvPr/>
          </p:nvSpPr>
          <p:spPr bwMode="auto">
            <a:xfrm>
              <a:off x="3804" y="574"/>
              <a:ext cx="3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type</a:t>
              </a:r>
            </a:p>
          </p:txBody>
        </p:sp>
        <p:sp>
          <p:nvSpPr>
            <p:cNvPr id="155658" name="Text Box 10"/>
            <p:cNvSpPr txBox="1">
              <a:spLocks noChangeArrowheads="1"/>
            </p:cNvSpPr>
            <p:nvPr/>
          </p:nvSpPr>
          <p:spPr bwMode="auto">
            <a:xfrm>
              <a:off x="1368" y="826"/>
              <a:ext cx="7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strong bond</a:t>
              </a:r>
            </a:p>
          </p:txBody>
        </p:sp>
        <p:sp>
          <p:nvSpPr>
            <p:cNvPr id="155659" name="Text Box 11"/>
            <p:cNvSpPr txBox="1">
              <a:spLocks noChangeArrowheads="1"/>
            </p:cNvSpPr>
            <p:nvPr/>
          </p:nvSpPr>
          <p:spPr bwMode="auto">
            <a:xfrm>
              <a:off x="1386" y="1174"/>
              <a:ext cx="7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weak bond</a:t>
              </a:r>
            </a:p>
          </p:txBody>
        </p:sp>
        <p:sp>
          <p:nvSpPr>
            <p:cNvPr id="155660" name="Line 12"/>
            <p:cNvSpPr>
              <a:spLocks noChangeShapeType="1"/>
            </p:cNvSpPr>
            <p:nvPr/>
          </p:nvSpPr>
          <p:spPr bwMode="auto">
            <a:xfrm>
              <a:off x="2148" y="586"/>
              <a:ext cx="0" cy="11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61" name="Line 13"/>
            <p:cNvSpPr>
              <a:spLocks noChangeShapeType="1"/>
            </p:cNvSpPr>
            <p:nvPr/>
          </p:nvSpPr>
          <p:spPr bwMode="auto">
            <a:xfrm flipH="1">
              <a:off x="2736" y="580"/>
              <a:ext cx="6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62" name="Line 14"/>
            <p:cNvSpPr>
              <a:spLocks noChangeShapeType="1"/>
            </p:cNvSpPr>
            <p:nvPr/>
          </p:nvSpPr>
          <p:spPr bwMode="auto">
            <a:xfrm>
              <a:off x="2256" y="940"/>
              <a:ext cx="3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63" name="Line 15"/>
            <p:cNvSpPr>
              <a:spLocks noChangeShapeType="1"/>
            </p:cNvSpPr>
            <p:nvPr/>
          </p:nvSpPr>
          <p:spPr bwMode="auto">
            <a:xfrm>
              <a:off x="2250" y="1294"/>
              <a:ext cx="34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64" name="Text Box 16"/>
            <p:cNvSpPr txBox="1">
              <a:spLocks noChangeArrowheads="1"/>
            </p:cNvSpPr>
            <p:nvPr/>
          </p:nvSpPr>
          <p:spPr bwMode="auto">
            <a:xfrm>
              <a:off x="2784" y="73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Symbol" charset="0"/>
                </a:rPr>
                <a:t>e</a:t>
              </a:r>
              <a:r>
                <a:rPr lang="en-US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55665" name="Text Box 17"/>
            <p:cNvSpPr txBox="1">
              <a:spLocks noChangeArrowheads="1"/>
            </p:cNvSpPr>
            <p:nvPr/>
          </p:nvSpPr>
          <p:spPr bwMode="auto">
            <a:xfrm>
              <a:off x="2796" y="109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99"/>
                  </a:solidFill>
                  <a:latin typeface="Symbol" charset="0"/>
                </a:rPr>
                <a:t>e</a:t>
              </a:r>
              <a:r>
                <a:rPr lang="en-US" baseline="-25000">
                  <a:solidFill>
                    <a:srgbClr val="000099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>
              <a:off x="3264" y="73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Symbol" charset="0"/>
                </a:rPr>
                <a:t>g</a:t>
              </a:r>
              <a:r>
                <a:rPr lang="en-US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55667" name="Text Box 19"/>
            <p:cNvSpPr txBox="1">
              <a:spLocks noChangeArrowheads="1"/>
            </p:cNvSpPr>
            <p:nvPr/>
          </p:nvSpPr>
          <p:spPr bwMode="auto">
            <a:xfrm>
              <a:off x="3264" y="109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99"/>
                  </a:solidFill>
                  <a:latin typeface="Symbol" charset="0"/>
                </a:rPr>
                <a:t>g</a:t>
              </a:r>
              <a:r>
                <a:rPr lang="en-US" baseline="-25000">
                  <a:solidFill>
                    <a:srgbClr val="000099"/>
                  </a:solidFill>
                  <a:latin typeface="Times New Roman" charset="0"/>
                </a:rPr>
                <a:t>2</a:t>
              </a:r>
            </a:p>
          </p:txBody>
        </p:sp>
        <p:grpSp>
          <p:nvGrpSpPr>
            <p:cNvPr id="155668" name="Group 20"/>
            <p:cNvGrpSpPr>
              <a:grpSpLocks/>
            </p:cNvGrpSpPr>
            <p:nvPr/>
          </p:nvGrpSpPr>
          <p:grpSpPr bwMode="auto">
            <a:xfrm>
              <a:off x="1350" y="1396"/>
              <a:ext cx="2196" cy="300"/>
              <a:chOff x="708" y="1416"/>
              <a:chExt cx="2196" cy="300"/>
            </a:xfrm>
          </p:grpSpPr>
          <p:sp>
            <p:nvSpPr>
              <p:cNvPr id="155669" name="Text Box 21"/>
              <p:cNvSpPr txBox="1">
                <a:spLocks noChangeArrowheads="1"/>
              </p:cNvSpPr>
              <p:nvPr/>
            </p:nvSpPr>
            <p:spPr bwMode="auto">
              <a:xfrm>
                <a:off x="708" y="1494"/>
                <a:ext cx="85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>
                    <a:latin typeface="Times New Roman" charset="0"/>
                  </a:rPr>
                  <a:t>Angular force</a:t>
                </a:r>
              </a:p>
            </p:txBody>
          </p:sp>
          <p:sp>
            <p:nvSpPr>
              <p:cNvPr id="155670" name="Line 22"/>
              <p:cNvSpPr>
                <a:spLocks noChangeShapeType="1"/>
              </p:cNvSpPr>
              <p:nvPr/>
            </p:nvSpPr>
            <p:spPr bwMode="auto">
              <a:xfrm>
                <a:off x="1614" y="1614"/>
                <a:ext cx="34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1" name="Text Box 23"/>
              <p:cNvSpPr txBox="1">
                <a:spLocks noChangeArrowheads="1"/>
              </p:cNvSpPr>
              <p:nvPr/>
            </p:nvSpPr>
            <p:spPr bwMode="auto">
              <a:xfrm>
                <a:off x="2142" y="142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FF3300"/>
                    </a:solidFill>
                    <a:latin typeface="Symbol" charset="0"/>
                  </a:rPr>
                  <a:t>e</a:t>
                </a:r>
                <a:r>
                  <a:rPr lang="en-US" baseline="-25000">
                    <a:solidFill>
                      <a:srgbClr val="FF3300"/>
                    </a:solidFill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55672" name="Text Box 24"/>
              <p:cNvSpPr txBox="1">
                <a:spLocks noChangeArrowheads="1"/>
              </p:cNvSpPr>
              <p:nvPr/>
            </p:nvSpPr>
            <p:spPr bwMode="auto">
              <a:xfrm>
                <a:off x="2628" y="141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FF3300"/>
                    </a:solidFill>
                    <a:latin typeface="Symbol" charset="0"/>
                  </a:rPr>
                  <a:t>g</a:t>
                </a:r>
                <a:r>
                  <a:rPr lang="en-US" baseline="-25000">
                    <a:solidFill>
                      <a:srgbClr val="FF3300"/>
                    </a:solidFill>
                    <a:latin typeface="Times New Roman" charset="0"/>
                  </a:rPr>
                  <a:t>3</a:t>
                </a:r>
              </a:p>
            </p:txBody>
          </p:sp>
        </p:grpSp>
        <p:sp>
          <p:nvSpPr>
            <p:cNvPr id="155673" name="Text Box 25"/>
            <p:cNvSpPr txBox="1">
              <a:spLocks noChangeArrowheads="1"/>
            </p:cNvSpPr>
            <p:nvPr/>
          </p:nvSpPr>
          <p:spPr bwMode="auto">
            <a:xfrm>
              <a:off x="3714" y="814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Quenched</a:t>
              </a:r>
            </a:p>
          </p:txBody>
        </p:sp>
        <p:sp>
          <p:nvSpPr>
            <p:cNvPr id="155674" name="Text Box 26"/>
            <p:cNvSpPr txBox="1">
              <a:spLocks noChangeArrowheads="1"/>
            </p:cNvSpPr>
            <p:nvPr/>
          </p:nvSpPr>
          <p:spPr bwMode="auto">
            <a:xfrm>
              <a:off x="3714" y="1468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Quenched</a:t>
              </a:r>
            </a:p>
          </p:txBody>
        </p:sp>
        <p:sp>
          <p:nvSpPr>
            <p:cNvPr id="155675" name="Text Box 27"/>
            <p:cNvSpPr txBox="1">
              <a:spLocks noChangeArrowheads="1"/>
            </p:cNvSpPr>
            <p:nvPr/>
          </p:nvSpPr>
          <p:spPr bwMode="auto">
            <a:xfrm>
              <a:off x="3708" y="1174"/>
              <a:ext cx="7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Fluctuating</a:t>
              </a:r>
            </a:p>
          </p:txBody>
        </p:sp>
        <p:sp>
          <p:nvSpPr>
            <p:cNvPr id="155676" name="Line 28"/>
            <p:cNvSpPr>
              <a:spLocks noChangeShapeType="1"/>
            </p:cNvSpPr>
            <p:nvPr/>
          </p:nvSpPr>
          <p:spPr bwMode="auto">
            <a:xfrm>
              <a:off x="3186" y="586"/>
              <a:ext cx="0" cy="11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77" name="Line 29"/>
            <p:cNvSpPr>
              <a:spLocks noChangeShapeType="1"/>
            </p:cNvSpPr>
            <p:nvPr/>
          </p:nvSpPr>
          <p:spPr bwMode="auto">
            <a:xfrm>
              <a:off x="3702" y="58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78" name="Line 30"/>
            <p:cNvSpPr>
              <a:spLocks noChangeShapeType="1"/>
            </p:cNvSpPr>
            <p:nvPr/>
          </p:nvSpPr>
          <p:spPr bwMode="auto">
            <a:xfrm>
              <a:off x="1362" y="1114"/>
              <a:ext cx="30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79" name="Line 31"/>
            <p:cNvSpPr>
              <a:spLocks noChangeShapeType="1"/>
            </p:cNvSpPr>
            <p:nvPr/>
          </p:nvSpPr>
          <p:spPr bwMode="auto">
            <a:xfrm>
              <a:off x="1362" y="1456"/>
              <a:ext cx="30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4102100" y="3074988"/>
            <a:ext cx="1362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Times New Roman" charset="0"/>
              </a:rPr>
              <a:t>mechanical framework F</a:t>
            </a:r>
          </a:p>
        </p:txBody>
      </p:sp>
      <p:sp>
        <p:nvSpPr>
          <p:cNvPr id="155681" name="Text Box 33"/>
          <p:cNvSpPr txBox="1">
            <a:spLocks noChangeArrowheads="1"/>
          </p:cNvSpPr>
          <p:nvPr/>
        </p:nvSpPr>
        <p:spPr bwMode="auto">
          <a:xfrm>
            <a:off x="5549900" y="4556125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Symbol" charset="0"/>
              </a:rPr>
              <a:t>4</a:t>
            </a:r>
            <a:r>
              <a:rPr lang="en-US">
                <a:latin typeface="Symbol" charset="0"/>
              </a:rPr>
              <a:t>e</a:t>
            </a:r>
            <a:r>
              <a:rPr lang="en-US" baseline="-25000">
                <a:latin typeface="Times New Roman" charset="0"/>
              </a:rPr>
              <a:t>1</a:t>
            </a:r>
            <a:r>
              <a:rPr lang="en-US">
                <a:latin typeface="Times New Roman" charset="0"/>
              </a:rPr>
              <a:t>+ </a:t>
            </a:r>
            <a:r>
              <a:rPr lang="en-US" sz="1800">
                <a:latin typeface="Symbol" charset="0"/>
              </a:rPr>
              <a:t>4</a:t>
            </a:r>
            <a:r>
              <a:rPr lang="en-US">
                <a:solidFill>
                  <a:srgbClr val="FF3300"/>
                </a:solidFill>
                <a:latin typeface="Symbol" charset="0"/>
              </a:rPr>
              <a:t>e</a:t>
            </a:r>
            <a:r>
              <a:rPr lang="en-US" baseline="-25000">
                <a:solidFill>
                  <a:srgbClr val="FF3300"/>
                </a:solidFill>
                <a:latin typeface="Times New Roman" charset="0"/>
              </a:rPr>
              <a:t>3</a:t>
            </a:r>
            <a:r>
              <a:rPr lang="en-US">
                <a:solidFill>
                  <a:srgbClr val="000099"/>
                </a:solidFill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+ </a:t>
            </a:r>
            <a:r>
              <a:rPr lang="en-US">
                <a:solidFill>
                  <a:srgbClr val="000099"/>
                </a:solidFill>
                <a:latin typeface="Symbol" charset="0"/>
              </a:rPr>
              <a:t>e</a:t>
            </a:r>
            <a:r>
              <a:rPr lang="en-US" baseline="-25000">
                <a:solidFill>
                  <a:srgbClr val="000099"/>
                </a:solidFill>
                <a:latin typeface="Times New Roman" charset="0"/>
              </a:rPr>
              <a:t>2</a:t>
            </a:r>
          </a:p>
        </p:txBody>
      </p:sp>
      <p:sp>
        <p:nvSpPr>
          <p:cNvPr id="155682" name="Text Box 34"/>
          <p:cNvSpPr txBox="1">
            <a:spLocks noChangeArrowheads="1"/>
          </p:cNvSpPr>
          <p:nvPr/>
        </p:nvSpPr>
        <p:spPr bwMode="auto">
          <a:xfrm>
            <a:off x="5692775" y="3059113"/>
            <a:ext cx="142875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600">
                <a:latin typeface="Times New Roman" charset="0"/>
              </a:rPr>
              <a:t>total </a:t>
            </a:r>
          </a:p>
          <a:p>
            <a:pPr algn="ctr" eaLnBrk="1" hangingPunct="1"/>
            <a:r>
              <a:rPr lang="en-US" sz="1600">
                <a:latin typeface="Times New Roman" charset="0"/>
              </a:rPr>
              <a:t>energy </a:t>
            </a:r>
            <a:r>
              <a:rPr lang="en-US" sz="1800" b="1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( </a:t>
            </a:r>
            <a:r>
              <a:rPr lang="en-US" sz="1600" i="1">
                <a:latin typeface="Times New Roman" charset="0"/>
              </a:rPr>
              <a:t>F </a:t>
            </a:r>
            <a:r>
              <a:rPr lang="en-US" sz="1600">
                <a:latin typeface="Times New Roman" charset="0"/>
              </a:rPr>
              <a:t>)</a:t>
            </a:r>
          </a:p>
        </p:txBody>
      </p:sp>
      <p:pic>
        <p:nvPicPr>
          <p:cNvPr id="155683" name="Picture 35" descr="DCM_2D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3616325"/>
            <a:ext cx="1408113" cy="14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5684" name="Picture 36" descr="DCM_2D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5114925"/>
            <a:ext cx="1535112" cy="14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5685" name="Text Box 37"/>
          <p:cNvSpPr txBox="1">
            <a:spLocks noChangeArrowheads="1"/>
          </p:cNvSpPr>
          <p:nvPr/>
        </p:nvSpPr>
        <p:spPr bwMode="auto">
          <a:xfrm>
            <a:off x="5861050" y="51117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Symbol" charset="0"/>
              </a:rPr>
              <a:t>4</a:t>
            </a:r>
            <a:r>
              <a:rPr lang="en-US">
                <a:latin typeface="Symbol" charset="0"/>
              </a:rPr>
              <a:t>e</a:t>
            </a:r>
            <a:r>
              <a:rPr lang="en-US" baseline="-25000">
                <a:latin typeface="Times New Roman" charset="0"/>
              </a:rPr>
              <a:t>1</a:t>
            </a:r>
            <a:r>
              <a:rPr lang="en-US">
                <a:latin typeface="Times New Roman" charset="0"/>
              </a:rPr>
              <a:t>+ </a:t>
            </a:r>
            <a:r>
              <a:rPr lang="en-US" sz="1800">
                <a:latin typeface="Symbol" charset="0"/>
              </a:rPr>
              <a:t>4</a:t>
            </a:r>
            <a:r>
              <a:rPr lang="en-US">
                <a:solidFill>
                  <a:srgbClr val="FF3300"/>
                </a:solidFill>
                <a:latin typeface="Symbol" charset="0"/>
              </a:rPr>
              <a:t>e</a:t>
            </a:r>
            <a:r>
              <a:rPr lang="en-US" baseline="-25000">
                <a:solidFill>
                  <a:srgbClr val="FF3300"/>
                </a:solidFill>
                <a:latin typeface="Times New Roman" charset="0"/>
              </a:rPr>
              <a:t>3</a:t>
            </a:r>
            <a:endParaRPr lang="en-US" baseline="-25000">
              <a:solidFill>
                <a:srgbClr val="000099"/>
              </a:solidFill>
              <a:latin typeface="Times New Roman" charset="0"/>
            </a:endParaRPr>
          </a:p>
        </p:txBody>
      </p:sp>
      <p:sp>
        <p:nvSpPr>
          <p:cNvPr id="155686" name="Text Box 38"/>
          <p:cNvSpPr txBox="1">
            <a:spLocks noChangeArrowheads="1"/>
          </p:cNvSpPr>
          <p:nvPr/>
        </p:nvSpPr>
        <p:spPr bwMode="auto">
          <a:xfrm>
            <a:off x="7245350" y="31051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1600">
                <a:latin typeface="Times New Roman" charset="0"/>
              </a:rPr>
              <a:t>total pure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sz="1600">
                <a:latin typeface="Times New Roman" charset="0"/>
              </a:rPr>
              <a:t>entropy </a:t>
            </a:r>
            <a:r>
              <a:rPr lang="en-US" b="1">
                <a:latin typeface="Symbol" charset="0"/>
              </a:rPr>
              <a:t>t</a:t>
            </a:r>
            <a:r>
              <a:rPr lang="en-US" sz="1600">
                <a:latin typeface="Times New Roman" charset="0"/>
              </a:rPr>
              <a:t>( </a:t>
            </a:r>
            <a:r>
              <a:rPr lang="en-US" sz="1600" i="1">
                <a:latin typeface="Times New Roman" charset="0"/>
              </a:rPr>
              <a:t>F </a:t>
            </a:r>
            <a:r>
              <a:rPr lang="en-US" sz="1600">
                <a:latin typeface="Times New Roman" charset="0"/>
              </a:rPr>
              <a:t>)</a:t>
            </a:r>
          </a:p>
        </p:txBody>
      </p:sp>
      <p:sp>
        <p:nvSpPr>
          <p:cNvPr id="155687" name="Text Box 39"/>
          <p:cNvSpPr txBox="1">
            <a:spLocks noChangeArrowheads="1"/>
          </p:cNvSpPr>
          <p:nvPr/>
        </p:nvSpPr>
        <p:spPr bwMode="auto">
          <a:xfrm>
            <a:off x="7639050" y="36703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Symbol" charset="0"/>
              </a:rPr>
              <a:t>4</a:t>
            </a:r>
            <a:r>
              <a:rPr lang="en-US">
                <a:latin typeface="Symbol" charset="0"/>
              </a:rPr>
              <a:t>g</a:t>
            </a:r>
            <a:r>
              <a:rPr lang="en-US" baseline="-25000">
                <a:latin typeface="Times New Roman" charset="0"/>
              </a:rPr>
              <a:t>1</a:t>
            </a:r>
            <a:r>
              <a:rPr lang="en-US">
                <a:latin typeface="Times New Roman" charset="0"/>
              </a:rPr>
              <a:t>+ </a:t>
            </a:r>
            <a:r>
              <a:rPr lang="en-US">
                <a:solidFill>
                  <a:srgbClr val="000099"/>
                </a:solidFill>
                <a:latin typeface="Symbol" charset="0"/>
              </a:rPr>
              <a:t>g</a:t>
            </a:r>
            <a:r>
              <a:rPr lang="en-US" baseline="-25000">
                <a:solidFill>
                  <a:srgbClr val="000099"/>
                </a:solidFill>
                <a:latin typeface="Times New Roman" charset="0"/>
              </a:rPr>
              <a:t>2</a:t>
            </a:r>
          </a:p>
        </p:txBody>
      </p:sp>
      <p:sp>
        <p:nvSpPr>
          <p:cNvPr id="155688" name="Text Box 40"/>
          <p:cNvSpPr txBox="1">
            <a:spLocks noChangeArrowheads="1"/>
          </p:cNvSpPr>
          <p:nvPr/>
        </p:nvSpPr>
        <p:spPr bwMode="auto">
          <a:xfrm>
            <a:off x="7645400" y="61087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Symbol" charset="0"/>
              </a:rPr>
              <a:t>4</a:t>
            </a:r>
            <a:r>
              <a:rPr lang="en-US">
                <a:latin typeface="Symbol" charset="0"/>
              </a:rPr>
              <a:t>g</a:t>
            </a:r>
            <a:r>
              <a:rPr lang="en-US" baseline="-25000">
                <a:latin typeface="Times New Roman" charset="0"/>
              </a:rPr>
              <a:t>1</a:t>
            </a:r>
            <a:r>
              <a:rPr lang="en-US">
                <a:latin typeface="Times New Roman" charset="0"/>
              </a:rPr>
              <a:t>+ </a:t>
            </a:r>
            <a:r>
              <a:rPr lang="en-US">
                <a:solidFill>
                  <a:srgbClr val="FF3300"/>
                </a:solidFill>
                <a:latin typeface="Symbol" charset="0"/>
              </a:rPr>
              <a:t>g</a:t>
            </a:r>
            <a:r>
              <a:rPr lang="en-US" baseline="-25000">
                <a:solidFill>
                  <a:srgbClr val="FF3300"/>
                </a:solidFill>
                <a:latin typeface="Times New Roman" charset="0"/>
              </a:rPr>
              <a:t>3</a:t>
            </a:r>
          </a:p>
        </p:txBody>
      </p:sp>
      <p:sp>
        <p:nvSpPr>
          <p:cNvPr id="155689" name="Freeform 41"/>
          <p:cNvSpPr>
            <a:spLocks/>
          </p:cNvSpPr>
          <p:nvPr/>
        </p:nvSpPr>
        <p:spPr bwMode="auto">
          <a:xfrm>
            <a:off x="3883025" y="3089275"/>
            <a:ext cx="5010150" cy="3533775"/>
          </a:xfrm>
          <a:custGeom>
            <a:avLst/>
            <a:gdLst>
              <a:gd name="T0" fmla="*/ 0 w 3552"/>
              <a:gd name="T1" fmla="*/ 0 h 2226"/>
              <a:gd name="T2" fmla="*/ 0 w 3552"/>
              <a:gd name="T3" fmla="*/ 2226 h 2226"/>
              <a:gd name="T4" fmla="*/ 3552 w 3552"/>
              <a:gd name="T5" fmla="*/ 2226 h 2226"/>
              <a:gd name="T6" fmla="*/ 3552 w 3552"/>
              <a:gd name="T7" fmla="*/ 0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2" h="2226">
                <a:moveTo>
                  <a:pt x="0" y="0"/>
                </a:moveTo>
                <a:lnTo>
                  <a:pt x="0" y="2226"/>
                </a:lnTo>
                <a:lnTo>
                  <a:pt x="3552" y="2226"/>
                </a:lnTo>
                <a:lnTo>
                  <a:pt x="3552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0" name="Line 42"/>
          <p:cNvSpPr>
            <a:spLocks noChangeShapeType="1"/>
          </p:cNvSpPr>
          <p:nvPr/>
        </p:nvSpPr>
        <p:spPr bwMode="auto">
          <a:xfrm>
            <a:off x="5521325" y="30988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>
            <a:off x="7350125" y="3089275"/>
            <a:ext cx="0" cy="3533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>
            <a:off x="3873500" y="3651250"/>
            <a:ext cx="5010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3" name="Line 45"/>
          <p:cNvSpPr>
            <a:spLocks noChangeShapeType="1"/>
          </p:cNvSpPr>
          <p:nvPr/>
        </p:nvSpPr>
        <p:spPr bwMode="auto">
          <a:xfrm>
            <a:off x="3879850" y="5111750"/>
            <a:ext cx="5010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5694" name="Group 46"/>
          <p:cNvGrpSpPr>
            <a:grpSpLocks/>
          </p:cNvGrpSpPr>
          <p:nvPr/>
        </p:nvGrpSpPr>
        <p:grpSpPr bwMode="auto">
          <a:xfrm>
            <a:off x="6762750" y="4187825"/>
            <a:ext cx="1044575" cy="492125"/>
            <a:chOff x="2646" y="2526"/>
            <a:chExt cx="420" cy="198"/>
          </a:xfrm>
        </p:grpSpPr>
        <p:sp>
          <p:nvSpPr>
            <p:cNvPr id="155695" name="Freeform 47"/>
            <p:cNvSpPr>
              <a:spLocks/>
            </p:cNvSpPr>
            <p:nvPr/>
          </p:nvSpPr>
          <p:spPr bwMode="auto">
            <a:xfrm>
              <a:off x="2796" y="2598"/>
              <a:ext cx="162" cy="126"/>
            </a:xfrm>
            <a:custGeom>
              <a:avLst/>
              <a:gdLst>
                <a:gd name="T0" fmla="*/ 84 w 162"/>
                <a:gd name="T1" fmla="*/ 0 h 126"/>
                <a:gd name="T2" fmla="*/ 0 w 162"/>
                <a:gd name="T3" fmla="*/ 126 h 126"/>
                <a:gd name="T4" fmla="*/ 162 w 162"/>
                <a:gd name="T5" fmla="*/ 126 h 126"/>
                <a:gd name="T6" fmla="*/ 84 w 162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26">
                  <a:moveTo>
                    <a:pt x="84" y="0"/>
                  </a:moveTo>
                  <a:lnTo>
                    <a:pt x="0" y="126"/>
                  </a:lnTo>
                  <a:lnTo>
                    <a:pt x="162" y="12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6" name="Line 48"/>
            <p:cNvSpPr>
              <a:spLocks noChangeShapeType="1"/>
            </p:cNvSpPr>
            <p:nvPr/>
          </p:nvSpPr>
          <p:spPr bwMode="auto">
            <a:xfrm flipV="1">
              <a:off x="2646" y="2526"/>
              <a:ext cx="42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697" name="Group 49"/>
          <p:cNvGrpSpPr>
            <a:grpSpLocks/>
          </p:cNvGrpSpPr>
          <p:nvPr/>
        </p:nvGrpSpPr>
        <p:grpSpPr bwMode="auto">
          <a:xfrm>
            <a:off x="6854825" y="5654675"/>
            <a:ext cx="1084263" cy="527050"/>
            <a:chOff x="3278" y="3762"/>
            <a:chExt cx="420" cy="204"/>
          </a:xfrm>
        </p:grpSpPr>
        <p:sp>
          <p:nvSpPr>
            <p:cNvPr id="155698" name="Line 50"/>
            <p:cNvSpPr>
              <a:spLocks noChangeShapeType="1"/>
            </p:cNvSpPr>
            <p:nvPr/>
          </p:nvSpPr>
          <p:spPr bwMode="auto">
            <a:xfrm>
              <a:off x="3278" y="3762"/>
              <a:ext cx="42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9" name="Freeform 51"/>
            <p:cNvSpPr>
              <a:spLocks/>
            </p:cNvSpPr>
            <p:nvPr/>
          </p:nvSpPr>
          <p:spPr bwMode="auto">
            <a:xfrm>
              <a:off x="3386" y="3840"/>
              <a:ext cx="162" cy="126"/>
            </a:xfrm>
            <a:custGeom>
              <a:avLst/>
              <a:gdLst>
                <a:gd name="T0" fmla="*/ 84 w 162"/>
                <a:gd name="T1" fmla="*/ 0 h 126"/>
                <a:gd name="T2" fmla="*/ 0 w 162"/>
                <a:gd name="T3" fmla="*/ 126 h 126"/>
                <a:gd name="T4" fmla="*/ 162 w 162"/>
                <a:gd name="T5" fmla="*/ 126 h 126"/>
                <a:gd name="T6" fmla="*/ 84 w 162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26">
                  <a:moveTo>
                    <a:pt x="84" y="0"/>
                  </a:moveTo>
                  <a:lnTo>
                    <a:pt x="0" y="126"/>
                  </a:lnTo>
                  <a:lnTo>
                    <a:pt x="162" y="12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123825" y="1277938"/>
            <a:ext cx="34210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/>
              <a:t>Jacobs, et. al., Phys. Rev. E 68, 061109 (2003).</a:t>
            </a:r>
          </a:p>
        </p:txBody>
      </p:sp>
      <p:sp>
        <p:nvSpPr>
          <p:cNvPr id="155702" name="Text Box 54"/>
          <p:cNvSpPr txBox="1">
            <a:spLocks noChangeArrowheads="1"/>
          </p:cNvSpPr>
          <p:nvPr/>
        </p:nvSpPr>
        <p:spPr bwMode="auto">
          <a:xfrm>
            <a:off x="131763" y="4038600"/>
            <a:ext cx="2903537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Aft>
                <a:spcPct val="20000"/>
              </a:spcAft>
            </a:pPr>
            <a:r>
              <a:rPr lang="en-US" sz="1600" b="1">
                <a:solidFill>
                  <a:srgbClr val="000099"/>
                </a:solidFill>
              </a:rPr>
              <a:t>We model enthalpy-entropy compensation</a:t>
            </a:r>
            <a:r>
              <a:rPr lang="en-US" sz="1600" b="1">
                <a:solidFill>
                  <a:srgbClr val="000099"/>
                </a:solidFill>
                <a:sym typeface="Symbol" charset="0"/>
              </a:rPr>
              <a:t> for each </a:t>
            </a:r>
            <a:r>
              <a:rPr lang="en-US" sz="1600" b="1">
                <a:solidFill>
                  <a:srgbClr val="000099"/>
                </a:solidFill>
              </a:rPr>
              <a:t>distinct constraint topology</a:t>
            </a:r>
          </a:p>
        </p:txBody>
      </p:sp>
      <p:sp>
        <p:nvSpPr>
          <p:cNvPr id="155703" name="Rectangle 55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15000"/>
              </a:spcBef>
            </a:pPr>
            <a:r>
              <a:rPr lang="en-US" b="1" dirty="0">
                <a:solidFill>
                  <a:schemeClr val="bg1"/>
                </a:solidFill>
                <a:sym typeface="Symbol" charset="0"/>
              </a:rPr>
              <a:t>The Distance Constraint Model</a:t>
            </a:r>
          </a:p>
          <a:p>
            <a:pPr algn="ctr">
              <a:spcBef>
                <a:spcPct val="25000"/>
              </a:spcBef>
            </a:pPr>
            <a:r>
              <a:rPr lang="en-US" sz="2000" b="1" dirty="0">
                <a:solidFill>
                  <a:srgbClr val="FFFF00"/>
                </a:solidFill>
                <a:sym typeface="Symbol" charset="0"/>
              </a:rPr>
              <a:t>Looking at the Two-Dimensional Square Example (Again)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155704" name="Group 56"/>
          <p:cNvGrpSpPr>
            <a:grpSpLocks/>
          </p:cNvGrpSpPr>
          <p:nvPr/>
        </p:nvGrpSpPr>
        <p:grpSpPr bwMode="auto">
          <a:xfrm>
            <a:off x="0" y="1973263"/>
            <a:ext cx="3657600" cy="1412875"/>
            <a:chOff x="0" y="998"/>
            <a:chExt cx="2304" cy="890"/>
          </a:xfrm>
        </p:grpSpPr>
        <p:sp>
          <p:nvSpPr>
            <p:cNvPr id="155705" name="Text Box 57"/>
            <p:cNvSpPr txBox="1">
              <a:spLocks noChangeArrowheads="1"/>
            </p:cNvSpPr>
            <p:nvPr/>
          </p:nvSpPr>
          <p:spPr bwMode="auto">
            <a:xfrm>
              <a:off x="210" y="1638"/>
              <a:ext cx="16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1"/>
                <a:t>Note: </a:t>
              </a:r>
              <a:r>
                <a:rPr lang="en-US" sz="2000" b="1">
                  <a:sym typeface="Symbol" charset="0"/>
                </a:rPr>
                <a:t></a:t>
              </a:r>
              <a:r>
                <a:rPr lang="en-US" sz="2000" b="1" baseline="-25000">
                  <a:sym typeface="Symbol" charset="0"/>
                </a:rPr>
                <a:t>1</a:t>
              </a:r>
              <a:r>
                <a:rPr lang="en-US" sz="2000" b="1">
                  <a:sym typeface="Symbol" charset="0"/>
                </a:rPr>
                <a:t> &lt;</a:t>
              </a:r>
              <a:r>
                <a:rPr lang="en-US" sz="2000">
                  <a:sym typeface="Symbol" charset="0"/>
                </a:rPr>
                <a:t> </a:t>
              </a:r>
              <a:r>
                <a:rPr lang="en-US" sz="2000" b="1">
                  <a:solidFill>
                    <a:srgbClr val="000099"/>
                  </a:solidFill>
                  <a:sym typeface="Symbol" charset="0"/>
                </a:rPr>
                <a:t></a:t>
              </a:r>
              <a:r>
                <a:rPr lang="en-US" sz="2000" b="1" baseline="-25000">
                  <a:solidFill>
                    <a:srgbClr val="000099"/>
                  </a:solidFill>
                  <a:sym typeface="Symbol" charset="0"/>
                </a:rPr>
                <a:t>2</a:t>
              </a:r>
              <a:r>
                <a:rPr lang="en-US" sz="2000" b="1">
                  <a:sym typeface="Symbol" charset="0"/>
                </a:rPr>
                <a:t> &lt;</a:t>
              </a:r>
              <a:r>
                <a:rPr lang="en-US" sz="2000">
                  <a:sym typeface="Symbol" charset="0"/>
                </a:rPr>
                <a:t> </a:t>
              </a:r>
              <a:r>
                <a:rPr lang="en-US" sz="2000" b="1">
                  <a:solidFill>
                    <a:srgbClr val="FF0000"/>
                  </a:solidFill>
                  <a:sym typeface="Symbol" charset="0"/>
                </a:rPr>
                <a:t></a:t>
              </a:r>
              <a:r>
                <a:rPr lang="en-US" sz="2000" b="1" baseline="-25000">
                  <a:solidFill>
                    <a:srgbClr val="FF0000"/>
                  </a:solidFill>
                  <a:sym typeface="Symbol" charset="0"/>
                </a:rPr>
                <a:t>3</a:t>
              </a:r>
              <a:endParaRPr lang="en-US" sz="1600">
                <a:sym typeface="Symbol" charset="0"/>
              </a:endParaRPr>
            </a:p>
          </p:txBody>
        </p:sp>
        <p:grpSp>
          <p:nvGrpSpPr>
            <p:cNvPr id="155706" name="Group 58"/>
            <p:cNvGrpSpPr>
              <a:grpSpLocks/>
            </p:cNvGrpSpPr>
            <p:nvPr/>
          </p:nvGrpSpPr>
          <p:grpSpPr bwMode="auto">
            <a:xfrm>
              <a:off x="203" y="1030"/>
              <a:ext cx="1550" cy="558"/>
              <a:chOff x="162" y="1030"/>
              <a:chExt cx="1550" cy="558"/>
            </a:xfrm>
          </p:grpSpPr>
          <p:sp>
            <p:nvSpPr>
              <p:cNvPr id="155707" name="Oval 59"/>
              <p:cNvSpPr>
                <a:spLocks noChangeArrowheads="1"/>
              </p:cNvSpPr>
              <p:nvPr/>
            </p:nvSpPr>
            <p:spPr bwMode="auto">
              <a:xfrm>
                <a:off x="874" y="1030"/>
                <a:ext cx="126" cy="5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08" name="Oval 60"/>
              <p:cNvSpPr>
                <a:spLocks noChangeArrowheads="1"/>
              </p:cNvSpPr>
              <p:nvPr/>
            </p:nvSpPr>
            <p:spPr bwMode="auto">
              <a:xfrm>
                <a:off x="642" y="1030"/>
                <a:ext cx="594" cy="558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09" name="Oval 61"/>
              <p:cNvSpPr>
                <a:spLocks noChangeArrowheads="1"/>
              </p:cNvSpPr>
              <p:nvPr/>
            </p:nvSpPr>
            <p:spPr bwMode="auto">
              <a:xfrm>
                <a:off x="162" y="1030"/>
                <a:ext cx="1550" cy="5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710" name="Rectangle 62"/>
            <p:cNvSpPr>
              <a:spLocks noChangeArrowheads="1"/>
            </p:cNvSpPr>
            <p:nvPr/>
          </p:nvSpPr>
          <p:spPr bwMode="auto">
            <a:xfrm>
              <a:off x="0" y="998"/>
              <a:ext cx="2304" cy="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155711" name="Group 63"/>
            <p:cNvGrpSpPr>
              <a:grpSpLocks/>
            </p:cNvGrpSpPr>
            <p:nvPr/>
          </p:nvGrpSpPr>
          <p:grpSpPr bwMode="auto">
            <a:xfrm>
              <a:off x="974" y="1146"/>
              <a:ext cx="1313" cy="651"/>
              <a:chOff x="990" y="1152"/>
              <a:chExt cx="1313" cy="641"/>
            </a:xfrm>
          </p:grpSpPr>
          <p:sp>
            <p:nvSpPr>
              <p:cNvPr id="155712" name="Line 64"/>
              <p:cNvSpPr>
                <a:spLocks noChangeShapeType="1"/>
              </p:cNvSpPr>
              <p:nvPr/>
            </p:nvSpPr>
            <p:spPr bwMode="auto">
              <a:xfrm>
                <a:off x="990" y="1589"/>
                <a:ext cx="130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13" name="Line 65"/>
              <p:cNvSpPr>
                <a:spLocks noChangeShapeType="1"/>
              </p:cNvSpPr>
              <p:nvPr/>
            </p:nvSpPr>
            <p:spPr bwMode="auto">
              <a:xfrm>
                <a:off x="996" y="1359"/>
                <a:ext cx="130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14" name="Line 66"/>
              <p:cNvSpPr>
                <a:spLocks noChangeShapeType="1"/>
              </p:cNvSpPr>
              <p:nvPr/>
            </p:nvSpPr>
            <p:spPr bwMode="auto">
              <a:xfrm>
                <a:off x="2117" y="1152"/>
                <a:ext cx="0" cy="2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15" name="Line 67"/>
              <p:cNvSpPr>
                <a:spLocks noChangeShapeType="1"/>
              </p:cNvSpPr>
              <p:nvPr/>
            </p:nvSpPr>
            <p:spPr bwMode="auto">
              <a:xfrm>
                <a:off x="2120" y="1590"/>
                <a:ext cx="0" cy="2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16" name="Text Box 68"/>
              <p:cNvSpPr txBox="1">
                <a:spLocks noChangeArrowheads="1"/>
              </p:cNvSpPr>
              <p:nvPr/>
            </p:nvSpPr>
            <p:spPr bwMode="auto">
              <a:xfrm>
                <a:off x="1962" y="1354"/>
                <a:ext cx="321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ym typeface="Symbol" charset="0"/>
                  </a:rPr>
                  <a:t>E</a:t>
                </a:r>
                <a:endParaRPr lang="en-US" sz="2000"/>
              </a:p>
            </p:txBody>
          </p:sp>
        </p:grpSp>
      </p:grpSp>
      <p:sp>
        <p:nvSpPr>
          <p:cNvPr id="155717" name="Rectangle 69"/>
          <p:cNvSpPr>
            <a:spLocks noChangeArrowheads="1"/>
          </p:cNvSpPr>
          <p:nvPr/>
        </p:nvSpPr>
        <p:spPr bwMode="auto">
          <a:xfrm>
            <a:off x="409575" y="1631950"/>
            <a:ext cx="3165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curvature defines the constraint strength</a:t>
            </a:r>
          </a:p>
        </p:txBody>
      </p:sp>
      <p:sp>
        <p:nvSpPr>
          <p:cNvPr id="155719" name="Line 71"/>
          <p:cNvSpPr>
            <a:spLocks noChangeShapeType="1"/>
          </p:cNvSpPr>
          <p:nvPr/>
        </p:nvSpPr>
        <p:spPr bwMode="auto">
          <a:xfrm>
            <a:off x="2997200" y="4241800"/>
            <a:ext cx="7747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20" name="Line 72"/>
          <p:cNvSpPr>
            <a:spLocks noChangeShapeType="1"/>
          </p:cNvSpPr>
          <p:nvPr/>
        </p:nvSpPr>
        <p:spPr bwMode="auto">
          <a:xfrm>
            <a:off x="2654300" y="4876800"/>
            <a:ext cx="1143000" cy="7112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22" name="Line 74"/>
          <p:cNvSpPr>
            <a:spLocks noChangeShapeType="1"/>
          </p:cNvSpPr>
          <p:nvPr/>
        </p:nvSpPr>
        <p:spPr bwMode="auto">
          <a:xfrm flipH="1">
            <a:off x="4572000" y="3810000"/>
            <a:ext cx="673100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23" name="Line 75"/>
          <p:cNvSpPr>
            <a:spLocks noChangeShapeType="1"/>
          </p:cNvSpPr>
          <p:nvPr/>
        </p:nvSpPr>
        <p:spPr bwMode="auto">
          <a:xfrm flipH="1">
            <a:off x="4140200" y="4191000"/>
            <a:ext cx="4318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24" name="Line 76"/>
          <p:cNvSpPr>
            <a:spLocks noChangeShapeType="1"/>
          </p:cNvSpPr>
          <p:nvPr/>
        </p:nvSpPr>
        <p:spPr bwMode="auto">
          <a:xfrm flipV="1">
            <a:off x="4146550" y="4533900"/>
            <a:ext cx="69215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25" name="Line 77"/>
          <p:cNvSpPr>
            <a:spLocks noChangeShapeType="1"/>
          </p:cNvSpPr>
          <p:nvPr/>
        </p:nvSpPr>
        <p:spPr bwMode="auto">
          <a:xfrm flipH="1">
            <a:off x="4845050" y="3803650"/>
            <a:ext cx="40005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26" name="Line 78"/>
          <p:cNvSpPr>
            <a:spLocks noChangeShapeType="1"/>
          </p:cNvSpPr>
          <p:nvPr/>
        </p:nvSpPr>
        <p:spPr bwMode="auto">
          <a:xfrm>
            <a:off x="4572000" y="4210050"/>
            <a:ext cx="247650" cy="2921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8158" y="3657971"/>
            <a:ext cx="594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×2</a:t>
            </a:r>
          </a:p>
        </p:txBody>
      </p:sp>
    </p:spTree>
    <p:extLst>
      <p:ext uri="{BB962C8B-B14F-4D97-AF65-F5344CB8AC3E}">
        <p14:creationId xmlns:p14="http://schemas.microsoft.com/office/powerpoint/2010/main" val="240929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-40537" y="0"/>
            <a:ext cx="9255471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Gibbs ensemble over all accessible constraint topologies</a:t>
            </a:r>
          </a:p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The partition function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319213" y="2971800"/>
            <a:ext cx="6315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Network of constraints </a:t>
            </a:r>
            <a:r>
              <a:rPr lang="en-US" sz="2000" b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defines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microstate of the system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316038" y="4267200"/>
            <a:ext cx="648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 =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="1" baseline="-250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Symbol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000" baseline="-250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2000" b="1">
                <a:solidFill>
                  <a:srgbClr val="00009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="1" baseline="-25000">
                <a:solidFill>
                  <a:srgbClr val="00009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>
                <a:solidFill>
                  <a:srgbClr val="000099"/>
                </a:solidFill>
                <a:latin typeface="Symbol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000" baseline="-25000">
                <a:solidFill>
                  <a:srgbClr val="00009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2000" b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="1" baseline="-2500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>
                <a:solidFill>
                  <a:srgbClr val="FF3300"/>
                </a:solidFill>
                <a:latin typeface="Symbol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000" baseline="-25000">
                <a:solidFill>
                  <a:srgbClr val="FF33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+ ….	</a:t>
            </a:r>
            <a:r>
              <a:rPr lang="en-US" sz="2400">
                <a:solidFill>
                  <a:srgbClr val="000000"/>
                </a:solidFill>
                <a:latin typeface="Symbol" charset="0"/>
                <a:ea typeface="ＭＳ Ｐゴシック" charset="0"/>
                <a:cs typeface="ＭＳ Ｐゴシック" charset="0"/>
              </a:rPr>
              <a:t>t </a:t>
            </a: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1" baseline="-250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000" baseline="-25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00009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1" baseline="-25000">
                <a:solidFill>
                  <a:srgbClr val="000099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>
                <a:solidFill>
                  <a:srgbClr val="000099"/>
                </a:solidFill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000" baseline="-25000">
                <a:solidFill>
                  <a:srgbClr val="000099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1" baseline="-25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>
                <a:solidFill>
                  <a:srgbClr val="FF3300"/>
                </a:solidFill>
                <a:latin typeface="Symbol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000" baseline="-25000">
                <a:solidFill>
                  <a:srgbClr val="FF33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+ ….</a:t>
            </a:r>
            <a:endParaRPr lang="en-US" sz="20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8418" name="Group 50"/>
          <p:cNvGrpSpPr>
            <a:grpSpLocks/>
          </p:cNvGrpSpPr>
          <p:nvPr/>
        </p:nvGrpSpPr>
        <p:grpSpPr bwMode="auto">
          <a:xfrm>
            <a:off x="1490663" y="4848225"/>
            <a:ext cx="6831012" cy="1228725"/>
            <a:chOff x="939" y="3038"/>
            <a:chExt cx="4303" cy="774"/>
          </a:xfrm>
        </p:grpSpPr>
        <p:graphicFrame>
          <p:nvGraphicFramePr>
            <p:cNvPr id="58374" name="Object 6"/>
            <p:cNvGraphicFramePr>
              <a:graphicFrameLocks noChangeAspect="1"/>
            </p:cNvGraphicFramePr>
            <p:nvPr/>
          </p:nvGraphicFramePr>
          <p:xfrm>
            <a:off x="939" y="3038"/>
            <a:ext cx="1623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5" name="Equation" r:id="rId4" imgW="2438796" imgH="724297" progId="Equation.3">
                    <p:embed/>
                  </p:oleObj>
                </mc:Choice>
                <mc:Fallback>
                  <p:oleObj name="Equation" r:id="rId4" imgW="2438796" imgH="7242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3038"/>
                          <a:ext cx="1623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375" name="Group 7"/>
            <p:cNvGrpSpPr>
              <a:grpSpLocks/>
            </p:cNvGrpSpPr>
            <p:nvPr/>
          </p:nvGrpSpPr>
          <p:grpSpPr bwMode="auto">
            <a:xfrm>
              <a:off x="2225" y="3165"/>
              <a:ext cx="3017" cy="231"/>
              <a:chOff x="2254" y="3229"/>
              <a:chExt cx="3017" cy="231"/>
            </a:xfrm>
          </p:grpSpPr>
          <p:sp>
            <p:nvSpPr>
              <p:cNvPr id="58376" name="Freeform 8"/>
              <p:cNvSpPr>
                <a:spLocks/>
              </p:cNvSpPr>
              <p:nvPr/>
            </p:nvSpPr>
            <p:spPr bwMode="auto">
              <a:xfrm>
                <a:off x="2254" y="3276"/>
                <a:ext cx="371" cy="72"/>
              </a:xfrm>
              <a:custGeom>
                <a:avLst/>
                <a:gdLst>
                  <a:gd name="T0" fmla="*/ 0 w 522"/>
                  <a:gd name="T1" fmla="*/ 0 h 168"/>
                  <a:gd name="T2" fmla="*/ 0 w 522"/>
                  <a:gd name="T3" fmla="*/ 168 h 168"/>
                  <a:gd name="T4" fmla="*/ 522 w 522"/>
                  <a:gd name="T5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2" h="168">
                    <a:moveTo>
                      <a:pt x="0" y="0"/>
                    </a:moveTo>
                    <a:lnTo>
                      <a:pt x="0" y="168"/>
                    </a:lnTo>
                    <a:lnTo>
                      <a:pt x="522" y="16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377" name="Rectangle 9"/>
              <p:cNvSpPr>
                <a:spLocks noChangeArrowheads="1"/>
              </p:cNvSpPr>
              <p:nvPr/>
            </p:nvSpPr>
            <p:spPr bwMode="auto">
              <a:xfrm>
                <a:off x="2574" y="3229"/>
                <a:ext cx="26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Total energy at fixed constraint topology</a:t>
                </a:r>
              </a:p>
            </p:txBody>
          </p:sp>
        </p:grpSp>
        <p:grpSp>
          <p:nvGrpSpPr>
            <p:cNvPr id="58378" name="Group 10"/>
            <p:cNvGrpSpPr>
              <a:grpSpLocks/>
            </p:cNvGrpSpPr>
            <p:nvPr/>
          </p:nvGrpSpPr>
          <p:grpSpPr bwMode="auto">
            <a:xfrm>
              <a:off x="1683" y="3250"/>
              <a:ext cx="3482" cy="350"/>
              <a:chOff x="1712" y="3314"/>
              <a:chExt cx="3482" cy="350"/>
            </a:xfrm>
          </p:grpSpPr>
          <p:sp>
            <p:nvSpPr>
              <p:cNvPr id="58379" name="Freeform 11"/>
              <p:cNvSpPr>
                <a:spLocks/>
              </p:cNvSpPr>
              <p:nvPr/>
            </p:nvSpPr>
            <p:spPr bwMode="auto">
              <a:xfrm>
                <a:off x="1712" y="3314"/>
                <a:ext cx="374" cy="252"/>
              </a:xfrm>
              <a:custGeom>
                <a:avLst/>
                <a:gdLst>
                  <a:gd name="T0" fmla="*/ 0 w 228"/>
                  <a:gd name="T1" fmla="*/ 0 h 228"/>
                  <a:gd name="T2" fmla="*/ 0 w 228"/>
                  <a:gd name="T3" fmla="*/ 228 h 228"/>
                  <a:gd name="T4" fmla="*/ 228 w 228"/>
                  <a:gd name="T5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8" h="228">
                    <a:moveTo>
                      <a:pt x="0" y="0"/>
                    </a:moveTo>
                    <a:lnTo>
                      <a:pt x="0" y="228"/>
                    </a:lnTo>
                    <a:lnTo>
                      <a:pt x="228" y="22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380" name="Rectangle 12"/>
              <p:cNvSpPr>
                <a:spLocks noChangeArrowheads="1"/>
              </p:cNvSpPr>
              <p:nvPr/>
            </p:nvSpPr>
            <p:spPr bwMode="auto">
              <a:xfrm>
                <a:off x="2038" y="3433"/>
                <a:ext cx="3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Total pure entropy. Conformational degeneracy = e</a:t>
                </a:r>
                <a:r>
                  <a:rPr lang="en-US" baseline="300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ＭＳ Ｐゴシック" charset="0"/>
                    <a:sym typeface="Symbol" charset="0"/>
                  </a:rPr>
                  <a:t></a:t>
                </a:r>
                <a:endPara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8381" name="Group 13"/>
            <p:cNvGrpSpPr>
              <a:grpSpLocks/>
            </p:cNvGrpSpPr>
            <p:nvPr/>
          </p:nvGrpSpPr>
          <p:grpSpPr bwMode="auto">
            <a:xfrm>
              <a:off x="1343" y="3530"/>
              <a:ext cx="3844" cy="282"/>
              <a:chOff x="1372" y="3594"/>
              <a:chExt cx="3844" cy="282"/>
            </a:xfrm>
          </p:grpSpPr>
          <p:sp>
            <p:nvSpPr>
              <p:cNvPr id="58382" name="Freeform 14"/>
              <p:cNvSpPr>
                <a:spLocks/>
              </p:cNvSpPr>
              <p:nvPr/>
            </p:nvSpPr>
            <p:spPr bwMode="auto">
              <a:xfrm>
                <a:off x="1372" y="3594"/>
                <a:ext cx="349" cy="174"/>
              </a:xfrm>
              <a:custGeom>
                <a:avLst/>
                <a:gdLst>
                  <a:gd name="T0" fmla="*/ 0 w 228"/>
                  <a:gd name="T1" fmla="*/ 0 h 228"/>
                  <a:gd name="T2" fmla="*/ 0 w 228"/>
                  <a:gd name="T3" fmla="*/ 228 h 228"/>
                  <a:gd name="T4" fmla="*/ 228 w 228"/>
                  <a:gd name="T5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8" h="228">
                    <a:moveTo>
                      <a:pt x="0" y="0"/>
                    </a:moveTo>
                    <a:lnTo>
                      <a:pt x="0" y="228"/>
                    </a:lnTo>
                    <a:lnTo>
                      <a:pt x="228" y="22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383" name="Rectangle 15"/>
              <p:cNvSpPr>
                <a:spLocks noChangeArrowheads="1"/>
              </p:cNvSpPr>
              <p:nvPr/>
            </p:nvSpPr>
            <p:spPr bwMode="auto">
              <a:xfrm>
                <a:off x="1690" y="3645"/>
                <a:ext cx="35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Sum over all topologically distinct mechanical frameworks</a:t>
                </a:r>
              </a:p>
            </p:txBody>
          </p:sp>
        </p:grpSp>
      </p:grp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308225" y="6296025"/>
            <a:ext cx="462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Jacobs, et. al., Phys. Rev. E 68, 061109 (2003).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1604963" y="6057900"/>
            <a:ext cx="2908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1335088" y="3360738"/>
            <a:ext cx="535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</a:t>
            </a:r>
            <a:r>
              <a:rPr lang="en-US" sz="2000" b="1" baseline="-250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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 S</a:t>
            </a:r>
            <a:r>
              <a:rPr lang="en-US" sz="2000" b="1" baseline="-250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/R    </a:t>
            </a: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Provides a dimensionless pure entropy</a:t>
            </a: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1347788" y="3741738"/>
            <a:ext cx="664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Suppose: 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</a:t>
            </a:r>
            <a:r>
              <a:rPr lang="en-US" sz="2000" b="1" baseline="-25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&lt;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000" b="1">
                <a:solidFill>
                  <a:srgbClr val="000099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</a:t>
            </a:r>
            <a:r>
              <a:rPr lang="en-US" sz="2000" b="1" baseline="-25000">
                <a:solidFill>
                  <a:srgbClr val="000099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&lt;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</a:t>
            </a:r>
            <a:r>
              <a:rPr lang="en-US" sz="2000" b="1" baseline="-25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&lt;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…     </a:t>
            </a: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Ordering of entropies is important</a:t>
            </a: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endParaRPr lang="en-US" sz="16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grpSp>
        <p:nvGrpSpPr>
          <p:cNvPr id="58390" name="Group 22"/>
          <p:cNvGrpSpPr>
            <a:grpSpLocks/>
          </p:cNvGrpSpPr>
          <p:nvPr/>
        </p:nvGrpSpPr>
        <p:grpSpPr bwMode="auto">
          <a:xfrm>
            <a:off x="1285893" y="1993903"/>
            <a:ext cx="1743076" cy="927100"/>
            <a:chOff x="550" y="2344"/>
            <a:chExt cx="1098" cy="584"/>
          </a:xfrm>
        </p:grpSpPr>
        <p:grpSp>
          <p:nvGrpSpPr>
            <p:cNvPr id="58391" name="Group 23"/>
            <p:cNvGrpSpPr>
              <a:grpSpLocks/>
            </p:cNvGrpSpPr>
            <p:nvPr/>
          </p:nvGrpSpPr>
          <p:grpSpPr bwMode="auto">
            <a:xfrm>
              <a:off x="664" y="2520"/>
              <a:ext cx="936" cy="408"/>
              <a:chOff x="776" y="2480"/>
              <a:chExt cx="936" cy="408"/>
            </a:xfrm>
          </p:grpSpPr>
          <p:sp>
            <p:nvSpPr>
              <p:cNvPr id="58392" name="Line 24"/>
              <p:cNvSpPr>
                <a:spLocks noChangeShapeType="1"/>
              </p:cNvSpPr>
              <p:nvPr/>
            </p:nvSpPr>
            <p:spPr bwMode="auto">
              <a:xfrm flipH="1">
                <a:off x="776" y="2480"/>
                <a:ext cx="936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393" name="AutoShape 25"/>
              <p:cNvSpPr>
                <a:spLocks noChangeArrowheads="1"/>
              </p:cNvSpPr>
              <p:nvPr/>
            </p:nvSpPr>
            <p:spPr bwMode="auto">
              <a:xfrm>
                <a:off x="1112" y="2672"/>
                <a:ext cx="352" cy="184"/>
              </a:xfrm>
              <a:prstGeom prst="triangle">
                <a:avLst>
                  <a:gd name="adj" fmla="val 50000"/>
                </a:avLst>
              </a:prstGeom>
              <a:solidFill>
                <a:srgbClr val="006600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550" y="2678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99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H</a:t>
              </a:r>
            </a:p>
          </p:txBody>
        </p:sp>
        <p:sp>
          <p:nvSpPr>
            <p:cNvPr id="58395" name="Text Box 27"/>
            <p:cNvSpPr txBox="1">
              <a:spLocks noChangeArrowheads="1"/>
            </p:cNvSpPr>
            <p:nvPr/>
          </p:nvSpPr>
          <p:spPr bwMode="auto">
            <a:xfrm>
              <a:off x="1184" y="2344"/>
              <a:ext cx="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99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-TS</a:t>
              </a:r>
            </a:p>
          </p:txBody>
        </p:sp>
      </p:grpSp>
      <p:grpSp>
        <p:nvGrpSpPr>
          <p:cNvPr id="58402" name="Group 34"/>
          <p:cNvGrpSpPr>
            <a:grpSpLocks/>
          </p:cNvGrpSpPr>
          <p:nvPr/>
        </p:nvGrpSpPr>
        <p:grpSpPr bwMode="auto">
          <a:xfrm>
            <a:off x="6150448" y="1916117"/>
            <a:ext cx="1795464" cy="968377"/>
            <a:chOff x="4129" y="2111"/>
            <a:chExt cx="1131" cy="610"/>
          </a:xfrm>
        </p:grpSpPr>
        <p:grpSp>
          <p:nvGrpSpPr>
            <p:cNvPr id="58403" name="Group 35"/>
            <p:cNvGrpSpPr>
              <a:grpSpLocks/>
            </p:cNvGrpSpPr>
            <p:nvPr/>
          </p:nvGrpSpPr>
          <p:grpSpPr bwMode="auto">
            <a:xfrm>
              <a:off x="4129" y="2313"/>
              <a:ext cx="936" cy="408"/>
              <a:chOff x="2833" y="2849"/>
              <a:chExt cx="936" cy="408"/>
            </a:xfrm>
          </p:grpSpPr>
          <p:sp>
            <p:nvSpPr>
              <p:cNvPr id="58404" name="Line 36"/>
              <p:cNvSpPr>
                <a:spLocks noChangeShapeType="1"/>
              </p:cNvSpPr>
              <p:nvPr/>
            </p:nvSpPr>
            <p:spPr bwMode="auto">
              <a:xfrm>
                <a:off x="2833" y="2849"/>
                <a:ext cx="936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405" name="AutoShape 37"/>
              <p:cNvSpPr>
                <a:spLocks noChangeArrowheads="1"/>
              </p:cNvSpPr>
              <p:nvPr/>
            </p:nvSpPr>
            <p:spPr bwMode="auto">
              <a:xfrm>
                <a:off x="3105" y="3057"/>
                <a:ext cx="352" cy="184"/>
              </a:xfrm>
              <a:prstGeom prst="triangle">
                <a:avLst>
                  <a:gd name="adj" fmla="val 50000"/>
                </a:avLst>
              </a:prstGeom>
              <a:solidFill>
                <a:srgbClr val="006600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8406" name="Text Box 38"/>
            <p:cNvSpPr txBox="1">
              <a:spLocks noChangeArrowheads="1"/>
            </p:cNvSpPr>
            <p:nvPr/>
          </p:nvSpPr>
          <p:spPr bwMode="auto">
            <a:xfrm>
              <a:off x="4812" y="2432"/>
              <a:ext cx="4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CC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-TS</a:t>
              </a:r>
            </a:p>
          </p:txBody>
        </p:sp>
        <p:sp>
          <p:nvSpPr>
            <p:cNvPr id="58407" name="Text Box 39"/>
            <p:cNvSpPr txBox="1">
              <a:spLocks noChangeArrowheads="1"/>
            </p:cNvSpPr>
            <p:nvPr/>
          </p:nvSpPr>
          <p:spPr bwMode="auto">
            <a:xfrm>
              <a:off x="4140" y="2111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CC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H</a:t>
              </a:r>
            </a:p>
          </p:txBody>
        </p:sp>
      </p:grpSp>
      <p:pic>
        <p:nvPicPr>
          <p:cNvPr id="42" name="Picture 35" descr="DCM_2D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2" y="1077669"/>
            <a:ext cx="1408113" cy="14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56051" y="1011235"/>
            <a:ext cx="594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×2</a:t>
            </a:r>
          </a:p>
        </p:txBody>
      </p:sp>
      <p:pic>
        <p:nvPicPr>
          <p:cNvPr id="46" name="Picture 36" descr="DCM_2D_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10" y="1076146"/>
            <a:ext cx="1535112" cy="14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8201" y="1204593"/>
            <a:ext cx="3315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00000"/>
                </a:solidFill>
              </a:rPr>
              <a:t>The ensemble is over </a:t>
            </a:r>
          </a:p>
          <a:p>
            <a:pPr algn="ctr"/>
            <a:r>
              <a:rPr lang="en-US" sz="2400" b="1" dirty="0">
                <a:solidFill>
                  <a:srgbClr val="800000"/>
                </a:solidFill>
              </a:rPr>
              <a:t>constraint topologies</a:t>
            </a:r>
          </a:p>
        </p:txBody>
      </p:sp>
    </p:spTree>
    <p:extLst>
      <p:ext uri="{BB962C8B-B14F-4D97-AF65-F5344CB8AC3E}">
        <p14:creationId xmlns:p14="http://schemas.microsoft.com/office/powerpoint/2010/main" val="403837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1" charset="0"/>
            <a:ea typeface="ＭＳ Ｐゴシック" pitchFamily="31" charset="-128"/>
            <a:cs typeface="ＭＳ Ｐゴシック" pitchFamily="3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1" charset="0"/>
            <a:ea typeface="ＭＳ Ｐゴシック" pitchFamily="31" charset="-128"/>
            <a:cs typeface="ＭＳ Ｐゴシック" pitchFamily="3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rgbClr val="000099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rgbClr val="000099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4000</Words>
  <Application>Microsoft Macintosh PowerPoint</Application>
  <PresentationFormat>On-screen Show (4:3)</PresentationFormat>
  <Paragraphs>855</Paragraphs>
  <Slides>46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 Unicode MS</vt:lpstr>
      <vt:lpstr>ＭＳ Ｐゴシック</vt:lpstr>
      <vt:lpstr>Arial</vt:lpstr>
      <vt:lpstr>Calibri</vt:lpstr>
      <vt:lpstr>Monotype Corsiva</vt:lpstr>
      <vt:lpstr>Symbol</vt:lpstr>
      <vt:lpstr>Times New Roman</vt:lpstr>
      <vt:lpstr>Office Theme</vt:lpstr>
      <vt:lpstr>Blank Presentation</vt:lpstr>
      <vt:lpstr>1_Blank Presentation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Jacobs, Donald</dc:creator>
  <cp:lastModifiedBy>Microsoft Office User</cp:lastModifiedBy>
  <cp:revision>155</cp:revision>
  <dcterms:created xsi:type="dcterms:W3CDTF">2015-03-05T02:06:06Z</dcterms:created>
  <dcterms:modified xsi:type="dcterms:W3CDTF">2019-05-15T18:04:43Z</dcterms:modified>
</cp:coreProperties>
</file>